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1"/>
  </p:notesMasterIdLst>
  <p:sldIdLst>
    <p:sldId id="264" r:id="rId2"/>
    <p:sldId id="263" r:id="rId3"/>
    <p:sldId id="327" r:id="rId4"/>
    <p:sldId id="328" r:id="rId5"/>
    <p:sldId id="353" r:id="rId6"/>
    <p:sldId id="329" r:id="rId7"/>
    <p:sldId id="330" r:id="rId8"/>
    <p:sldId id="331" r:id="rId9"/>
    <p:sldId id="332" r:id="rId10"/>
    <p:sldId id="333" r:id="rId11"/>
    <p:sldId id="269" r:id="rId12"/>
    <p:sldId id="324" r:id="rId13"/>
    <p:sldId id="265" r:id="rId14"/>
    <p:sldId id="323" r:id="rId15"/>
    <p:sldId id="279" r:id="rId16"/>
    <p:sldId id="288" r:id="rId17"/>
    <p:sldId id="287" r:id="rId18"/>
    <p:sldId id="281" r:id="rId19"/>
    <p:sldId id="291" r:id="rId20"/>
    <p:sldId id="292" r:id="rId21"/>
    <p:sldId id="293" r:id="rId22"/>
    <p:sldId id="294" r:id="rId23"/>
    <p:sldId id="290" r:id="rId24"/>
    <p:sldId id="296" r:id="rId25"/>
    <p:sldId id="299" r:id="rId26"/>
    <p:sldId id="304" r:id="rId27"/>
    <p:sldId id="301" r:id="rId28"/>
    <p:sldId id="302" r:id="rId29"/>
    <p:sldId id="298" r:id="rId30"/>
    <p:sldId id="306" r:id="rId31"/>
    <p:sldId id="305" r:id="rId32"/>
    <p:sldId id="308" r:id="rId33"/>
    <p:sldId id="309" r:id="rId34"/>
    <p:sldId id="322" r:id="rId35"/>
    <p:sldId id="325" r:id="rId36"/>
    <p:sldId id="266" r:id="rId37"/>
    <p:sldId id="267" r:id="rId38"/>
    <p:sldId id="268" r:id="rId39"/>
    <p:sldId id="270" r:id="rId40"/>
    <p:sldId id="271" r:id="rId41"/>
    <p:sldId id="272" r:id="rId42"/>
    <p:sldId id="275" r:id="rId43"/>
    <p:sldId id="334" r:id="rId44"/>
    <p:sldId id="276" r:id="rId45"/>
    <p:sldId id="310" r:id="rId46"/>
    <p:sldId id="316" r:id="rId47"/>
    <p:sldId id="317" r:id="rId48"/>
    <p:sldId id="314" r:id="rId49"/>
    <p:sldId id="338" r:id="rId50"/>
    <p:sldId id="339" r:id="rId51"/>
    <p:sldId id="340" r:id="rId52"/>
    <p:sldId id="336" r:id="rId53"/>
    <p:sldId id="320" r:id="rId54"/>
    <p:sldId id="341" r:id="rId55"/>
    <p:sldId id="345" r:id="rId56"/>
    <p:sldId id="346" r:id="rId57"/>
    <p:sldId id="347" r:id="rId58"/>
    <p:sldId id="348" r:id="rId59"/>
    <p:sldId id="319" r:id="rId60"/>
    <p:sldId id="318" r:id="rId61"/>
    <p:sldId id="354" r:id="rId62"/>
    <p:sldId id="326" r:id="rId63"/>
    <p:sldId id="349" r:id="rId64"/>
    <p:sldId id="350" r:id="rId65"/>
    <p:sldId id="352" r:id="rId66"/>
    <p:sldId id="360" r:id="rId67"/>
    <p:sldId id="356" r:id="rId68"/>
    <p:sldId id="357" r:id="rId69"/>
    <p:sldId id="358" r:id="rId70"/>
    <p:sldId id="372" r:id="rId71"/>
    <p:sldId id="373" r:id="rId72"/>
    <p:sldId id="374" r:id="rId73"/>
    <p:sldId id="375" r:id="rId74"/>
    <p:sldId id="376" r:id="rId75"/>
    <p:sldId id="371" r:id="rId76"/>
    <p:sldId id="361" r:id="rId77"/>
    <p:sldId id="362" r:id="rId78"/>
    <p:sldId id="363" r:id="rId79"/>
    <p:sldId id="370" r:id="rId80"/>
    <p:sldId id="378" r:id="rId81"/>
    <p:sldId id="364" r:id="rId82"/>
    <p:sldId id="365" r:id="rId83"/>
    <p:sldId id="366" r:id="rId84"/>
    <p:sldId id="367" r:id="rId85"/>
    <p:sldId id="368" r:id="rId86"/>
    <p:sldId id="369" r:id="rId87"/>
    <p:sldId id="377" r:id="rId88"/>
    <p:sldId id="379" r:id="rId89"/>
    <p:sldId id="380" r:id="rId90"/>
    <p:sldId id="257" r:id="rId91"/>
    <p:sldId id="258" r:id="rId92"/>
    <p:sldId id="262" r:id="rId93"/>
    <p:sldId id="260" r:id="rId94"/>
    <p:sldId id="274" r:id="rId95"/>
    <p:sldId id="351" r:id="rId96"/>
    <p:sldId id="277" r:id="rId97"/>
    <p:sldId id="278" r:id="rId98"/>
    <p:sldId id="280" r:id="rId99"/>
    <p:sldId id="321" r:id="rId100"/>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B0C7BD90-7223-4558-8003-EF59D06F9BDF}">
          <p14:sldIdLst>
            <p14:sldId id="264"/>
            <p14:sldId id="263"/>
          </p14:sldIdLst>
        </p14:section>
        <p14:section name="Preamble" id="{ECE5BBC1-2948-4507-A77D-79E935B8B19C}">
          <p14:sldIdLst>
            <p14:sldId id="327"/>
            <p14:sldId id="328"/>
            <p14:sldId id="353"/>
            <p14:sldId id="329"/>
            <p14:sldId id="330"/>
            <p14:sldId id="331"/>
            <p14:sldId id="332"/>
            <p14:sldId id="333"/>
            <p14:sldId id="269"/>
          </p14:sldIdLst>
        </p14:section>
        <p14:section name="Why" id="{EE74AE4F-ECD2-4188-9264-630BD593F99D}">
          <p14:sldIdLst>
            <p14:sldId id="324"/>
            <p14:sldId id="265"/>
          </p14:sldIdLst>
        </p14:section>
        <p14:section name="Workflows" id="{5722A17D-1706-4DD9-8F8C-AAAE7A10168C}">
          <p14:sldIdLst>
            <p14:sldId id="323"/>
            <p14:sldId id="279"/>
            <p14:sldId id="288"/>
            <p14:sldId id="287"/>
            <p14:sldId id="281"/>
            <p14:sldId id="291"/>
            <p14:sldId id="292"/>
            <p14:sldId id="293"/>
            <p14:sldId id="294"/>
            <p14:sldId id="290"/>
            <p14:sldId id="296"/>
            <p14:sldId id="299"/>
            <p14:sldId id="304"/>
            <p14:sldId id="301"/>
            <p14:sldId id="302"/>
            <p14:sldId id="298"/>
            <p14:sldId id="306"/>
            <p14:sldId id="305"/>
            <p14:sldId id="308"/>
            <p14:sldId id="309"/>
            <p14:sldId id="322"/>
          </p14:sldIdLst>
        </p14:section>
        <p14:section name="Common Pitfalls" id="{57F7DA86-19F0-45B1-945C-A4CFE0B39DCC}">
          <p14:sldIdLst>
            <p14:sldId id="325"/>
            <p14:sldId id="266"/>
            <p14:sldId id="267"/>
            <p14:sldId id="268"/>
            <p14:sldId id="270"/>
            <p14:sldId id="271"/>
            <p14:sldId id="272"/>
            <p14:sldId id="275"/>
            <p14:sldId id="334"/>
            <p14:sldId id="276"/>
            <p14:sldId id="310"/>
            <p14:sldId id="316"/>
            <p14:sldId id="317"/>
            <p14:sldId id="314"/>
            <p14:sldId id="338"/>
            <p14:sldId id="339"/>
            <p14:sldId id="340"/>
            <p14:sldId id="336"/>
            <p14:sldId id="320"/>
            <p14:sldId id="341"/>
            <p14:sldId id="345"/>
            <p14:sldId id="346"/>
            <p14:sldId id="347"/>
            <p14:sldId id="348"/>
            <p14:sldId id="319"/>
            <p14:sldId id="318"/>
            <p14:sldId id="354"/>
          </p14:sldIdLst>
        </p14:section>
        <p14:section name="Outside-in Diamond" id="{A0818496-F55D-4018-8A76-9B3D04D31E4D}">
          <p14:sldIdLst>
            <p14:sldId id="326"/>
            <p14:sldId id="349"/>
            <p14:sldId id="350"/>
            <p14:sldId id="352"/>
            <p14:sldId id="360"/>
            <p14:sldId id="356"/>
            <p14:sldId id="357"/>
            <p14:sldId id="358"/>
            <p14:sldId id="372"/>
            <p14:sldId id="373"/>
            <p14:sldId id="374"/>
            <p14:sldId id="375"/>
            <p14:sldId id="376"/>
            <p14:sldId id="371"/>
            <p14:sldId id="361"/>
            <p14:sldId id="362"/>
            <p14:sldId id="363"/>
            <p14:sldId id="370"/>
            <p14:sldId id="378"/>
            <p14:sldId id="364"/>
            <p14:sldId id="365"/>
            <p14:sldId id="366"/>
            <p14:sldId id="367"/>
            <p14:sldId id="368"/>
            <p14:sldId id="369"/>
            <p14:sldId id="377"/>
            <p14:sldId id="379"/>
            <p14:sldId id="380"/>
            <p14:sldId id="257"/>
            <p14:sldId id="258"/>
            <p14:sldId id="262"/>
            <p14:sldId id="260"/>
          </p14:sldIdLst>
        </p14:section>
        <p14:section name="Appendix" id="{C9DDEB7E-B77C-4BB3-8FBE-17DDD6FC8805}">
          <p14:sldIdLst>
            <p14:sldId id="274"/>
            <p14:sldId id="351"/>
            <p14:sldId id="277"/>
            <p14:sldId id="278"/>
            <p14:sldId id="280"/>
            <p14:sldId id="321"/>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IERRAIN Thomas" initials="PT" lastIdx="1" clrIdx="0">
    <p:extLst>
      <p:ext uri="{19B8F6BF-5375-455C-9EA6-DF929625EA0E}">
        <p15:presenceInfo xmlns:p15="http://schemas.microsoft.com/office/powerpoint/2012/main" userId="S::tpierrain.ext@louvre-hotels.com::e8249058-3ef7-4e1e-bf68-4eae1da4ffe7"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2E8EE4"/>
    <a:srgbClr val="FFD966"/>
    <a:srgbClr val="FFF8E1"/>
    <a:srgbClr val="BDD7EE"/>
    <a:srgbClr val="2B8BE2"/>
    <a:srgbClr val="FFBDBD"/>
    <a:srgbClr val="DFC9EF"/>
    <a:srgbClr val="BA8CDC"/>
    <a:srgbClr val="C59400"/>
    <a:srgbClr val="BF9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905" autoAdjust="0"/>
    <p:restoredTop sz="65571" autoAdjust="0"/>
  </p:normalViewPr>
  <p:slideViewPr>
    <p:cSldViewPr snapToGrid="0">
      <p:cViewPr>
        <p:scale>
          <a:sx n="50" d="100"/>
          <a:sy n="50" d="100"/>
        </p:scale>
        <p:origin x="1365" y="57"/>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commentAuthors" Target="commentAuthor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9AC1E9-3E82-4A62-AF19-0295C6351D44}" type="datetimeFigureOut">
              <a:rPr lang="en-GB" smtClean="0"/>
              <a:t>20/02/2021</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38FB828-7FE4-42D1-BEA2-6A733FD1B12E}" type="slidenum">
              <a:rPr lang="en-GB" smtClean="0"/>
              <a:t>‹#›</a:t>
            </a:fld>
            <a:endParaRPr lang="en-GB"/>
          </a:p>
        </p:txBody>
      </p:sp>
    </p:spTree>
    <p:extLst>
      <p:ext uri="{BB962C8B-B14F-4D97-AF65-F5344CB8AC3E}">
        <p14:creationId xmlns:p14="http://schemas.microsoft.com/office/powerpoint/2010/main" val="309998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a:t>Yo</a:t>
            </a:r>
            <a:endParaRPr lang="fr-FR" dirty="0"/>
          </a:p>
          <a:p>
            <a:endParaRPr lang="fr-FR" dirty="0"/>
          </a:p>
          <a:p>
            <a:r>
              <a:rPr lang="fr-FR" dirty="0"/>
              <a:t>(</a:t>
            </a:r>
            <a:r>
              <a:rPr lang="fr-FR" dirty="0" err="1"/>
              <a:t>dynamic</a:t>
            </a:r>
            <a:r>
              <a:rPr lang="fr-FR" dirty="0"/>
              <a:t>) Hello </a:t>
            </a:r>
            <a:r>
              <a:rPr lang="fr-FR" dirty="0" err="1"/>
              <a:t>everyone</a:t>
            </a:r>
            <a:r>
              <a:rPr lang="fr-FR" dirty="0"/>
              <a:t>! (pause, </a:t>
            </a:r>
            <a:r>
              <a:rPr lang="fr-FR" dirty="0" err="1"/>
              <a:t>then</a:t>
            </a:r>
            <a:r>
              <a:rPr lang="fr-FR" dirty="0"/>
              <a:t> </a:t>
            </a:r>
            <a:r>
              <a:rPr lang="fr-FR" dirty="0" err="1"/>
              <a:t>slowly</a:t>
            </a:r>
            <a:r>
              <a:rPr lang="fr-FR" dirty="0"/>
              <a:t>) Test, </a:t>
            </a:r>
            <a:r>
              <a:rPr lang="fr-FR" dirty="0" err="1"/>
              <a:t>it’s</a:t>
            </a:r>
            <a:r>
              <a:rPr lang="fr-FR" dirty="0"/>
              <a:t> one of </a:t>
            </a:r>
            <a:r>
              <a:rPr lang="fr-FR" dirty="0" err="1"/>
              <a:t>my</a:t>
            </a:r>
            <a:r>
              <a:rPr lang="fr-FR" dirty="0"/>
              <a:t> </a:t>
            </a:r>
            <a:r>
              <a:rPr lang="fr-FR" dirty="0" err="1"/>
              <a:t>fav</a:t>
            </a:r>
            <a:r>
              <a:rPr lang="fr-FR" dirty="0"/>
              <a:t> topic </a:t>
            </a:r>
            <a:r>
              <a:rPr lang="fr-FR" dirty="0" err="1"/>
              <a:t>ever</a:t>
            </a:r>
            <a:r>
              <a:rPr lang="fr-FR" dirty="0"/>
              <a:t>. </a:t>
            </a:r>
            <a:r>
              <a:rPr lang="fr-FR" dirty="0" err="1"/>
              <a:t>It’s</a:t>
            </a:r>
            <a:r>
              <a:rPr lang="fr-FR" dirty="0"/>
              <a:t> been a </a:t>
            </a:r>
            <a:r>
              <a:rPr lang="fr-FR" dirty="0" err="1"/>
              <a:t>while</a:t>
            </a:r>
            <a:r>
              <a:rPr lang="fr-FR" dirty="0"/>
              <a:t> </a:t>
            </a:r>
            <a:r>
              <a:rPr lang="fr-FR" dirty="0" err="1"/>
              <a:t>since</a:t>
            </a:r>
            <a:r>
              <a:rPr lang="fr-FR" dirty="0"/>
              <a:t> I </a:t>
            </a:r>
            <a:r>
              <a:rPr lang="fr-FR" dirty="0" err="1"/>
              <a:t>started</a:t>
            </a:r>
            <a:r>
              <a:rPr lang="fr-FR" dirty="0"/>
              <a:t> to TDD (more </a:t>
            </a:r>
            <a:r>
              <a:rPr lang="fr-FR" dirty="0" err="1"/>
              <a:t>than</a:t>
            </a:r>
            <a:r>
              <a:rPr lang="fr-FR" dirty="0"/>
              <a:t> 15 </a:t>
            </a:r>
            <a:r>
              <a:rPr lang="fr-FR" dirty="0" err="1"/>
              <a:t>years</a:t>
            </a:r>
            <a:r>
              <a:rPr lang="fr-FR" dirty="0"/>
              <a:t> </a:t>
            </a:r>
            <a:r>
              <a:rPr lang="fr-FR" dirty="0" err="1"/>
              <a:t>now</a:t>
            </a:r>
            <a:r>
              <a:rPr lang="fr-FR" dirty="0"/>
              <a:t>). </a:t>
            </a:r>
            <a:r>
              <a:rPr lang="fr-FR" dirty="0" err="1"/>
              <a:t>I’ve</a:t>
            </a:r>
            <a:r>
              <a:rPr lang="fr-FR" dirty="0"/>
              <a:t> made </a:t>
            </a:r>
            <a:r>
              <a:rPr lang="fr-FR" dirty="0" err="1"/>
              <a:t>almost</a:t>
            </a:r>
            <a:r>
              <a:rPr lang="fr-FR" dirty="0"/>
              <a:t> </a:t>
            </a:r>
            <a:r>
              <a:rPr lang="fr-FR" dirty="0" err="1"/>
              <a:t>every</a:t>
            </a:r>
            <a:r>
              <a:rPr lang="fr-FR" dirty="0"/>
              <a:t> </a:t>
            </a:r>
            <a:r>
              <a:rPr lang="fr-FR" dirty="0" err="1"/>
              <a:t>mistake</a:t>
            </a:r>
            <a:r>
              <a:rPr lang="fr-FR" dirty="0"/>
              <a:t> one can imagine </a:t>
            </a:r>
            <a:r>
              <a:rPr lang="fr-FR" dirty="0" err="1"/>
              <a:t>with</a:t>
            </a:r>
            <a:r>
              <a:rPr lang="fr-FR" dirty="0"/>
              <a:t> </a:t>
            </a:r>
            <a:r>
              <a:rPr lang="fr-FR" dirty="0" err="1"/>
              <a:t>it</a:t>
            </a:r>
            <a:r>
              <a:rPr lang="fr-FR" dirty="0"/>
              <a:t>:  </a:t>
            </a:r>
            <a:r>
              <a:rPr lang="fr-FR" dirty="0" err="1"/>
              <a:t>violating</a:t>
            </a:r>
            <a:r>
              <a:rPr lang="fr-FR" dirty="0"/>
              <a:t> encapsulation in </a:t>
            </a:r>
            <a:r>
              <a:rPr lang="fr-FR" dirty="0" err="1"/>
              <a:t>order</a:t>
            </a:r>
            <a:r>
              <a:rPr lang="fr-FR" dirty="0"/>
              <a:t> to test </a:t>
            </a:r>
            <a:r>
              <a:rPr lang="fr-FR" dirty="0" err="1"/>
              <a:t>private</a:t>
            </a:r>
            <a:r>
              <a:rPr lang="fr-FR" dirty="0"/>
              <a:t> </a:t>
            </a:r>
            <a:r>
              <a:rPr lang="fr-FR" dirty="0" err="1"/>
              <a:t>members</a:t>
            </a:r>
            <a:r>
              <a:rPr lang="fr-FR" dirty="0"/>
              <a:t> (</a:t>
            </a:r>
            <a:r>
              <a:rPr lang="fr-FR" dirty="0" err="1"/>
              <a:t>don’t</a:t>
            </a:r>
            <a:r>
              <a:rPr lang="fr-FR" dirty="0"/>
              <a:t> do </a:t>
            </a:r>
            <a:r>
              <a:rPr lang="fr-FR" dirty="0" err="1"/>
              <a:t>that</a:t>
            </a:r>
            <a:r>
              <a:rPr lang="fr-FR" dirty="0"/>
              <a:t>; -), </a:t>
            </a:r>
            <a:r>
              <a:rPr lang="fr-FR" dirty="0" err="1"/>
              <a:t>implement</a:t>
            </a:r>
            <a:r>
              <a:rPr lang="fr-FR" dirty="0"/>
              <a:t> Fragile tests (</a:t>
            </a:r>
            <a:r>
              <a:rPr lang="fr-FR" dirty="0" err="1"/>
              <a:t>because</a:t>
            </a:r>
            <a:r>
              <a:rPr lang="fr-FR" dirty="0"/>
              <a:t> </a:t>
            </a:r>
            <a:r>
              <a:rPr lang="fr-FR" dirty="0" err="1"/>
              <a:t>we’ve</a:t>
            </a:r>
            <a:r>
              <a:rPr lang="fr-FR" dirty="0"/>
              <a:t> made tests </a:t>
            </a:r>
            <a:r>
              <a:rPr lang="fr-FR" dirty="0" err="1"/>
              <a:t>towards</a:t>
            </a:r>
            <a:r>
              <a:rPr lang="fr-FR" dirty="0"/>
              <a:t> </a:t>
            </a:r>
            <a:r>
              <a:rPr lang="fr-FR" dirty="0" err="1"/>
              <a:t>implementation</a:t>
            </a:r>
            <a:r>
              <a:rPr lang="fr-FR" dirty="0"/>
              <a:t> </a:t>
            </a:r>
            <a:r>
              <a:rPr lang="fr-FR" dirty="0" err="1"/>
              <a:t>details</a:t>
            </a:r>
            <a:r>
              <a:rPr lang="fr-FR" dirty="0"/>
              <a:t>. Don’t do </a:t>
            </a:r>
            <a:r>
              <a:rPr lang="fr-FR" dirty="0" err="1"/>
              <a:t>that</a:t>
            </a:r>
            <a:r>
              <a:rPr lang="fr-FR" dirty="0"/>
              <a:t> ;-), duplicate production code </a:t>
            </a:r>
            <a:r>
              <a:rPr lang="fr-FR" dirty="0" err="1"/>
              <a:t>logic</a:t>
            </a:r>
            <a:r>
              <a:rPr lang="fr-FR" dirty="0"/>
              <a:t> in test (</a:t>
            </a:r>
            <a:r>
              <a:rPr lang="fr-FR" dirty="0" err="1"/>
              <a:t>don’t</a:t>
            </a:r>
            <a:r>
              <a:rPr lang="fr-FR" dirty="0"/>
              <a:t> do </a:t>
            </a:r>
            <a:r>
              <a:rPr lang="fr-FR" dirty="0" err="1"/>
              <a:t>that</a:t>
            </a:r>
            <a:r>
              <a:rPr lang="fr-FR" dirty="0"/>
              <a:t>), </a:t>
            </a:r>
            <a:r>
              <a:rPr lang="fr-FR" dirty="0" err="1"/>
              <a:t>making</a:t>
            </a:r>
            <a:r>
              <a:rPr lang="fr-FR" dirty="0"/>
              <a:t> </a:t>
            </a:r>
            <a:r>
              <a:rPr lang="fr-FR" dirty="0" err="1"/>
              <a:t>less</a:t>
            </a:r>
            <a:r>
              <a:rPr lang="fr-FR" dirty="0"/>
              <a:t> baby </a:t>
            </a:r>
            <a:r>
              <a:rPr lang="fr-FR" dirty="0" err="1"/>
              <a:t>steps</a:t>
            </a:r>
            <a:r>
              <a:rPr lang="fr-FR" dirty="0"/>
              <a:t> </a:t>
            </a:r>
            <a:r>
              <a:rPr lang="fr-FR" dirty="0" err="1"/>
              <a:t>than</a:t>
            </a:r>
            <a:r>
              <a:rPr lang="fr-FR" dirty="0"/>
              <a:t> one </a:t>
            </a:r>
            <a:r>
              <a:rPr lang="fr-FR" dirty="0" err="1"/>
              <a:t>should</a:t>
            </a:r>
            <a:r>
              <a:rPr lang="fr-FR" dirty="0"/>
              <a:t> (</a:t>
            </a:r>
            <a:r>
              <a:rPr lang="fr-FR" dirty="0" err="1"/>
              <a:t>don’t</a:t>
            </a:r>
            <a:r>
              <a:rPr lang="fr-FR" dirty="0"/>
              <a:t> do </a:t>
            </a:r>
            <a:r>
              <a:rPr lang="fr-FR" dirty="0" err="1"/>
              <a:t>that</a:t>
            </a:r>
            <a:r>
              <a:rPr lang="fr-FR" dirty="0"/>
              <a:t> ), </a:t>
            </a:r>
            <a:r>
              <a:rPr lang="fr-FR" dirty="0" err="1"/>
              <a:t>write</a:t>
            </a:r>
            <a:r>
              <a:rPr lang="fr-FR" dirty="0"/>
              <a:t> </a:t>
            </a:r>
            <a:r>
              <a:rPr lang="fr-FR" dirty="0" err="1"/>
              <a:t>too</a:t>
            </a:r>
            <a:r>
              <a:rPr lang="fr-FR" dirty="0"/>
              <a:t> </a:t>
            </a:r>
            <a:r>
              <a:rPr lang="fr-FR" dirty="0" err="1"/>
              <a:t>much</a:t>
            </a:r>
            <a:r>
              <a:rPr lang="fr-FR" dirty="0"/>
              <a:t> </a:t>
            </a:r>
            <a:r>
              <a:rPr lang="fr-FR" dirty="0" err="1"/>
              <a:t>complex</a:t>
            </a:r>
            <a:r>
              <a:rPr lang="fr-FR" dirty="0"/>
              <a:t> tests and setups (</a:t>
            </a:r>
            <a:r>
              <a:rPr lang="fr-FR" dirty="0" err="1"/>
              <a:t>don’t</a:t>
            </a:r>
            <a:r>
              <a:rPr lang="fr-FR" dirty="0"/>
              <a:t> do </a:t>
            </a:r>
            <a:r>
              <a:rPr lang="fr-FR" dirty="0" err="1"/>
              <a:t>that</a:t>
            </a:r>
            <a:r>
              <a:rPr lang="fr-FR" dirty="0"/>
              <a:t> </a:t>
            </a:r>
            <a:r>
              <a:rPr lang="fr-FR" b="0" i="0" dirty="0" err="1">
                <a:solidFill>
                  <a:srgbClr val="1D1C1D"/>
                </a:solidFill>
                <a:effectLst/>
                <a:latin typeface="Slack-Lato"/>
              </a:rPr>
              <a:t>either</a:t>
            </a:r>
            <a:r>
              <a:rPr lang="fr-FR" dirty="0"/>
              <a:t>), etc. </a:t>
            </a:r>
          </a:p>
          <a:p>
            <a:endParaRPr lang="fr-FR" dirty="0"/>
          </a:p>
          <a:p>
            <a:r>
              <a:rPr lang="fr-FR" dirty="0" err="1"/>
              <a:t>I’ve</a:t>
            </a:r>
            <a:r>
              <a:rPr lang="fr-FR" dirty="0"/>
              <a:t> </a:t>
            </a:r>
            <a:r>
              <a:rPr lang="fr-FR" dirty="0" err="1"/>
              <a:t>talked</a:t>
            </a:r>
            <a:r>
              <a:rPr lang="fr-FR" dirty="0"/>
              <a:t> about TDD  in </a:t>
            </a:r>
            <a:r>
              <a:rPr lang="fr-FR" dirty="0" err="1"/>
              <a:t>conferences</a:t>
            </a:r>
            <a:r>
              <a:rPr lang="fr-FR" dirty="0"/>
              <a:t>, I live </a:t>
            </a:r>
            <a:r>
              <a:rPr lang="fr-FR" dirty="0" err="1"/>
              <a:t>coded</a:t>
            </a:r>
            <a:r>
              <a:rPr lang="fr-FR" dirty="0"/>
              <a:t> </a:t>
            </a:r>
            <a:r>
              <a:rPr lang="fr-FR" dirty="0" err="1"/>
              <a:t>publicly</a:t>
            </a:r>
            <a:r>
              <a:rPr lang="fr-FR" dirty="0"/>
              <a:t>, I </a:t>
            </a:r>
            <a:r>
              <a:rPr lang="fr-FR" dirty="0" err="1"/>
              <a:t>wrote</a:t>
            </a:r>
            <a:r>
              <a:rPr lang="fr-FR" dirty="0"/>
              <a:t> </a:t>
            </a:r>
            <a:r>
              <a:rPr lang="fr-FR" dirty="0" err="1"/>
              <a:t>some</a:t>
            </a:r>
            <a:r>
              <a:rPr lang="fr-FR" dirty="0"/>
              <a:t> </a:t>
            </a:r>
            <a:r>
              <a:rPr lang="fr-FR" dirty="0" err="1"/>
              <a:t>press</a:t>
            </a:r>
            <a:r>
              <a:rPr lang="fr-FR" dirty="0"/>
              <a:t> articles, blog post but I </a:t>
            </a:r>
            <a:r>
              <a:rPr lang="fr-FR" dirty="0" err="1"/>
              <a:t>think</a:t>
            </a:r>
            <a:r>
              <a:rPr lang="fr-FR" dirty="0"/>
              <a:t> </a:t>
            </a:r>
            <a:r>
              <a:rPr lang="fr-FR" dirty="0" err="1"/>
              <a:t>that</a:t>
            </a:r>
            <a:r>
              <a:rPr lang="fr-FR" dirty="0"/>
              <a:t> </a:t>
            </a:r>
            <a:r>
              <a:rPr lang="fr-FR" dirty="0" err="1"/>
              <a:t>it’s</a:t>
            </a:r>
            <a:r>
              <a:rPr lang="fr-FR" dirty="0"/>
              <a:t> time </a:t>
            </a:r>
            <a:r>
              <a:rPr lang="fr-FR" dirty="0" err="1"/>
              <a:t>now</a:t>
            </a:r>
            <a:r>
              <a:rPr lang="fr-FR" dirty="0"/>
              <a:t> for me to talk about </a:t>
            </a:r>
            <a:r>
              <a:rPr lang="fr-FR" dirty="0" err="1"/>
              <a:t>something</a:t>
            </a:r>
            <a:r>
              <a:rPr lang="fr-FR" dirty="0"/>
              <a:t> </a:t>
            </a:r>
            <a:r>
              <a:rPr lang="fr-FR" dirty="0" err="1"/>
              <a:t>that</a:t>
            </a:r>
            <a:r>
              <a:rPr lang="fr-FR" dirty="0"/>
              <a:t> </a:t>
            </a:r>
            <a:r>
              <a:rPr lang="fr-FR" dirty="0" err="1"/>
              <a:t>I’ve</a:t>
            </a:r>
            <a:r>
              <a:rPr lang="fr-FR" dirty="0"/>
              <a:t> </a:t>
            </a:r>
            <a:r>
              <a:rPr lang="fr-FR" dirty="0" err="1"/>
              <a:t>discovered</a:t>
            </a:r>
            <a:r>
              <a:rPr lang="fr-FR" dirty="0"/>
              <a:t> like 4 </a:t>
            </a:r>
            <a:r>
              <a:rPr lang="fr-FR" dirty="0" err="1"/>
              <a:t>years</a:t>
            </a:r>
            <a:r>
              <a:rPr lang="fr-FR" dirty="0"/>
              <a:t> </a:t>
            </a:r>
            <a:r>
              <a:rPr lang="fr-FR" dirty="0" err="1"/>
              <a:t>ago</a:t>
            </a:r>
            <a:r>
              <a:rPr lang="fr-FR" dirty="0"/>
              <a:t> or more, and </a:t>
            </a:r>
            <a:r>
              <a:rPr lang="fr-FR" dirty="0" err="1"/>
              <a:t>that</a:t>
            </a:r>
            <a:r>
              <a:rPr lang="fr-FR" dirty="0"/>
              <a:t> gave me lots of </a:t>
            </a:r>
            <a:r>
              <a:rPr lang="fr-FR" dirty="0" err="1"/>
              <a:t>efficiency</a:t>
            </a:r>
            <a:r>
              <a:rPr lang="fr-FR" dirty="0"/>
              <a:t> and lot of </a:t>
            </a:r>
            <a:r>
              <a:rPr lang="fr-FR" dirty="0" err="1"/>
              <a:t>joy</a:t>
            </a:r>
            <a:r>
              <a:rPr lang="fr-FR" dirty="0"/>
              <a:t> at </a:t>
            </a:r>
            <a:r>
              <a:rPr lang="fr-FR" dirty="0" err="1"/>
              <a:t>work</a:t>
            </a:r>
            <a:r>
              <a:rPr lang="fr-FR" dirty="0"/>
              <a:t> </a:t>
            </a:r>
            <a:r>
              <a:rPr lang="fr-FR" dirty="0" err="1"/>
              <a:t>with</a:t>
            </a:r>
            <a:r>
              <a:rPr lang="fr-FR" dirty="0"/>
              <a:t> the </a:t>
            </a:r>
            <a:r>
              <a:rPr lang="fr-FR" dirty="0" err="1"/>
              <a:t>various</a:t>
            </a:r>
            <a:r>
              <a:rPr lang="fr-FR" dirty="0"/>
              <a:t> dev teams I </a:t>
            </a:r>
            <a:r>
              <a:rPr lang="fr-FR" dirty="0" err="1"/>
              <a:t>worked</a:t>
            </a:r>
            <a:r>
              <a:rPr lang="fr-FR" dirty="0"/>
              <a:t> </a:t>
            </a:r>
            <a:r>
              <a:rPr lang="fr-FR" dirty="0" err="1"/>
              <a:t>with</a:t>
            </a:r>
            <a:r>
              <a:rPr lang="fr-FR" dirty="0"/>
              <a:t>. </a:t>
            </a:r>
            <a:r>
              <a:rPr lang="fr-FR" dirty="0" err="1"/>
              <a:t>Better</a:t>
            </a:r>
            <a:r>
              <a:rPr lang="fr-FR" dirty="0"/>
              <a:t> </a:t>
            </a:r>
            <a:r>
              <a:rPr lang="fr-FR" dirty="0" err="1"/>
              <a:t>than</a:t>
            </a:r>
            <a:r>
              <a:rPr lang="fr-FR" dirty="0"/>
              <a:t> </a:t>
            </a:r>
            <a:r>
              <a:rPr lang="fr-FR" dirty="0" err="1"/>
              <a:t>that</a:t>
            </a:r>
            <a:r>
              <a:rPr lang="fr-FR" dirty="0"/>
              <a:t>, </a:t>
            </a:r>
            <a:r>
              <a:rPr lang="fr-FR" dirty="0" err="1"/>
              <a:t>which</a:t>
            </a:r>
            <a:r>
              <a:rPr lang="fr-FR" dirty="0"/>
              <a:t> </a:t>
            </a:r>
            <a:r>
              <a:rPr lang="fr-FR" dirty="0" err="1"/>
              <a:t>is</a:t>
            </a:r>
            <a:r>
              <a:rPr lang="fr-FR" dirty="0"/>
              <a:t> scalable </a:t>
            </a:r>
            <a:r>
              <a:rPr lang="fr-FR" dirty="0" err="1"/>
              <a:t>within</a:t>
            </a:r>
            <a:r>
              <a:rPr lang="fr-FR" dirty="0"/>
              <a:t> dev teams.</a:t>
            </a:r>
          </a:p>
          <a:p>
            <a:endParaRPr lang="fr-FR" dirty="0"/>
          </a:p>
          <a:p>
            <a:r>
              <a:rPr lang="fr-FR" dirty="0"/>
              <a:t>This </a:t>
            </a:r>
            <a:r>
              <a:rPr lang="fr-FR" dirty="0" err="1"/>
              <a:t>is</a:t>
            </a:r>
            <a:r>
              <a:rPr lang="fr-FR" dirty="0"/>
              <a:t> a </a:t>
            </a:r>
            <a:r>
              <a:rPr lang="fr-FR" dirty="0" err="1"/>
              <a:t>way</a:t>
            </a:r>
            <a:r>
              <a:rPr lang="fr-FR" dirty="0"/>
              <a:t> of </a:t>
            </a:r>
            <a:r>
              <a:rPr lang="fr-FR" dirty="0" err="1"/>
              <a:t>doing</a:t>
            </a:r>
            <a:r>
              <a:rPr lang="fr-FR" dirty="0"/>
              <a:t> TDD (</a:t>
            </a:r>
            <a:r>
              <a:rPr lang="fr-FR" b="1" dirty="0" err="1"/>
              <a:t>both</a:t>
            </a:r>
            <a:r>
              <a:rPr lang="fr-FR" b="1" dirty="0"/>
              <a:t> a workflow and </a:t>
            </a:r>
            <a:r>
              <a:rPr lang="fr-FR" b="1" dirty="0" err="1"/>
              <a:t>some</a:t>
            </a:r>
            <a:r>
              <a:rPr lang="fr-FR" b="1" dirty="0"/>
              <a:t> important </a:t>
            </a:r>
            <a:r>
              <a:rPr lang="fr-FR" b="1" dirty="0" err="1"/>
              <a:t>characteristics</a:t>
            </a:r>
            <a:r>
              <a:rPr lang="fr-FR" b="1" dirty="0"/>
              <a:t>)</a:t>
            </a:r>
            <a:r>
              <a:rPr lang="fr-FR" dirty="0"/>
              <a:t>. </a:t>
            </a:r>
            <a:r>
              <a:rPr lang="fr-FR" dirty="0" err="1"/>
              <a:t>With</a:t>
            </a:r>
            <a:r>
              <a:rPr lang="fr-FR" dirty="0"/>
              <a:t> </a:t>
            </a:r>
            <a:r>
              <a:rPr lang="fr-FR" dirty="0" err="1"/>
              <a:t>my</a:t>
            </a:r>
            <a:r>
              <a:rPr lang="fr-FR" dirty="0"/>
              <a:t> </a:t>
            </a:r>
            <a:r>
              <a:rPr lang="fr-FR" dirty="0" err="1"/>
              <a:t>associate</a:t>
            </a:r>
            <a:r>
              <a:rPr lang="fr-FR" dirty="0"/>
              <a:t> Bruno Boucard </a:t>
            </a:r>
            <a:r>
              <a:rPr lang="fr-FR" dirty="0" err="1"/>
              <a:t>we</a:t>
            </a:r>
            <a:r>
              <a:rPr lang="fr-FR" dirty="0"/>
              <a:t> </a:t>
            </a:r>
            <a:r>
              <a:rPr lang="fr-FR" dirty="0" err="1"/>
              <a:t>called</a:t>
            </a:r>
            <a:r>
              <a:rPr lang="fr-FR" dirty="0"/>
              <a:t> </a:t>
            </a:r>
            <a:r>
              <a:rPr lang="fr-FR" dirty="0" err="1"/>
              <a:t>it</a:t>
            </a:r>
            <a:r>
              <a:rPr lang="fr-FR" dirty="0"/>
              <a:t> </a:t>
            </a:r>
            <a:r>
              <a:rPr lang="fr-FR" dirty="0" err="1"/>
              <a:t>Outside</a:t>
            </a:r>
            <a:r>
              <a:rPr lang="fr-FR" dirty="0"/>
              <a:t>-in Diamond TDD. It </a:t>
            </a:r>
            <a:r>
              <a:rPr lang="fr-FR" dirty="0" err="1"/>
              <a:t>allow</a:t>
            </a:r>
            <a:r>
              <a:rPr lang="fr-FR" dirty="0"/>
              <a:t> us to </a:t>
            </a:r>
            <a:r>
              <a:rPr lang="fr-FR" dirty="0" err="1"/>
              <a:t>write</a:t>
            </a:r>
            <a:r>
              <a:rPr lang="fr-FR" dirty="0"/>
              <a:t> anti-fragile and Domain-Driven tests.</a:t>
            </a:r>
          </a:p>
          <a:p>
            <a:endParaRPr lang="fr-FR" dirty="0"/>
          </a:p>
          <a:p>
            <a:r>
              <a:rPr lang="fr-FR" dirty="0"/>
              <a:t>But </a:t>
            </a:r>
            <a:r>
              <a:rPr lang="fr-FR" dirty="0" err="1"/>
              <a:t>before</a:t>
            </a:r>
            <a:r>
              <a:rPr lang="fr-FR" dirty="0"/>
              <a:t> </a:t>
            </a:r>
            <a:r>
              <a:rPr lang="fr-FR" dirty="0" err="1"/>
              <a:t>we</a:t>
            </a:r>
            <a:r>
              <a:rPr lang="fr-FR" dirty="0"/>
              <a:t> dive </a:t>
            </a:r>
            <a:r>
              <a:rPr lang="fr-FR" dirty="0" err="1"/>
              <a:t>into</a:t>
            </a:r>
            <a:r>
              <a:rPr lang="fr-FR" dirty="0"/>
              <a:t> the topic, let me </a:t>
            </a:r>
            <a:r>
              <a:rPr lang="fr-FR" dirty="0" err="1"/>
              <a:t>introduce</a:t>
            </a:r>
            <a:r>
              <a:rPr lang="fr-FR" dirty="0"/>
              <a:t> </a:t>
            </a:r>
            <a:r>
              <a:rPr lang="fr-FR" dirty="0" err="1"/>
              <a:t>myself</a:t>
            </a:r>
            <a:r>
              <a:rPr lang="fr-FR" dirty="0"/>
              <a:t>: </a:t>
            </a:r>
          </a:p>
          <a:p>
            <a:endParaRPr lang="fr-FR" dirty="0"/>
          </a:p>
          <a:p>
            <a:r>
              <a:rPr lang="fr-FR" dirty="0" err="1"/>
              <a:t>My</a:t>
            </a:r>
            <a:r>
              <a:rPr lang="fr-FR" dirty="0"/>
              <a:t> </a:t>
            </a:r>
            <a:r>
              <a:rPr lang="fr-FR" dirty="0" err="1"/>
              <a:t>name</a:t>
            </a:r>
            <a:r>
              <a:rPr lang="fr-FR" dirty="0"/>
              <a:t> </a:t>
            </a:r>
            <a:r>
              <a:rPr lang="fr-FR" dirty="0" err="1"/>
              <a:t>is</a:t>
            </a:r>
            <a:r>
              <a:rPr lang="fr-FR" dirty="0"/>
              <a:t> Thomas PIERRAIN, </a:t>
            </a:r>
            <a:r>
              <a:rPr lang="fr-FR" dirty="0" err="1"/>
              <a:t>I’ve</a:t>
            </a:r>
            <a:r>
              <a:rPr lang="fr-FR" dirty="0"/>
              <a:t> been building software for more </a:t>
            </a:r>
            <a:r>
              <a:rPr lang="fr-FR" dirty="0" err="1"/>
              <a:t>than</a:t>
            </a:r>
            <a:r>
              <a:rPr lang="fr-FR" dirty="0"/>
              <a:t> 23 </a:t>
            </a:r>
            <a:r>
              <a:rPr lang="fr-FR" dirty="0" err="1"/>
              <a:t>years</a:t>
            </a:r>
            <a:r>
              <a:rPr lang="fr-FR" dirty="0"/>
              <a:t> </a:t>
            </a:r>
            <a:r>
              <a:rPr lang="fr-FR" dirty="0" err="1"/>
              <a:t>now</a:t>
            </a:r>
            <a:r>
              <a:rPr lang="fr-FR" dirty="0"/>
              <a:t>. </a:t>
            </a:r>
            <a:r>
              <a:rPr lang="fr-FR" dirty="0" err="1"/>
              <a:t>Doing</a:t>
            </a:r>
            <a:r>
              <a:rPr lang="fr-FR" dirty="0"/>
              <a:t> </a:t>
            </a:r>
            <a:r>
              <a:rPr lang="fr-FR" dirty="0" err="1"/>
              <a:t>pretty</a:t>
            </a:r>
            <a:r>
              <a:rPr lang="fr-FR" dirty="0"/>
              <a:t> </a:t>
            </a:r>
            <a:r>
              <a:rPr lang="fr-FR" dirty="0" err="1"/>
              <a:t>much</a:t>
            </a:r>
            <a:r>
              <a:rPr lang="fr-FR" dirty="0"/>
              <a:t> all the job one can </a:t>
            </a:r>
            <a:r>
              <a:rPr lang="fr-FR" dirty="0" err="1"/>
              <a:t>find</a:t>
            </a:r>
            <a:r>
              <a:rPr lang="fr-FR" dirty="0"/>
              <a:t> in IT (and </a:t>
            </a:r>
            <a:r>
              <a:rPr lang="fr-FR" dirty="0" err="1"/>
              <a:t>even</a:t>
            </a:r>
            <a:r>
              <a:rPr lang="fr-FR" dirty="0"/>
              <a:t> more): dev, tech-lead, </a:t>
            </a:r>
            <a:r>
              <a:rPr lang="fr-FR" dirty="0" err="1"/>
              <a:t>project</a:t>
            </a:r>
            <a:r>
              <a:rPr lang="fr-FR" dirty="0"/>
              <a:t> manager, software </a:t>
            </a:r>
            <a:r>
              <a:rPr lang="fr-FR" dirty="0" err="1"/>
              <a:t>architect</a:t>
            </a:r>
            <a:r>
              <a:rPr lang="fr-FR" dirty="0"/>
              <a:t>, </a:t>
            </a:r>
            <a:r>
              <a:rPr lang="fr-FR" dirty="0" err="1"/>
              <a:t>enterprise</a:t>
            </a:r>
            <a:r>
              <a:rPr lang="fr-FR" dirty="0"/>
              <a:t> </a:t>
            </a:r>
            <a:r>
              <a:rPr lang="fr-FR" dirty="0" err="1"/>
              <a:t>architect</a:t>
            </a:r>
            <a:r>
              <a:rPr lang="fr-FR" dirty="0"/>
              <a:t>, coach, big </a:t>
            </a:r>
            <a:r>
              <a:rPr lang="fr-FR" dirty="0" err="1"/>
              <a:t>brother</a:t>
            </a:r>
            <a:r>
              <a:rPr lang="fr-FR" dirty="0"/>
              <a:t>… but </a:t>
            </a:r>
            <a:r>
              <a:rPr lang="fr-FR" dirty="0" err="1"/>
              <a:t>alway</a:t>
            </a:r>
            <a:r>
              <a:rPr lang="fr-FR" dirty="0"/>
              <a:t> </a:t>
            </a:r>
            <a:r>
              <a:rPr lang="fr-FR" dirty="0" err="1"/>
              <a:t>continued</a:t>
            </a:r>
            <a:r>
              <a:rPr lang="fr-FR" dirty="0"/>
              <a:t> to code </a:t>
            </a:r>
            <a:r>
              <a:rPr lang="fr-FR" dirty="0" err="1"/>
              <a:t>aside</a:t>
            </a:r>
            <a:r>
              <a:rPr lang="fr-FR" dirty="0"/>
              <a:t> (</a:t>
            </a:r>
            <a:r>
              <a:rPr lang="fr-FR" dirty="0" err="1"/>
              <a:t>even</a:t>
            </a:r>
            <a:r>
              <a:rPr lang="fr-FR" dirty="0"/>
              <a:t> </a:t>
            </a:r>
            <a:r>
              <a:rPr lang="fr-FR" dirty="0" err="1"/>
              <a:t>when</a:t>
            </a:r>
            <a:r>
              <a:rPr lang="fr-FR" dirty="0"/>
              <a:t> I </a:t>
            </a:r>
            <a:r>
              <a:rPr lang="fr-FR" dirty="0" err="1"/>
              <a:t>was</a:t>
            </a:r>
            <a:r>
              <a:rPr lang="fr-FR" dirty="0"/>
              <a:t> </a:t>
            </a:r>
            <a:r>
              <a:rPr lang="fr-FR" dirty="0" err="1"/>
              <a:t>involved</a:t>
            </a:r>
            <a:r>
              <a:rPr lang="fr-FR" dirty="0"/>
              <a:t> </a:t>
            </a:r>
            <a:r>
              <a:rPr lang="fr-FR" dirty="0" err="1"/>
              <a:t>with</a:t>
            </a:r>
            <a:r>
              <a:rPr lang="fr-FR" dirty="0"/>
              <a:t> comex and more </a:t>
            </a:r>
            <a:r>
              <a:rPr lang="fr-FR" dirty="0" err="1"/>
              <a:t>organizational</a:t>
            </a:r>
            <a:r>
              <a:rPr lang="fr-FR" dirty="0"/>
              <a:t> topics) </a:t>
            </a:r>
            <a:r>
              <a:rPr lang="fr-FR" dirty="0" err="1"/>
              <a:t>including</a:t>
            </a:r>
            <a:r>
              <a:rPr lang="fr-FR" dirty="0"/>
              <a:t> open source </a:t>
            </a:r>
            <a:r>
              <a:rPr lang="fr-FR" dirty="0" err="1"/>
              <a:t>projects</a:t>
            </a:r>
            <a:r>
              <a:rPr lang="fr-FR" dirty="0"/>
              <a:t>. All in .NET, and </a:t>
            </a:r>
            <a:r>
              <a:rPr lang="fr-FR" dirty="0" err="1"/>
              <a:t>almost</a:t>
            </a:r>
            <a:r>
              <a:rPr lang="fr-FR" dirty="0"/>
              <a:t> all </a:t>
            </a:r>
            <a:r>
              <a:rPr lang="fr-FR" dirty="0" err="1"/>
              <a:t>related</a:t>
            </a:r>
            <a:r>
              <a:rPr lang="fr-FR" dirty="0"/>
              <a:t> to </a:t>
            </a:r>
            <a:r>
              <a:rPr lang="fr-FR" dirty="0" err="1"/>
              <a:t>testing</a:t>
            </a:r>
            <a:r>
              <a:rPr lang="fr-FR" dirty="0"/>
              <a:t>: </a:t>
            </a:r>
            <a:r>
              <a:rPr lang="fr-FR" dirty="0" err="1"/>
              <a:t>testing</a:t>
            </a:r>
            <a:r>
              <a:rPr lang="fr-FR" dirty="0"/>
              <a:t> fluent assertions </a:t>
            </a:r>
            <a:r>
              <a:rPr lang="fr-FR" dirty="0" err="1"/>
              <a:t>with</a:t>
            </a:r>
            <a:r>
              <a:rPr lang="fr-FR" dirty="0"/>
              <a:t> </a:t>
            </a:r>
            <a:r>
              <a:rPr lang="fr-FR" dirty="0" err="1"/>
              <a:t>Nfluent</a:t>
            </a:r>
            <a:r>
              <a:rPr lang="fr-FR" dirty="0"/>
              <a:t>, Fuzzers </a:t>
            </a:r>
            <a:r>
              <a:rPr lang="fr-FR" dirty="0" err="1"/>
              <a:t>with</a:t>
            </a:r>
            <a:r>
              <a:rPr lang="fr-FR" dirty="0"/>
              <a:t> Diverse, Smoke tests </a:t>
            </a:r>
            <a:r>
              <a:rPr lang="fr-FR" dirty="0" err="1"/>
              <a:t>with</a:t>
            </a:r>
            <a:r>
              <a:rPr lang="fr-FR" dirty="0"/>
              <a:t> </a:t>
            </a:r>
            <a:r>
              <a:rPr lang="fr-FR" dirty="0" err="1"/>
              <a:t>SmokeMe</a:t>
            </a:r>
            <a:r>
              <a:rPr lang="fr-FR" dirty="0"/>
              <a:t> and </a:t>
            </a:r>
            <a:r>
              <a:rPr lang="fr-FR" dirty="0" err="1"/>
              <a:t>some</a:t>
            </a:r>
            <a:r>
              <a:rPr lang="fr-FR" dirty="0"/>
              <a:t> </a:t>
            </a:r>
            <a:r>
              <a:rPr lang="fr-FR" dirty="0" err="1"/>
              <a:t>other</a:t>
            </a:r>
            <a:r>
              <a:rPr lang="fr-FR" dirty="0"/>
              <a:t> </a:t>
            </a:r>
            <a:r>
              <a:rPr lang="fr-FR" dirty="0" err="1"/>
              <a:t>libraries</a:t>
            </a:r>
            <a:r>
              <a:rPr lang="fr-FR" dirty="0"/>
              <a:t> </a:t>
            </a:r>
            <a:r>
              <a:rPr lang="fr-FR" dirty="0" err="1"/>
              <a:t>related</a:t>
            </a:r>
            <a:r>
              <a:rPr lang="fr-FR" dirty="0"/>
              <a:t> to DDD like Value (to </a:t>
            </a:r>
            <a:r>
              <a:rPr lang="fr-FR" dirty="0" err="1"/>
              <a:t>easily</a:t>
            </a:r>
            <a:r>
              <a:rPr lang="fr-FR" dirty="0"/>
              <a:t> </a:t>
            </a:r>
            <a:r>
              <a:rPr lang="fr-FR" dirty="0" err="1"/>
              <a:t>implement</a:t>
            </a:r>
            <a:r>
              <a:rPr lang="fr-FR" dirty="0"/>
              <a:t> value types in .NET).</a:t>
            </a:r>
          </a:p>
          <a:p>
            <a:endParaRPr lang="fr-FR" dirty="0"/>
          </a:p>
          <a:p>
            <a:r>
              <a:rPr lang="fr-FR" dirty="0"/>
              <a:t>I </a:t>
            </a:r>
            <a:r>
              <a:rPr lang="fr-FR" dirty="0" err="1"/>
              <a:t>worked</a:t>
            </a:r>
            <a:r>
              <a:rPr lang="fr-FR" dirty="0"/>
              <a:t> in </a:t>
            </a:r>
            <a:r>
              <a:rPr lang="fr-FR" dirty="0" err="1"/>
              <a:t>many</a:t>
            </a:r>
            <a:r>
              <a:rPr lang="fr-FR" dirty="0"/>
              <a:t> </a:t>
            </a:r>
            <a:r>
              <a:rPr lang="fr-FR" dirty="0" err="1"/>
              <a:t>domains</a:t>
            </a:r>
            <a:r>
              <a:rPr lang="fr-FR" dirty="0"/>
              <a:t> like </a:t>
            </a:r>
            <a:r>
              <a:rPr lang="fr-FR" dirty="0" err="1"/>
              <a:t>games</a:t>
            </a:r>
            <a:r>
              <a:rPr lang="fr-FR" dirty="0"/>
              <a:t>, finance, </a:t>
            </a:r>
            <a:r>
              <a:rPr lang="fr-FR" dirty="0" err="1"/>
              <a:t>health</a:t>
            </a:r>
            <a:r>
              <a:rPr lang="fr-FR" dirty="0"/>
              <a:t> care, music and </a:t>
            </a:r>
            <a:r>
              <a:rPr lang="fr-FR" dirty="0" err="1"/>
              <a:t>now</a:t>
            </a:r>
            <a:r>
              <a:rPr lang="fr-FR" dirty="0"/>
              <a:t> in the </a:t>
            </a:r>
            <a:r>
              <a:rPr lang="fr-FR" dirty="0" err="1"/>
              <a:t>hospitality</a:t>
            </a:r>
            <a:r>
              <a:rPr lang="fr-FR" dirty="0"/>
              <a:t> </a:t>
            </a:r>
            <a:r>
              <a:rPr lang="fr-FR" dirty="0" err="1"/>
              <a:t>industry</a:t>
            </a:r>
            <a:r>
              <a:rPr lang="fr-FR" dirty="0"/>
              <a:t> </a:t>
            </a:r>
            <a:r>
              <a:rPr lang="fr-FR" dirty="0" err="1"/>
              <a:t>since</a:t>
            </a:r>
            <a:r>
              <a:rPr lang="fr-FR" dirty="0"/>
              <a:t> </a:t>
            </a:r>
            <a:r>
              <a:rPr lang="fr-FR" dirty="0" err="1"/>
              <a:t>almost</a:t>
            </a:r>
            <a:r>
              <a:rPr lang="fr-FR" dirty="0"/>
              <a:t> 2 </a:t>
            </a:r>
            <a:r>
              <a:rPr lang="fr-FR" dirty="0" err="1"/>
              <a:t>years</a:t>
            </a:r>
            <a:r>
              <a:rPr lang="fr-FR" dirty="0"/>
              <a:t>.</a:t>
            </a:r>
          </a:p>
          <a:p>
            <a:r>
              <a:rPr lang="fr-FR" dirty="0"/>
              <a:t>I split </a:t>
            </a:r>
            <a:r>
              <a:rPr lang="fr-FR" dirty="0" err="1"/>
              <a:t>my</a:t>
            </a:r>
            <a:r>
              <a:rPr lang="fr-FR" dirty="0"/>
              <a:t> </a:t>
            </a:r>
            <a:r>
              <a:rPr lang="fr-FR" dirty="0" err="1"/>
              <a:t>weeks</a:t>
            </a:r>
            <a:r>
              <a:rPr lang="fr-FR" dirty="0"/>
              <a:t> by </a:t>
            </a:r>
            <a:r>
              <a:rPr lang="fr-FR" dirty="0" err="1"/>
              <a:t>managing</a:t>
            </a:r>
            <a:r>
              <a:rPr lang="fr-FR" dirty="0"/>
              <a:t> an API dev team for an international group in </a:t>
            </a:r>
            <a:r>
              <a:rPr lang="fr-FR" dirty="0" err="1"/>
              <a:t>Hospitality</a:t>
            </a:r>
            <a:r>
              <a:rPr lang="fr-FR" dirty="0"/>
              <a:t>, and do </a:t>
            </a:r>
            <a:r>
              <a:rPr lang="fr-FR" dirty="0" err="1"/>
              <a:t>some</a:t>
            </a:r>
            <a:r>
              <a:rPr lang="fr-FR" dirty="0"/>
              <a:t> DDD and architecture consulting and training for </a:t>
            </a:r>
            <a:r>
              <a:rPr lang="fr-FR" dirty="0" err="1"/>
              <a:t>other</a:t>
            </a:r>
            <a:r>
              <a:rPr lang="fr-FR" dirty="0"/>
              <a:t> clients.</a:t>
            </a:r>
          </a:p>
          <a:p>
            <a:endParaRPr lang="fr-FR" dirty="0"/>
          </a:p>
          <a:p>
            <a:r>
              <a:rPr lang="fr-FR" dirty="0"/>
              <a:t>Last but not least, </a:t>
            </a:r>
            <a:r>
              <a:rPr lang="fr-FR" dirty="0" err="1"/>
              <a:t>I’m</a:t>
            </a:r>
            <a:r>
              <a:rPr lang="fr-FR" dirty="0"/>
              <a:t> </a:t>
            </a:r>
            <a:r>
              <a:rPr lang="fr-FR" dirty="0" err="1"/>
              <a:t>practicing</a:t>
            </a:r>
            <a:r>
              <a:rPr lang="fr-FR" dirty="0"/>
              <a:t> DDD </a:t>
            </a:r>
            <a:r>
              <a:rPr lang="fr-FR" dirty="0" err="1"/>
              <a:t>since</a:t>
            </a:r>
            <a:r>
              <a:rPr lang="fr-FR" dirty="0"/>
              <a:t> more </a:t>
            </a:r>
            <a:r>
              <a:rPr lang="fr-FR" dirty="0" err="1"/>
              <a:t>than</a:t>
            </a:r>
            <a:r>
              <a:rPr lang="fr-FR" dirty="0"/>
              <a:t> 10 </a:t>
            </a:r>
            <a:r>
              <a:rPr lang="fr-FR" dirty="0" err="1"/>
              <a:t>years</a:t>
            </a:r>
            <a:r>
              <a:rPr lang="fr-FR" dirty="0"/>
              <a:t> and </a:t>
            </a:r>
            <a:r>
              <a:rPr lang="fr-FR" dirty="0" err="1"/>
              <a:t>I’m</a:t>
            </a:r>
            <a:r>
              <a:rPr lang="fr-FR" dirty="0"/>
              <a:t> Co-</a:t>
            </a:r>
            <a:r>
              <a:rPr lang="fr-FR" dirty="0" err="1"/>
              <a:t>organizer</a:t>
            </a:r>
            <a:r>
              <a:rPr lang="fr-FR" dirty="0"/>
              <a:t> of the DDD </a:t>
            </a:r>
            <a:r>
              <a:rPr lang="fr-FR" dirty="0" err="1"/>
              <a:t>meetup</a:t>
            </a:r>
            <a:r>
              <a:rPr lang="fr-FR" dirty="0"/>
              <a:t> in France: DDD FR (</a:t>
            </a:r>
            <a:r>
              <a:rPr lang="fr-FR" dirty="0" err="1"/>
              <a:t>you</a:t>
            </a:r>
            <a:r>
              <a:rPr lang="fr-FR" dirty="0"/>
              <a:t> can check the </a:t>
            </a:r>
            <a:r>
              <a:rPr lang="fr-FR" dirty="0" err="1"/>
              <a:t>videos</a:t>
            </a:r>
            <a:r>
              <a:rPr lang="fr-FR" dirty="0"/>
              <a:t> of </a:t>
            </a:r>
            <a:r>
              <a:rPr lang="fr-FR" dirty="0" err="1"/>
              <a:t>our</a:t>
            </a:r>
            <a:r>
              <a:rPr lang="fr-FR" dirty="0"/>
              <a:t> </a:t>
            </a:r>
            <a:r>
              <a:rPr lang="fr-FR" dirty="0" err="1"/>
              <a:t>community</a:t>
            </a:r>
            <a:r>
              <a:rPr lang="fr-FR" dirty="0"/>
              <a:t> on </a:t>
            </a:r>
            <a:r>
              <a:rPr lang="fr-FR" dirty="0" err="1"/>
              <a:t>yt</a:t>
            </a:r>
            <a:r>
              <a:rPr lang="fr-FR" dirty="0"/>
              <a:t>, </a:t>
            </a:r>
            <a:r>
              <a:rPr lang="fr-FR" dirty="0" err="1"/>
              <a:t>there</a:t>
            </a:r>
            <a:r>
              <a:rPr lang="fr-FR" dirty="0"/>
              <a:t> are </a:t>
            </a:r>
            <a:r>
              <a:rPr lang="fr-FR" dirty="0" err="1"/>
              <a:t>some</a:t>
            </a:r>
            <a:r>
              <a:rPr lang="fr-FR" dirty="0"/>
              <a:t> </a:t>
            </a:r>
            <a:r>
              <a:rPr lang="fr-FR" dirty="0" err="1"/>
              <a:t>really</a:t>
            </a:r>
            <a:r>
              <a:rPr lang="fr-FR" dirty="0"/>
              <a:t> </a:t>
            </a:r>
            <a:r>
              <a:rPr lang="fr-FR" dirty="0" err="1"/>
              <a:t>interesting</a:t>
            </a:r>
            <a:r>
              <a:rPr lang="fr-FR" dirty="0"/>
              <a:t> </a:t>
            </a:r>
            <a:r>
              <a:rPr lang="fr-FR" dirty="0" err="1"/>
              <a:t>things</a:t>
            </a:r>
            <a:r>
              <a:rPr lang="fr-FR" dirty="0"/>
              <a:t>)</a:t>
            </a:r>
          </a:p>
          <a:p>
            <a:endParaRPr lang="fr-FR" dirty="0"/>
          </a:p>
          <a:p>
            <a:r>
              <a:rPr lang="fr-FR" dirty="0"/>
              <a:t>On va live coder !</a:t>
            </a:r>
          </a:p>
          <a:p>
            <a:endParaRPr lang="fr-FR" dirty="0"/>
          </a:p>
          <a:p>
            <a:r>
              <a:rPr lang="fr-FR" dirty="0"/>
              <a:t>Ok!</a:t>
            </a:r>
          </a:p>
          <a:p>
            <a:endParaRPr lang="fr-FR" dirty="0"/>
          </a:p>
          <a:p>
            <a:endParaRPr lang="fr-FR" dirty="0"/>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1</a:t>
            </a:fld>
            <a:endParaRPr lang="en-GB"/>
          </a:p>
        </p:txBody>
      </p:sp>
    </p:spTree>
    <p:extLst>
      <p:ext uri="{BB962C8B-B14F-4D97-AF65-F5344CB8AC3E}">
        <p14:creationId xmlns:p14="http://schemas.microsoft.com/office/powerpoint/2010/main" val="16396589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10</a:t>
            </a:fld>
            <a:endParaRPr lang="en-GB"/>
          </a:p>
        </p:txBody>
      </p:sp>
    </p:spTree>
    <p:extLst>
      <p:ext uri="{BB962C8B-B14F-4D97-AF65-F5344CB8AC3E}">
        <p14:creationId xmlns:p14="http://schemas.microsoft.com/office/powerpoint/2010/main" val="6120873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11</a:t>
            </a:fld>
            <a:endParaRPr lang="en-GB"/>
          </a:p>
        </p:txBody>
      </p:sp>
    </p:spTree>
    <p:extLst>
      <p:ext uri="{BB962C8B-B14F-4D97-AF65-F5344CB8AC3E}">
        <p14:creationId xmlns:p14="http://schemas.microsoft.com/office/powerpoint/2010/main" val="9979483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12</a:t>
            </a:fld>
            <a:endParaRPr lang="en-GB"/>
          </a:p>
        </p:txBody>
      </p:sp>
    </p:spTree>
    <p:extLst>
      <p:ext uri="{BB962C8B-B14F-4D97-AF65-F5344CB8AC3E}">
        <p14:creationId xmlns:p14="http://schemas.microsoft.com/office/powerpoint/2010/main" val="4609484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Premature optimization: Split the make it work and the make </a:t>
            </a:r>
            <a:r>
              <a:rPr lang="en-US"/>
              <a:t>it better</a:t>
            </a:r>
          </a:p>
          <a:p>
            <a:endParaRPr lang="en-US" dirty="0"/>
          </a:p>
          <a:p>
            <a:r>
              <a:rPr lang="en-US" dirty="0"/>
              <a:t>YAGNI: focus only on what really matter.</a:t>
            </a:r>
          </a:p>
          <a:p>
            <a:endParaRPr lang="en-US" dirty="0"/>
          </a:p>
          <a:p>
            <a:r>
              <a:rPr lang="en-US" dirty="0"/>
              <a:t>More relaxed – Against Procrastination and premature optimizations</a:t>
            </a:r>
          </a:p>
          <a:p>
            <a:r>
              <a:rPr lang="en-US" dirty="0"/>
              <a:t>More efficient – Progressive consolidation with baby steps</a:t>
            </a:r>
          </a:p>
          <a:p>
            <a:r>
              <a:rPr lang="en-US" dirty="0"/>
              <a:t>More relevant – Outside-in embraces YAGNI </a:t>
            </a:r>
            <a:endParaRPr lang="en-GB" dirty="0"/>
          </a:p>
          <a:p>
            <a:endParaRPr lang="en-GB" dirty="0"/>
          </a:p>
          <a:p>
            <a:endParaRPr lang="en-GB" dirty="0"/>
          </a:p>
          <a:p>
            <a:r>
              <a:rPr lang="en-GB" dirty="0"/>
              <a:t>Image: https://miro.medium.com/max/13440/1*o7WmwGkLVR0dVQUYqfSBeg.jpeg</a:t>
            </a:r>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13</a:t>
            </a:fld>
            <a:endParaRPr lang="en-GB"/>
          </a:p>
        </p:txBody>
      </p:sp>
    </p:spTree>
    <p:extLst>
      <p:ext uri="{BB962C8B-B14F-4D97-AF65-F5344CB8AC3E}">
        <p14:creationId xmlns:p14="http://schemas.microsoft.com/office/powerpoint/2010/main" val="4961887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14</a:t>
            </a:fld>
            <a:endParaRPr lang="en-GB"/>
          </a:p>
        </p:txBody>
      </p:sp>
    </p:spTree>
    <p:extLst>
      <p:ext uri="{BB962C8B-B14F-4D97-AF65-F5344CB8AC3E}">
        <p14:creationId xmlns:p14="http://schemas.microsoft.com/office/powerpoint/2010/main" val="26425247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endParaRPr lang="en-GB" dirty="0"/>
          </a:p>
          <a:p>
            <a:endParaRPr lang="en-GB" dirty="0"/>
          </a:p>
          <a:p>
            <a:r>
              <a:rPr lang="en-GB" dirty="0"/>
              <a:t>Image: https://miro.medium.com/max/13440/1*o7WmwGkLVR0dVQUYqfSBeg.jpeg</a:t>
            </a:r>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15</a:t>
            </a:fld>
            <a:endParaRPr lang="en-GB"/>
          </a:p>
        </p:txBody>
      </p:sp>
    </p:spTree>
    <p:extLst>
      <p:ext uri="{BB962C8B-B14F-4D97-AF65-F5344CB8AC3E}">
        <p14:creationId xmlns:p14="http://schemas.microsoft.com/office/powerpoint/2010/main" val="14047422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endParaRPr lang="en-GB" dirty="0"/>
          </a:p>
          <a:p>
            <a:endParaRPr lang="en-GB" dirty="0"/>
          </a:p>
          <a:p>
            <a:r>
              <a:rPr lang="en-GB" dirty="0"/>
              <a:t>Image: https://miro.medium.com/max/13440/1*o7WmwGkLVR0dVQUYqfSBeg.jpeg</a:t>
            </a:r>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16</a:t>
            </a:fld>
            <a:endParaRPr lang="en-GB"/>
          </a:p>
        </p:txBody>
      </p:sp>
    </p:spTree>
    <p:extLst>
      <p:ext uri="{BB962C8B-B14F-4D97-AF65-F5344CB8AC3E}">
        <p14:creationId xmlns:p14="http://schemas.microsoft.com/office/powerpoint/2010/main" val="11392923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endParaRPr lang="en-GB" dirty="0"/>
          </a:p>
          <a:p>
            <a:endParaRPr lang="en-GB" dirty="0"/>
          </a:p>
          <a:p>
            <a:r>
              <a:rPr lang="en-GB" dirty="0"/>
              <a:t>Image: https://miro.medium.com/max/13440/1*o7WmwGkLVR0dVQUYqfSBeg.jpeg</a:t>
            </a:r>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17</a:t>
            </a:fld>
            <a:endParaRPr lang="en-GB"/>
          </a:p>
        </p:txBody>
      </p:sp>
    </p:spTree>
    <p:extLst>
      <p:ext uri="{BB962C8B-B14F-4D97-AF65-F5344CB8AC3E}">
        <p14:creationId xmlns:p14="http://schemas.microsoft.com/office/powerpoint/2010/main" val="29906180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endParaRPr lang="en-GB" dirty="0"/>
          </a:p>
          <a:p>
            <a:endParaRPr lang="en-GB" dirty="0"/>
          </a:p>
          <a:p>
            <a:r>
              <a:rPr lang="en-GB" dirty="0"/>
              <a:t>Image: https://miro.medium.com/max/13440/1*o7WmwGkLVR0dVQUYqfSBeg.jpeg</a:t>
            </a:r>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18</a:t>
            </a:fld>
            <a:endParaRPr lang="en-GB"/>
          </a:p>
        </p:txBody>
      </p:sp>
    </p:spTree>
    <p:extLst>
      <p:ext uri="{BB962C8B-B14F-4D97-AF65-F5344CB8AC3E}">
        <p14:creationId xmlns:p14="http://schemas.microsoft.com/office/powerpoint/2010/main" val="9628304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endParaRPr lang="en-GB" dirty="0"/>
          </a:p>
          <a:p>
            <a:endParaRPr lang="en-GB" dirty="0"/>
          </a:p>
          <a:p>
            <a:r>
              <a:rPr lang="en-GB" dirty="0"/>
              <a:t>Image: https://miro.medium.com/max/13440/1*o7WmwGkLVR0dVQUYqfSBeg.jpeg</a:t>
            </a:r>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19</a:t>
            </a:fld>
            <a:endParaRPr lang="en-GB"/>
          </a:p>
        </p:txBody>
      </p:sp>
    </p:spTree>
    <p:extLst>
      <p:ext uri="{BB962C8B-B14F-4D97-AF65-F5344CB8AC3E}">
        <p14:creationId xmlns:p14="http://schemas.microsoft.com/office/powerpoint/2010/main" val="3493751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dirty="0"/>
              <a:t>I want to make a few disclaimers here. Because it’s important: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strike="sngStrike" dirty="0"/>
              <a:t>After more than 15 years of TDD practice, we are describing here a testing strategy (</a:t>
            </a:r>
            <a:r>
              <a:rPr lang="en-GB" sz="1200" i="1" strike="sngStrike" dirty="0">
                <a:solidFill>
                  <a:schemeClr val="bg1"/>
                </a:solidFill>
              </a:rPr>
              <a:t>outside-in diamond</a:t>
            </a:r>
            <a:r>
              <a:rPr lang="en-GB" sz="1200" b="0" strike="sngStrike" dirty="0"/>
              <a:t>) that works amazingly well in many of our contexts (clients, domains , teams, cultures)</a:t>
            </a:r>
          </a:p>
          <a:p>
            <a:endParaRPr lang="en-GB" strike="sngStrike" dirty="0"/>
          </a:p>
        </p:txBody>
      </p:sp>
      <p:sp>
        <p:nvSpPr>
          <p:cNvPr id="4" name="Slide Number Placeholder 3"/>
          <p:cNvSpPr>
            <a:spLocks noGrp="1"/>
          </p:cNvSpPr>
          <p:nvPr>
            <p:ph type="sldNum" sz="quarter" idx="5"/>
          </p:nvPr>
        </p:nvSpPr>
        <p:spPr/>
        <p:txBody>
          <a:bodyPr/>
          <a:lstStyle/>
          <a:p>
            <a:fld id="{438FB828-7FE4-42D1-BEA2-6A733FD1B12E}" type="slidenum">
              <a:rPr lang="en-GB" smtClean="0"/>
              <a:t>2</a:t>
            </a:fld>
            <a:endParaRPr lang="en-GB"/>
          </a:p>
        </p:txBody>
      </p:sp>
    </p:spTree>
    <p:extLst>
      <p:ext uri="{BB962C8B-B14F-4D97-AF65-F5344CB8AC3E}">
        <p14:creationId xmlns:p14="http://schemas.microsoft.com/office/powerpoint/2010/main" val="249545023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endParaRPr lang="en-GB" dirty="0"/>
          </a:p>
          <a:p>
            <a:endParaRPr lang="en-GB" dirty="0"/>
          </a:p>
          <a:p>
            <a:r>
              <a:rPr lang="en-GB" dirty="0"/>
              <a:t>Image: https://miro.medium.com/max/13440/1*o7WmwGkLVR0dVQUYqfSBeg.jpeg</a:t>
            </a:r>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20</a:t>
            </a:fld>
            <a:endParaRPr lang="en-GB"/>
          </a:p>
        </p:txBody>
      </p:sp>
    </p:spTree>
    <p:extLst>
      <p:ext uri="{BB962C8B-B14F-4D97-AF65-F5344CB8AC3E}">
        <p14:creationId xmlns:p14="http://schemas.microsoft.com/office/powerpoint/2010/main" val="15971165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endParaRPr lang="en-GB" dirty="0"/>
          </a:p>
          <a:p>
            <a:endParaRPr lang="en-GB" dirty="0"/>
          </a:p>
          <a:p>
            <a:r>
              <a:rPr lang="en-GB" dirty="0"/>
              <a:t>Image: https://miro.medium.com/max/13440/1*o7WmwGkLVR0dVQUYqfSBeg.jpeg</a:t>
            </a:r>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21</a:t>
            </a:fld>
            <a:endParaRPr lang="en-GB"/>
          </a:p>
        </p:txBody>
      </p:sp>
    </p:spTree>
    <p:extLst>
      <p:ext uri="{BB962C8B-B14F-4D97-AF65-F5344CB8AC3E}">
        <p14:creationId xmlns:p14="http://schemas.microsoft.com/office/powerpoint/2010/main" val="113173988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endParaRPr lang="en-GB" dirty="0"/>
          </a:p>
          <a:p>
            <a:endParaRPr lang="en-GB" dirty="0"/>
          </a:p>
          <a:p>
            <a:r>
              <a:rPr lang="en-GB" dirty="0"/>
              <a:t>Image: https://miro.medium.com/max/13440/1*o7WmwGkLVR0dVQUYqfSBeg.jpeg</a:t>
            </a:r>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22</a:t>
            </a:fld>
            <a:endParaRPr lang="en-GB"/>
          </a:p>
        </p:txBody>
      </p:sp>
    </p:spTree>
    <p:extLst>
      <p:ext uri="{BB962C8B-B14F-4D97-AF65-F5344CB8AC3E}">
        <p14:creationId xmlns:p14="http://schemas.microsoft.com/office/powerpoint/2010/main" val="342301343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endParaRPr lang="en-GB" dirty="0"/>
          </a:p>
          <a:p>
            <a:endParaRPr lang="en-GB" dirty="0"/>
          </a:p>
          <a:p>
            <a:r>
              <a:rPr lang="en-GB" dirty="0"/>
              <a:t>Image: https://miro.medium.com/max/13440/1*o7WmwGkLVR0dVQUYqfSBeg.jpeg</a:t>
            </a:r>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23</a:t>
            </a:fld>
            <a:endParaRPr lang="en-GB"/>
          </a:p>
        </p:txBody>
      </p:sp>
    </p:spTree>
    <p:extLst>
      <p:ext uri="{BB962C8B-B14F-4D97-AF65-F5344CB8AC3E}">
        <p14:creationId xmlns:p14="http://schemas.microsoft.com/office/powerpoint/2010/main" val="10863501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endParaRPr lang="en-GB" dirty="0"/>
          </a:p>
          <a:p>
            <a:endParaRPr lang="en-GB" dirty="0"/>
          </a:p>
          <a:p>
            <a:r>
              <a:rPr lang="en-GB" dirty="0"/>
              <a:t>Image: https://miro.medium.com/max/13440/1*o7WmwGkLVR0dVQUYqfSBeg.jpeg</a:t>
            </a:r>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24</a:t>
            </a:fld>
            <a:endParaRPr lang="en-GB"/>
          </a:p>
        </p:txBody>
      </p:sp>
    </p:spTree>
    <p:extLst>
      <p:ext uri="{BB962C8B-B14F-4D97-AF65-F5344CB8AC3E}">
        <p14:creationId xmlns:p14="http://schemas.microsoft.com/office/powerpoint/2010/main" val="352419302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endParaRPr lang="en-GB" dirty="0"/>
          </a:p>
          <a:p>
            <a:endParaRPr lang="en-GB" dirty="0"/>
          </a:p>
          <a:p>
            <a:r>
              <a:rPr lang="en-GB" dirty="0"/>
              <a:t>Image: https://miro.medium.com/max/13440/1*o7WmwGkLVR0dVQUYqfSBeg.jpeg</a:t>
            </a:r>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25</a:t>
            </a:fld>
            <a:endParaRPr lang="en-GB"/>
          </a:p>
        </p:txBody>
      </p:sp>
    </p:spTree>
    <p:extLst>
      <p:ext uri="{BB962C8B-B14F-4D97-AF65-F5344CB8AC3E}">
        <p14:creationId xmlns:p14="http://schemas.microsoft.com/office/powerpoint/2010/main" val="199434284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endParaRPr lang="en-GB" dirty="0"/>
          </a:p>
          <a:p>
            <a:endParaRPr lang="en-GB" dirty="0"/>
          </a:p>
          <a:p>
            <a:r>
              <a:rPr lang="en-GB" dirty="0"/>
              <a:t>Image: https://miro.medium.com/max/13440/1*o7WmwGkLVR0dVQUYqfSBeg.jpeg</a:t>
            </a:r>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26</a:t>
            </a:fld>
            <a:endParaRPr lang="en-GB"/>
          </a:p>
        </p:txBody>
      </p:sp>
    </p:spTree>
    <p:extLst>
      <p:ext uri="{BB962C8B-B14F-4D97-AF65-F5344CB8AC3E}">
        <p14:creationId xmlns:p14="http://schemas.microsoft.com/office/powerpoint/2010/main" val="286174090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endParaRPr lang="en-GB" dirty="0"/>
          </a:p>
          <a:p>
            <a:endParaRPr lang="en-GB" dirty="0"/>
          </a:p>
          <a:p>
            <a:r>
              <a:rPr lang="en-GB" dirty="0"/>
              <a:t>Image: https://miro.medium.com/max/13440/1*o7WmwGkLVR0dVQUYqfSBeg.jpeg</a:t>
            </a:r>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27</a:t>
            </a:fld>
            <a:endParaRPr lang="en-GB"/>
          </a:p>
        </p:txBody>
      </p:sp>
    </p:spTree>
    <p:extLst>
      <p:ext uri="{BB962C8B-B14F-4D97-AF65-F5344CB8AC3E}">
        <p14:creationId xmlns:p14="http://schemas.microsoft.com/office/powerpoint/2010/main" val="25902077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endParaRPr lang="en-GB" dirty="0"/>
          </a:p>
          <a:p>
            <a:endParaRPr lang="en-GB" dirty="0"/>
          </a:p>
          <a:p>
            <a:r>
              <a:rPr lang="en-GB" dirty="0"/>
              <a:t>Image: https://miro.medium.com/max/13440/1*o7WmwGkLVR0dVQUYqfSBeg.jpeg</a:t>
            </a:r>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28</a:t>
            </a:fld>
            <a:endParaRPr lang="en-GB"/>
          </a:p>
        </p:txBody>
      </p:sp>
    </p:spTree>
    <p:extLst>
      <p:ext uri="{BB962C8B-B14F-4D97-AF65-F5344CB8AC3E}">
        <p14:creationId xmlns:p14="http://schemas.microsoft.com/office/powerpoint/2010/main" val="214623140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endParaRPr lang="en-GB" dirty="0"/>
          </a:p>
          <a:p>
            <a:endParaRPr lang="en-GB" dirty="0"/>
          </a:p>
          <a:p>
            <a:r>
              <a:rPr lang="en-GB" dirty="0"/>
              <a:t>Image: https://miro.medium.com/max/13440/1*o7WmwGkLVR0dVQUYqfSBeg.jpeg</a:t>
            </a:r>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29</a:t>
            </a:fld>
            <a:endParaRPr lang="en-GB"/>
          </a:p>
        </p:txBody>
      </p:sp>
    </p:spTree>
    <p:extLst>
      <p:ext uri="{BB962C8B-B14F-4D97-AF65-F5344CB8AC3E}">
        <p14:creationId xmlns:p14="http://schemas.microsoft.com/office/powerpoint/2010/main" val="38182990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3</a:t>
            </a:fld>
            <a:endParaRPr lang="en-GB"/>
          </a:p>
        </p:txBody>
      </p:sp>
    </p:spTree>
    <p:extLst>
      <p:ext uri="{BB962C8B-B14F-4D97-AF65-F5344CB8AC3E}">
        <p14:creationId xmlns:p14="http://schemas.microsoft.com/office/powerpoint/2010/main" val="62747206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endParaRPr lang="en-GB" dirty="0"/>
          </a:p>
          <a:p>
            <a:endParaRPr lang="en-GB" dirty="0"/>
          </a:p>
          <a:p>
            <a:r>
              <a:rPr lang="en-GB" dirty="0"/>
              <a:t>Image: https://miro.medium.com/max/13440/1*o7WmwGkLVR0dVQUYqfSBeg.jpeg</a:t>
            </a:r>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30</a:t>
            </a:fld>
            <a:endParaRPr lang="en-GB"/>
          </a:p>
        </p:txBody>
      </p:sp>
    </p:spTree>
    <p:extLst>
      <p:ext uri="{BB962C8B-B14F-4D97-AF65-F5344CB8AC3E}">
        <p14:creationId xmlns:p14="http://schemas.microsoft.com/office/powerpoint/2010/main" val="66292580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endParaRPr lang="en-GB" dirty="0"/>
          </a:p>
          <a:p>
            <a:endParaRPr lang="en-GB" dirty="0"/>
          </a:p>
          <a:p>
            <a:r>
              <a:rPr lang="en-GB" dirty="0"/>
              <a:t>Image: https://miro.medium.com/max/13440/1*o7WmwGkLVR0dVQUYqfSBeg.jpeg</a:t>
            </a:r>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31</a:t>
            </a:fld>
            <a:endParaRPr lang="en-GB"/>
          </a:p>
        </p:txBody>
      </p:sp>
    </p:spTree>
    <p:extLst>
      <p:ext uri="{BB962C8B-B14F-4D97-AF65-F5344CB8AC3E}">
        <p14:creationId xmlns:p14="http://schemas.microsoft.com/office/powerpoint/2010/main" val="291231916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endParaRPr lang="en-GB" dirty="0"/>
          </a:p>
          <a:p>
            <a:endParaRPr lang="en-GB" dirty="0"/>
          </a:p>
          <a:p>
            <a:r>
              <a:rPr lang="en-GB" dirty="0"/>
              <a:t>Image: https://miro.medium.com/max/13440/1*o7WmwGkLVR0dVQUYqfSBeg.jpeg</a:t>
            </a:r>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32</a:t>
            </a:fld>
            <a:endParaRPr lang="en-GB"/>
          </a:p>
        </p:txBody>
      </p:sp>
    </p:spTree>
    <p:extLst>
      <p:ext uri="{BB962C8B-B14F-4D97-AF65-F5344CB8AC3E}">
        <p14:creationId xmlns:p14="http://schemas.microsoft.com/office/powerpoint/2010/main" val="89754272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endParaRPr lang="en-GB" dirty="0"/>
          </a:p>
          <a:p>
            <a:endParaRPr lang="en-GB" dirty="0"/>
          </a:p>
          <a:p>
            <a:r>
              <a:rPr lang="en-GB" dirty="0"/>
              <a:t>Image: https://miro.medium.com/max/13440/1*o7WmwGkLVR0dVQUYqfSBeg.jpeg</a:t>
            </a:r>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33</a:t>
            </a:fld>
            <a:endParaRPr lang="en-GB"/>
          </a:p>
        </p:txBody>
      </p:sp>
    </p:spTree>
    <p:extLst>
      <p:ext uri="{BB962C8B-B14F-4D97-AF65-F5344CB8AC3E}">
        <p14:creationId xmlns:p14="http://schemas.microsoft.com/office/powerpoint/2010/main" val="206720918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endParaRPr lang="en-GB" dirty="0"/>
          </a:p>
          <a:p>
            <a:endParaRPr lang="en-GB" dirty="0"/>
          </a:p>
          <a:p>
            <a:r>
              <a:rPr lang="en-GB" dirty="0"/>
              <a:t>Image: https://miro.medium.com/max/13440/1*o7WmwGkLVR0dVQUYqfSBeg.jpeg</a:t>
            </a:r>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34</a:t>
            </a:fld>
            <a:endParaRPr lang="en-GB"/>
          </a:p>
        </p:txBody>
      </p:sp>
    </p:spTree>
    <p:extLst>
      <p:ext uri="{BB962C8B-B14F-4D97-AF65-F5344CB8AC3E}">
        <p14:creationId xmlns:p14="http://schemas.microsoft.com/office/powerpoint/2010/main" val="349467698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35</a:t>
            </a:fld>
            <a:endParaRPr lang="en-GB"/>
          </a:p>
        </p:txBody>
      </p:sp>
    </p:spTree>
    <p:extLst>
      <p:ext uri="{BB962C8B-B14F-4D97-AF65-F5344CB8AC3E}">
        <p14:creationId xmlns:p14="http://schemas.microsoft.com/office/powerpoint/2010/main" val="233740885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Cognitive overload reduce stamina </a:t>
            </a:r>
            <a:r>
              <a:rPr lang="en-US" sz="1200" dirty="0">
                <a:solidFill>
                  <a:schemeClr val="bg1"/>
                </a:solidFill>
                <a:sym typeface="Wingdings" panose="05000000000000000000" pitchFamily="2" charset="2"/>
              </a:rPr>
              <a:t> </a:t>
            </a:r>
            <a:r>
              <a:rPr lang="en-US" sz="1200" dirty="0">
                <a:solidFill>
                  <a:schemeClr val="bg1"/>
                </a:solidFill>
              </a:rPr>
              <a:t>Pit of failure. Like a broken window syndrome.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https://www.welcometothejungle.com/en/articles/cognitive-overload-at-work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Image : https://encrypted-tbn0.gstatic.com/images?q=tbn:ANd9GcRUkEI7a62LZWV7URYcN5jClByl0GkP6ReZvA&amp;usqp=CAU</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I could have added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Non deterministic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latin typeface="DK More Or Less" pitchFamily="50" charset="0"/>
              </a:rPr>
              <a:t> The team must be confident in their tests</a:t>
            </a:r>
            <a:endParaRPr lang="en-GB" sz="12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Fragile tests / </a:t>
            </a:r>
            <a:r>
              <a:rPr lang="fr-FR" sz="1200" dirty="0" err="1">
                <a:solidFill>
                  <a:schemeClr val="bg1"/>
                </a:solidFill>
              </a:rPr>
              <a:t>Painful</a:t>
            </a:r>
            <a:r>
              <a:rPr lang="fr-FR" sz="1200" dirty="0">
                <a:solidFill>
                  <a:schemeClr val="bg1"/>
                </a:solidFill>
              </a:rPr>
              <a:t> </a:t>
            </a:r>
            <a:r>
              <a:rPr lang="fr-FR" sz="1200" dirty="0" err="1">
                <a:solidFill>
                  <a:schemeClr val="bg1"/>
                </a:solidFill>
              </a:rPr>
              <a:t>Refactoring</a:t>
            </a:r>
            <a:endParaRPr lang="en-US" sz="12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Messy test code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Slowness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accent1">
                    <a:lumMod val="40000"/>
                    <a:lumOff val="60000"/>
                  </a:schemeClr>
                </a:solidFill>
              </a:rPr>
              <a:t>Non deterministic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bg1"/>
              </a:solidFill>
            </a:endParaRPr>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36</a:t>
            </a:fld>
            <a:endParaRPr lang="en-GB"/>
          </a:p>
        </p:txBody>
      </p:sp>
    </p:spTree>
    <p:extLst>
      <p:ext uri="{BB962C8B-B14F-4D97-AF65-F5344CB8AC3E}">
        <p14:creationId xmlns:p14="http://schemas.microsoft.com/office/powerpoint/2010/main" val="353244657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37</a:t>
            </a:fld>
            <a:endParaRPr lang="en-GB"/>
          </a:p>
        </p:txBody>
      </p:sp>
    </p:spTree>
    <p:extLst>
      <p:ext uri="{BB962C8B-B14F-4D97-AF65-F5344CB8AC3E}">
        <p14:creationId xmlns:p14="http://schemas.microsoft.com/office/powerpoint/2010/main" val="409020954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38</a:t>
            </a:fld>
            <a:endParaRPr lang="en-GB"/>
          </a:p>
        </p:txBody>
      </p:sp>
    </p:spTree>
    <p:extLst>
      <p:ext uri="{BB962C8B-B14F-4D97-AF65-F5344CB8AC3E}">
        <p14:creationId xmlns:p14="http://schemas.microsoft.com/office/powerpoint/2010/main" val="243276206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39</a:t>
            </a:fld>
            <a:endParaRPr lang="en-GB"/>
          </a:p>
        </p:txBody>
      </p:sp>
    </p:spTree>
    <p:extLst>
      <p:ext uri="{BB962C8B-B14F-4D97-AF65-F5344CB8AC3E}">
        <p14:creationId xmlns:p14="http://schemas.microsoft.com/office/powerpoint/2010/main" val="12029309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r>
              <a:rPr lang="en-GB" dirty="0"/>
              <a:t>Image : https://insights-images.thoughtworks.com/pairprogramming_f0d3ae7ef121e981e150bfcae4ecb995.jpg</a:t>
            </a:r>
          </a:p>
        </p:txBody>
      </p:sp>
      <p:sp>
        <p:nvSpPr>
          <p:cNvPr id="4" name="Slide Number Placeholder 3"/>
          <p:cNvSpPr>
            <a:spLocks noGrp="1"/>
          </p:cNvSpPr>
          <p:nvPr>
            <p:ph type="sldNum" sz="quarter" idx="5"/>
          </p:nvPr>
        </p:nvSpPr>
        <p:spPr/>
        <p:txBody>
          <a:bodyPr/>
          <a:lstStyle/>
          <a:p>
            <a:fld id="{438FB828-7FE4-42D1-BEA2-6A733FD1B12E}" type="slidenum">
              <a:rPr lang="en-GB" smtClean="0"/>
              <a:t>4</a:t>
            </a:fld>
            <a:endParaRPr lang="en-GB"/>
          </a:p>
        </p:txBody>
      </p:sp>
    </p:spTree>
    <p:extLst>
      <p:ext uri="{BB962C8B-B14F-4D97-AF65-F5344CB8AC3E}">
        <p14:creationId xmlns:p14="http://schemas.microsoft.com/office/powerpoint/2010/main" val="262363193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40</a:t>
            </a:fld>
            <a:endParaRPr lang="en-GB"/>
          </a:p>
        </p:txBody>
      </p:sp>
    </p:spTree>
    <p:extLst>
      <p:ext uri="{BB962C8B-B14F-4D97-AF65-F5344CB8AC3E}">
        <p14:creationId xmlns:p14="http://schemas.microsoft.com/office/powerpoint/2010/main" val="311850748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41</a:t>
            </a:fld>
            <a:endParaRPr lang="en-GB"/>
          </a:p>
        </p:txBody>
      </p:sp>
    </p:spTree>
    <p:extLst>
      <p:ext uri="{BB962C8B-B14F-4D97-AF65-F5344CB8AC3E}">
        <p14:creationId xmlns:p14="http://schemas.microsoft.com/office/powerpoint/2010/main" val="169172134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42</a:t>
            </a:fld>
            <a:endParaRPr lang="en-GB"/>
          </a:p>
        </p:txBody>
      </p:sp>
    </p:spTree>
    <p:extLst>
      <p:ext uri="{BB962C8B-B14F-4D97-AF65-F5344CB8AC3E}">
        <p14:creationId xmlns:p14="http://schemas.microsoft.com/office/powerpoint/2010/main" val="359905315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43</a:t>
            </a:fld>
            <a:endParaRPr lang="en-GB"/>
          </a:p>
        </p:txBody>
      </p:sp>
    </p:spTree>
    <p:extLst>
      <p:ext uri="{BB962C8B-B14F-4D97-AF65-F5344CB8AC3E}">
        <p14:creationId xmlns:p14="http://schemas.microsoft.com/office/powerpoint/2010/main" val="190173361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Image : https://insights-images.thoughtworks.com/pairprogramming_f0d3ae7ef121e981e150bfcae4ecb995.jpg</a:t>
            </a:r>
          </a:p>
        </p:txBody>
      </p:sp>
      <p:sp>
        <p:nvSpPr>
          <p:cNvPr id="4" name="Slide Number Placeholder 3"/>
          <p:cNvSpPr>
            <a:spLocks noGrp="1"/>
          </p:cNvSpPr>
          <p:nvPr>
            <p:ph type="sldNum" sz="quarter" idx="5"/>
          </p:nvPr>
        </p:nvSpPr>
        <p:spPr/>
        <p:txBody>
          <a:bodyPr/>
          <a:lstStyle/>
          <a:p>
            <a:fld id="{438FB828-7FE4-42D1-BEA2-6A733FD1B12E}" type="slidenum">
              <a:rPr lang="en-GB" smtClean="0"/>
              <a:t>44</a:t>
            </a:fld>
            <a:endParaRPr lang="en-GB"/>
          </a:p>
        </p:txBody>
      </p:sp>
    </p:spTree>
    <p:extLst>
      <p:ext uri="{BB962C8B-B14F-4D97-AF65-F5344CB8AC3E}">
        <p14:creationId xmlns:p14="http://schemas.microsoft.com/office/powerpoint/2010/main" val="63022808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Image : https://insights-images.thoughtworks.com/pairprogramming_f0d3ae7ef121e981e150bfcae4ecb995.jpg</a:t>
            </a:r>
          </a:p>
        </p:txBody>
      </p:sp>
      <p:sp>
        <p:nvSpPr>
          <p:cNvPr id="4" name="Slide Number Placeholder 3"/>
          <p:cNvSpPr>
            <a:spLocks noGrp="1"/>
          </p:cNvSpPr>
          <p:nvPr>
            <p:ph type="sldNum" sz="quarter" idx="5"/>
          </p:nvPr>
        </p:nvSpPr>
        <p:spPr/>
        <p:txBody>
          <a:bodyPr/>
          <a:lstStyle/>
          <a:p>
            <a:fld id="{438FB828-7FE4-42D1-BEA2-6A733FD1B12E}" type="slidenum">
              <a:rPr lang="en-GB" smtClean="0"/>
              <a:t>45</a:t>
            </a:fld>
            <a:endParaRPr lang="en-GB"/>
          </a:p>
        </p:txBody>
      </p:sp>
    </p:spTree>
    <p:extLst>
      <p:ext uri="{BB962C8B-B14F-4D97-AF65-F5344CB8AC3E}">
        <p14:creationId xmlns:p14="http://schemas.microsoft.com/office/powerpoint/2010/main" val="10013971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Image : https://insights-images.thoughtworks.com/pairprogramming_f0d3ae7ef121e981e150bfcae4ecb995.jpg</a:t>
            </a:r>
          </a:p>
        </p:txBody>
      </p:sp>
      <p:sp>
        <p:nvSpPr>
          <p:cNvPr id="4" name="Slide Number Placeholder 3"/>
          <p:cNvSpPr>
            <a:spLocks noGrp="1"/>
          </p:cNvSpPr>
          <p:nvPr>
            <p:ph type="sldNum" sz="quarter" idx="5"/>
          </p:nvPr>
        </p:nvSpPr>
        <p:spPr/>
        <p:txBody>
          <a:bodyPr/>
          <a:lstStyle/>
          <a:p>
            <a:fld id="{438FB828-7FE4-42D1-BEA2-6A733FD1B12E}" type="slidenum">
              <a:rPr lang="en-GB" smtClean="0"/>
              <a:t>46</a:t>
            </a:fld>
            <a:endParaRPr lang="en-GB"/>
          </a:p>
        </p:txBody>
      </p:sp>
    </p:spTree>
    <p:extLst>
      <p:ext uri="{BB962C8B-B14F-4D97-AF65-F5344CB8AC3E}">
        <p14:creationId xmlns:p14="http://schemas.microsoft.com/office/powerpoint/2010/main" val="281203363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Image : https://insights-images.thoughtworks.com/pairprogramming_f0d3ae7ef121e981e150bfcae4ecb995.jpg</a:t>
            </a:r>
          </a:p>
        </p:txBody>
      </p:sp>
      <p:sp>
        <p:nvSpPr>
          <p:cNvPr id="4" name="Slide Number Placeholder 3"/>
          <p:cNvSpPr>
            <a:spLocks noGrp="1"/>
          </p:cNvSpPr>
          <p:nvPr>
            <p:ph type="sldNum" sz="quarter" idx="5"/>
          </p:nvPr>
        </p:nvSpPr>
        <p:spPr/>
        <p:txBody>
          <a:bodyPr/>
          <a:lstStyle/>
          <a:p>
            <a:fld id="{438FB828-7FE4-42D1-BEA2-6A733FD1B12E}" type="slidenum">
              <a:rPr lang="en-GB" smtClean="0"/>
              <a:t>47</a:t>
            </a:fld>
            <a:endParaRPr lang="en-GB"/>
          </a:p>
        </p:txBody>
      </p:sp>
    </p:spTree>
    <p:extLst>
      <p:ext uri="{BB962C8B-B14F-4D97-AF65-F5344CB8AC3E}">
        <p14:creationId xmlns:p14="http://schemas.microsoft.com/office/powerpoint/2010/main" val="54569260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endParaRPr lang="en-GB" dirty="0"/>
          </a:p>
          <a:p>
            <a:endParaRPr lang="en-GB" dirty="0"/>
          </a:p>
          <a:p>
            <a:r>
              <a:rPr lang="en-GB" dirty="0"/>
              <a:t>Image : https://insights-images.thoughtworks.com/pairprogramming_f0d3ae7ef121e981e150bfcae4ecb995.jpg</a:t>
            </a:r>
          </a:p>
        </p:txBody>
      </p:sp>
      <p:sp>
        <p:nvSpPr>
          <p:cNvPr id="4" name="Slide Number Placeholder 3"/>
          <p:cNvSpPr>
            <a:spLocks noGrp="1"/>
          </p:cNvSpPr>
          <p:nvPr>
            <p:ph type="sldNum" sz="quarter" idx="5"/>
          </p:nvPr>
        </p:nvSpPr>
        <p:spPr/>
        <p:txBody>
          <a:bodyPr/>
          <a:lstStyle/>
          <a:p>
            <a:fld id="{438FB828-7FE4-42D1-BEA2-6A733FD1B12E}" type="slidenum">
              <a:rPr lang="en-GB" smtClean="0"/>
              <a:t>48</a:t>
            </a:fld>
            <a:endParaRPr lang="en-GB"/>
          </a:p>
        </p:txBody>
      </p:sp>
    </p:spTree>
    <p:extLst>
      <p:ext uri="{BB962C8B-B14F-4D97-AF65-F5344CB8AC3E}">
        <p14:creationId xmlns:p14="http://schemas.microsoft.com/office/powerpoint/2010/main" val="182286817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endParaRPr lang="en-GB" dirty="0"/>
          </a:p>
          <a:p>
            <a:endParaRPr lang="en-GB" dirty="0"/>
          </a:p>
          <a:p>
            <a:r>
              <a:rPr lang="en-GB" dirty="0"/>
              <a:t>Image : https://insights-images.thoughtworks.com/pairprogramming_f0d3ae7ef121e981e150bfcae4ecb995.jpg</a:t>
            </a:r>
          </a:p>
        </p:txBody>
      </p:sp>
      <p:sp>
        <p:nvSpPr>
          <p:cNvPr id="4" name="Slide Number Placeholder 3"/>
          <p:cNvSpPr>
            <a:spLocks noGrp="1"/>
          </p:cNvSpPr>
          <p:nvPr>
            <p:ph type="sldNum" sz="quarter" idx="5"/>
          </p:nvPr>
        </p:nvSpPr>
        <p:spPr/>
        <p:txBody>
          <a:bodyPr/>
          <a:lstStyle/>
          <a:p>
            <a:fld id="{438FB828-7FE4-42D1-BEA2-6A733FD1B12E}" type="slidenum">
              <a:rPr lang="en-GB" smtClean="0"/>
              <a:t>49</a:t>
            </a:fld>
            <a:endParaRPr lang="en-GB"/>
          </a:p>
        </p:txBody>
      </p:sp>
    </p:spTree>
    <p:extLst>
      <p:ext uri="{BB962C8B-B14F-4D97-AF65-F5344CB8AC3E}">
        <p14:creationId xmlns:p14="http://schemas.microsoft.com/office/powerpoint/2010/main" val="41896611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Image : https://insights-images.thoughtworks.com/pairprogramming_f0d3ae7ef121e981e150bfcae4ecb995.jpg</a:t>
            </a:r>
          </a:p>
        </p:txBody>
      </p:sp>
      <p:sp>
        <p:nvSpPr>
          <p:cNvPr id="4" name="Slide Number Placeholder 3"/>
          <p:cNvSpPr>
            <a:spLocks noGrp="1"/>
          </p:cNvSpPr>
          <p:nvPr>
            <p:ph type="sldNum" sz="quarter" idx="5"/>
          </p:nvPr>
        </p:nvSpPr>
        <p:spPr/>
        <p:txBody>
          <a:bodyPr/>
          <a:lstStyle/>
          <a:p>
            <a:fld id="{438FB828-7FE4-42D1-BEA2-6A733FD1B12E}" type="slidenum">
              <a:rPr lang="en-GB" smtClean="0"/>
              <a:t>5</a:t>
            </a:fld>
            <a:endParaRPr lang="en-GB"/>
          </a:p>
        </p:txBody>
      </p:sp>
    </p:spTree>
    <p:extLst>
      <p:ext uri="{BB962C8B-B14F-4D97-AF65-F5344CB8AC3E}">
        <p14:creationId xmlns:p14="http://schemas.microsoft.com/office/powerpoint/2010/main" val="33275052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endParaRPr lang="en-GB" dirty="0"/>
          </a:p>
          <a:p>
            <a:endParaRPr lang="en-GB" dirty="0"/>
          </a:p>
          <a:p>
            <a:r>
              <a:rPr lang="en-GB" dirty="0"/>
              <a:t>Image : https://insights-images.thoughtworks.com/pairprogramming_f0d3ae7ef121e981e150bfcae4ecb995.jpg</a:t>
            </a:r>
          </a:p>
        </p:txBody>
      </p:sp>
      <p:sp>
        <p:nvSpPr>
          <p:cNvPr id="4" name="Slide Number Placeholder 3"/>
          <p:cNvSpPr>
            <a:spLocks noGrp="1"/>
          </p:cNvSpPr>
          <p:nvPr>
            <p:ph type="sldNum" sz="quarter" idx="5"/>
          </p:nvPr>
        </p:nvSpPr>
        <p:spPr/>
        <p:txBody>
          <a:bodyPr/>
          <a:lstStyle/>
          <a:p>
            <a:fld id="{438FB828-7FE4-42D1-BEA2-6A733FD1B12E}" type="slidenum">
              <a:rPr lang="en-GB" smtClean="0"/>
              <a:t>50</a:t>
            </a:fld>
            <a:endParaRPr lang="en-GB"/>
          </a:p>
        </p:txBody>
      </p:sp>
    </p:spTree>
    <p:extLst>
      <p:ext uri="{BB962C8B-B14F-4D97-AF65-F5344CB8AC3E}">
        <p14:creationId xmlns:p14="http://schemas.microsoft.com/office/powerpoint/2010/main" val="186860080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endParaRPr lang="en-GB" dirty="0"/>
          </a:p>
          <a:p>
            <a:endParaRPr lang="en-GB" dirty="0"/>
          </a:p>
          <a:p>
            <a:r>
              <a:rPr lang="en-GB" dirty="0"/>
              <a:t>Image : https://insights-images.thoughtworks.com/pairprogramming_f0d3ae7ef121e981e150bfcae4ecb995.jpg</a:t>
            </a:r>
          </a:p>
        </p:txBody>
      </p:sp>
      <p:sp>
        <p:nvSpPr>
          <p:cNvPr id="4" name="Slide Number Placeholder 3"/>
          <p:cNvSpPr>
            <a:spLocks noGrp="1"/>
          </p:cNvSpPr>
          <p:nvPr>
            <p:ph type="sldNum" sz="quarter" idx="5"/>
          </p:nvPr>
        </p:nvSpPr>
        <p:spPr/>
        <p:txBody>
          <a:bodyPr/>
          <a:lstStyle/>
          <a:p>
            <a:fld id="{438FB828-7FE4-42D1-BEA2-6A733FD1B12E}" type="slidenum">
              <a:rPr lang="en-GB" smtClean="0"/>
              <a:t>51</a:t>
            </a:fld>
            <a:endParaRPr lang="en-GB"/>
          </a:p>
        </p:txBody>
      </p:sp>
    </p:spTree>
    <p:extLst>
      <p:ext uri="{BB962C8B-B14F-4D97-AF65-F5344CB8AC3E}">
        <p14:creationId xmlns:p14="http://schemas.microsoft.com/office/powerpoint/2010/main" val="211591777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endParaRPr lang="en-GB" dirty="0"/>
          </a:p>
          <a:p>
            <a:endParaRPr lang="en-GB" dirty="0"/>
          </a:p>
          <a:p>
            <a:r>
              <a:rPr lang="en-GB" dirty="0"/>
              <a:t>Image : https://insights-images.thoughtworks.com/pairprogramming_f0d3ae7ef121e981e150bfcae4ecb995.jpg</a:t>
            </a:r>
          </a:p>
        </p:txBody>
      </p:sp>
      <p:sp>
        <p:nvSpPr>
          <p:cNvPr id="4" name="Slide Number Placeholder 3"/>
          <p:cNvSpPr>
            <a:spLocks noGrp="1"/>
          </p:cNvSpPr>
          <p:nvPr>
            <p:ph type="sldNum" sz="quarter" idx="5"/>
          </p:nvPr>
        </p:nvSpPr>
        <p:spPr/>
        <p:txBody>
          <a:bodyPr/>
          <a:lstStyle/>
          <a:p>
            <a:fld id="{438FB828-7FE4-42D1-BEA2-6A733FD1B12E}" type="slidenum">
              <a:rPr lang="en-GB" smtClean="0"/>
              <a:t>52</a:t>
            </a:fld>
            <a:endParaRPr lang="en-GB"/>
          </a:p>
        </p:txBody>
      </p:sp>
    </p:spTree>
    <p:extLst>
      <p:ext uri="{BB962C8B-B14F-4D97-AF65-F5344CB8AC3E}">
        <p14:creationId xmlns:p14="http://schemas.microsoft.com/office/powerpoint/2010/main" val="26989161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Image: https://insights-images.thoughtworks.com/1020ways20pair20programming201_ac7561ab53c005c72dd42a76dcc238a9.png</a:t>
            </a:r>
          </a:p>
          <a:p>
            <a:endParaRPr lang="en-GB" dirty="0"/>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53</a:t>
            </a:fld>
            <a:endParaRPr lang="en-GB"/>
          </a:p>
        </p:txBody>
      </p:sp>
    </p:spTree>
    <p:extLst>
      <p:ext uri="{BB962C8B-B14F-4D97-AF65-F5344CB8AC3E}">
        <p14:creationId xmlns:p14="http://schemas.microsoft.com/office/powerpoint/2010/main" val="364470656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Image: https://insights-images.thoughtworks.com/1020ways20pair20programming201_ac7561ab53c005c72dd42a76dcc238a9.png</a:t>
            </a:r>
          </a:p>
          <a:p>
            <a:endParaRPr lang="en-GB" dirty="0"/>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54</a:t>
            </a:fld>
            <a:endParaRPr lang="en-GB"/>
          </a:p>
        </p:txBody>
      </p:sp>
    </p:spTree>
    <p:extLst>
      <p:ext uri="{BB962C8B-B14F-4D97-AF65-F5344CB8AC3E}">
        <p14:creationId xmlns:p14="http://schemas.microsoft.com/office/powerpoint/2010/main" val="150143577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Image: https://insights-images.thoughtworks.com/1020ways20pair20programming201_ac7561ab53c005c72dd42a76dcc238a9.png</a:t>
            </a:r>
          </a:p>
          <a:p>
            <a:endParaRPr lang="en-GB" dirty="0"/>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55</a:t>
            </a:fld>
            <a:endParaRPr lang="en-GB"/>
          </a:p>
        </p:txBody>
      </p:sp>
    </p:spTree>
    <p:extLst>
      <p:ext uri="{BB962C8B-B14F-4D97-AF65-F5344CB8AC3E}">
        <p14:creationId xmlns:p14="http://schemas.microsoft.com/office/powerpoint/2010/main" val="253872078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Image: https://insights-images.thoughtworks.com/1020ways20pair20programming201_ac7561ab53c005c72dd42a76dcc238a9.png</a:t>
            </a:r>
          </a:p>
          <a:p>
            <a:endParaRPr lang="en-GB" dirty="0"/>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56</a:t>
            </a:fld>
            <a:endParaRPr lang="en-GB"/>
          </a:p>
        </p:txBody>
      </p:sp>
    </p:spTree>
    <p:extLst>
      <p:ext uri="{BB962C8B-B14F-4D97-AF65-F5344CB8AC3E}">
        <p14:creationId xmlns:p14="http://schemas.microsoft.com/office/powerpoint/2010/main" val="62449954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Image: https://insights-images.thoughtworks.com/1020ways20pair20programming201_ac7561ab53c005c72dd42a76dcc238a9.png</a:t>
            </a:r>
          </a:p>
          <a:p>
            <a:endParaRPr lang="en-GB" dirty="0"/>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57</a:t>
            </a:fld>
            <a:endParaRPr lang="en-GB"/>
          </a:p>
        </p:txBody>
      </p:sp>
    </p:spTree>
    <p:extLst>
      <p:ext uri="{BB962C8B-B14F-4D97-AF65-F5344CB8AC3E}">
        <p14:creationId xmlns:p14="http://schemas.microsoft.com/office/powerpoint/2010/main" val="404567457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indent="-457200">
              <a:spcAft>
                <a:spcPts val="1800"/>
              </a:spcAft>
              <a:buFont typeface="Arial" panose="020B0604020202020204" pitchFamily="34" charset="0"/>
              <a:buChar char="•"/>
            </a:pPr>
            <a:endParaRPr lang="en-US" sz="2800" dirty="0"/>
          </a:p>
          <a:p>
            <a:pPr marL="342900" lvl="0" indent="-342900">
              <a:spcAft>
                <a:spcPts val="1800"/>
              </a:spcAft>
              <a:buFont typeface="Arial" panose="020B0604020202020204" pitchFamily="34" charset="0"/>
              <a:buChar char="•"/>
            </a:pPr>
            <a:r>
              <a:rPr lang="en-US" sz="2300" dirty="0"/>
              <a:t>Do not use field members, [Init], [Setup] … </a:t>
            </a:r>
            <a:r>
              <a:rPr lang="en-US" sz="2300" b="1" dirty="0">
                <a:solidFill>
                  <a:srgbClr val="C00000"/>
                </a:solidFill>
              </a:rPr>
              <a:t>anything that is declared outside the test</a:t>
            </a:r>
          </a:p>
          <a:p>
            <a:pPr marL="342900" lvl="0" indent="-342900">
              <a:spcAft>
                <a:spcPts val="1800"/>
              </a:spcAft>
              <a:buFont typeface="Arial" panose="020B0604020202020204" pitchFamily="34" charset="0"/>
              <a:buChar char="•"/>
            </a:pPr>
            <a:r>
              <a:rPr lang="en-US" sz="2300" dirty="0"/>
              <a:t>Do not use test suites inheritance neither</a:t>
            </a:r>
          </a:p>
          <a:p>
            <a:endParaRPr lang="en-GB" dirty="0"/>
          </a:p>
          <a:p>
            <a:r>
              <a:rPr lang="en-GB" dirty="0"/>
              <a:t>Arrange – Act - Assert</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r>
              <a:rPr lang="en-GB" dirty="0"/>
              <a:t>Image: https://insights-images.thoughtworks.com/1020ways20pair20programming201_ac7561ab53c005c72dd42a76dcc238a9.png</a:t>
            </a:r>
          </a:p>
          <a:p>
            <a:endParaRPr lang="en-GB" dirty="0"/>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58</a:t>
            </a:fld>
            <a:endParaRPr lang="en-GB"/>
          </a:p>
        </p:txBody>
      </p:sp>
    </p:spTree>
    <p:extLst>
      <p:ext uri="{BB962C8B-B14F-4D97-AF65-F5344CB8AC3E}">
        <p14:creationId xmlns:p14="http://schemas.microsoft.com/office/powerpoint/2010/main" val="267900858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Cognitive overload reduce stamina </a:t>
            </a:r>
            <a:r>
              <a:rPr lang="en-US" sz="1200" dirty="0">
                <a:solidFill>
                  <a:schemeClr val="bg1"/>
                </a:solidFill>
                <a:sym typeface="Wingdings" panose="05000000000000000000" pitchFamily="2" charset="2"/>
              </a:rPr>
              <a:t> </a:t>
            </a:r>
            <a:r>
              <a:rPr lang="en-US" sz="1200" dirty="0">
                <a:solidFill>
                  <a:schemeClr val="bg1"/>
                </a:solidFill>
              </a:rPr>
              <a:t>Pit of failure. Like a broken window syndrome.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https://www.welcometothejungle.com/en/articles/cognitive-overload-at-work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Image : https://encrypted-tbn0.gstatic.com/images?q=tbn:ANd9GcRUkEI7a62LZWV7URYcN5jClByl0GkP6ReZvA&amp;usqp=CAU</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I could have added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Non deterministic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latin typeface="DK More Or Less" pitchFamily="50" charset="0"/>
              </a:rPr>
              <a:t> The team must be confident in their tests</a:t>
            </a:r>
            <a:endParaRPr lang="en-GB" sz="12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Fragile tests / </a:t>
            </a:r>
            <a:r>
              <a:rPr lang="fr-FR" sz="1200" dirty="0" err="1">
                <a:solidFill>
                  <a:schemeClr val="bg1"/>
                </a:solidFill>
              </a:rPr>
              <a:t>Painful</a:t>
            </a:r>
            <a:r>
              <a:rPr lang="fr-FR" sz="1200" dirty="0">
                <a:solidFill>
                  <a:schemeClr val="bg1"/>
                </a:solidFill>
              </a:rPr>
              <a:t> </a:t>
            </a:r>
            <a:r>
              <a:rPr lang="fr-FR" sz="1200" dirty="0" err="1">
                <a:solidFill>
                  <a:schemeClr val="bg1"/>
                </a:solidFill>
              </a:rPr>
              <a:t>Refactoring</a:t>
            </a:r>
            <a:endParaRPr lang="en-US" sz="12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Messy test code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Slowness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accent1">
                    <a:lumMod val="40000"/>
                    <a:lumOff val="60000"/>
                  </a:schemeClr>
                </a:solidFill>
              </a:rPr>
              <a:t>Non deterministic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bg1"/>
              </a:solidFill>
            </a:endParaRPr>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59</a:t>
            </a:fld>
            <a:endParaRPr lang="en-GB"/>
          </a:p>
        </p:txBody>
      </p:sp>
    </p:spTree>
    <p:extLst>
      <p:ext uri="{BB962C8B-B14F-4D97-AF65-F5344CB8AC3E}">
        <p14:creationId xmlns:p14="http://schemas.microsoft.com/office/powerpoint/2010/main" val="6693068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Image : https://insights-images.thoughtworks.com/pairprogramming_f0d3ae7ef121e981e150bfcae4ecb995.jpg</a:t>
            </a:r>
          </a:p>
        </p:txBody>
      </p:sp>
      <p:sp>
        <p:nvSpPr>
          <p:cNvPr id="4" name="Slide Number Placeholder 3"/>
          <p:cNvSpPr>
            <a:spLocks noGrp="1"/>
          </p:cNvSpPr>
          <p:nvPr>
            <p:ph type="sldNum" sz="quarter" idx="5"/>
          </p:nvPr>
        </p:nvSpPr>
        <p:spPr/>
        <p:txBody>
          <a:bodyPr/>
          <a:lstStyle/>
          <a:p>
            <a:fld id="{438FB828-7FE4-42D1-BEA2-6A733FD1B12E}" type="slidenum">
              <a:rPr lang="en-GB" smtClean="0"/>
              <a:t>6</a:t>
            </a:fld>
            <a:endParaRPr lang="en-GB"/>
          </a:p>
        </p:txBody>
      </p:sp>
    </p:spTree>
    <p:extLst>
      <p:ext uri="{BB962C8B-B14F-4D97-AF65-F5344CB8AC3E}">
        <p14:creationId xmlns:p14="http://schemas.microsoft.com/office/powerpoint/2010/main" val="410819025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Cognitive overload reduce stamina </a:t>
            </a:r>
            <a:r>
              <a:rPr lang="en-US" sz="1200" dirty="0">
                <a:solidFill>
                  <a:schemeClr val="bg1"/>
                </a:solidFill>
                <a:sym typeface="Wingdings" panose="05000000000000000000" pitchFamily="2" charset="2"/>
              </a:rPr>
              <a:t> </a:t>
            </a:r>
            <a:r>
              <a:rPr lang="en-US" sz="1200" dirty="0">
                <a:solidFill>
                  <a:schemeClr val="bg1"/>
                </a:solidFill>
              </a:rPr>
              <a:t>Pit of failure. Like a broken window syndrome.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https://www.welcometothejungle.com/en/articles/cognitive-overload-at-work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Image : https://encrypted-tbn0.gstatic.com/images?q=tbn:ANd9GcRUkEI7a62LZWV7URYcN5jClByl0GkP6ReZvA&amp;usqp=CAU</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I could have added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Non deterministic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latin typeface="DK More Or Less" pitchFamily="50" charset="0"/>
              </a:rPr>
              <a:t> The team must be confident in their tests</a:t>
            </a:r>
            <a:endParaRPr lang="en-GB" sz="12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Fragile tests / </a:t>
            </a:r>
            <a:r>
              <a:rPr lang="fr-FR" sz="1200" dirty="0" err="1">
                <a:solidFill>
                  <a:schemeClr val="bg1"/>
                </a:solidFill>
              </a:rPr>
              <a:t>Painful</a:t>
            </a:r>
            <a:r>
              <a:rPr lang="fr-FR" sz="1200" dirty="0">
                <a:solidFill>
                  <a:schemeClr val="bg1"/>
                </a:solidFill>
              </a:rPr>
              <a:t> </a:t>
            </a:r>
            <a:r>
              <a:rPr lang="fr-FR" sz="1200" dirty="0" err="1">
                <a:solidFill>
                  <a:schemeClr val="bg1"/>
                </a:solidFill>
              </a:rPr>
              <a:t>Refactoring</a:t>
            </a:r>
            <a:endParaRPr lang="en-US" sz="12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Messy test code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Slowness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accent1">
                    <a:lumMod val="40000"/>
                    <a:lumOff val="60000"/>
                  </a:schemeClr>
                </a:solidFill>
              </a:rPr>
              <a:t>Non deterministic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bg1"/>
              </a:solidFill>
            </a:endParaRPr>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60</a:t>
            </a:fld>
            <a:endParaRPr lang="en-GB"/>
          </a:p>
        </p:txBody>
      </p:sp>
    </p:spTree>
    <p:extLst>
      <p:ext uri="{BB962C8B-B14F-4D97-AF65-F5344CB8AC3E}">
        <p14:creationId xmlns:p14="http://schemas.microsoft.com/office/powerpoint/2010/main" val="409162303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Cognitive overload reduce stamina </a:t>
            </a:r>
            <a:r>
              <a:rPr lang="en-US" sz="1200" dirty="0">
                <a:solidFill>
                  <a:schemeClr val="bg1"/>
                </a:solidFill>
                <a:sym typeface="Wingdings" panose="05000000000000000000" pitchFamily="2" charset="2"/>
              </a:rPr>
              <a:t> </a:t>
            </a:r>
            <a:r>
              <a:rPr lang="en-US" sz="1200" dirty="0">
                <a:solidFill>
                  <a:schemeClr val="bg1"/>
                </a:solidFill>
              </a:rPr>
              <a:t>Pit of failure. Like a broken window syndrome.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https://www.welcometothejungle.com/en/articles/cognitive-overload-at-work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Image : https://encrypted-tbn0.gstatic.com/images?q=tbn:ANd9GcRUkEI7a62LZWV7URYcN5jClByl0GkP6ReZvA&amp;usqp=CAU</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I could have added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Non deterministic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latin typeface="DK More Or Less" pitchFamily="50" charset="0"/>
              </a:rPr>
              <a:t> The team must be confident in their tests</a:t>
            </a:r>
            <a:endParaRPr lang="en-GB" sz="12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Fragile tests / </a:t>
            </a:r>
            <a:r>
              <a:rPr lang="fr-FR" sz="1200" dirty="0" err="1">
                <a:solidFill>
                  <a:schemeClr val="bg1"/>
                </a:solidFill>
              </a:rPr>
              <a:t>Painful</a:t>
            </a:r>
            <a:r>
              <a:rPr lang="fr-FR" sz="1200" dirty="0">
                <a:solidFill>
                  <a:schemeClr val="bg1"/>
                </a:solidFill>
              </a:rPr>
              <a:t> </a:t>
            </a:r>
            <a:r>
              <a:rPr lang="fr-FR" sz="1200" dirty="0" err="1">
                <a:solidFill>
                  <a:schemeClr val="bg1"/>
                </a:solidFill>
              </a:rPr>
              <a:t>Refactoring</a:t>
            </a:r>
            <a:endParaRPr lang="en-US" sz="12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Messy test code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Slowness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accent1">
                    <a:lumMod val="40000"/>
                    <a:lumOff val="60000"/>
                  </a:schemeClr>
                </a:solidFill>
              </a:rPr>
              <a:t>Non deterministic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bg1"/>
              </a:solidFill>
            </a:endParaRPr>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61</a:t>
            </a:fld>
            <a:endParaRPr lang="en-GB"/>
          </a:p>
        </p:txBody>
      </p:sp>
    </p:spTree>
    <p:extLst>
      <p:ext uri="{BB962C8B-B14F-4D97-AF65-F5344CB8AC3E}">
        <p14:creationId xmlns:p14="http://schemas.microsoft.com/office/powerpoint/2010/main" val="32207408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62</a:t>
            </a:fld>
            <a:endParaRPr lang="en-GB"/>
          </a:p>
        </p:txBody>
      </p:sp>
    </p:spTree>
    <p:extLst>
      <p:ext uri="{BB962C8B-B14F-4D97-AF65-F5344CB8AC3E}">
        <p14:creationId xmlns:p14="http://schemas.microsoft.com/office/powerpoint/2010/main" val="82782597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63</a:t>
            </a:fld>
            <a:endParaRPr lang="en-GB"/>
          </a:p>
        </p:txBody>
      </p:sp>
    </p:spTree>
    <p:extLst>
      <p:ext uri="{BB962C8B-B14F-4D97-AF65-F5344CB8AC3E}">
        <p14:creationId xmlns:p14="http://schemas.microsoft.com/office/powerpoint/2010/main" val="233137375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64</a:t>
            </a:fld>
            <a:endParaRPr lang="en-GB"/>
          </a:p>
        </p:txBody>
      </p:sp>
    </p:spTree>
    <p:extLst>
      <p:ext uri="{BB962C8B-B14F-4D97-AF65-F5344CB8AC3E}">
        <p14:creationId xmlns:p14="http://schemas.microsoft.com/office/powerpoint/2010/main" val="66694311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65</a:t>
            </a:fld>
            <a:endParaRPr lang="en-GB"/>
          </a:p>
        </p:txBody>
      </p:sp>
    </p:spTree>
    <p:extLst>
      <p:ext uri="{BB962C8B-B14F-4D97-AF65-F5344CB8AC3E}">
        <p14:creationId xmlns:p14="http://schemas.microsoft.com/office/powerpoint/2010/main" val="162908950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66</a:t>
            </a:fld>
            <a:endParaRPr lang="en-GB"/>
          </a:p>
        </p:txBody>
      </p:sp>
    </p:spTree>
    <p:extLst>
      <p:ext uri="{BB962C8B-B14F-4D97-AF65-F5344CB8AC3E}">
        <p14:creationId xmlns:p14="http://schemas.microsoft.com/office/powerpoint/2010/main" val="51741129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67</a:t>
            </a:fld>
            <a:endParaRPr lang="en-GB"/>
          </a:p>
        </p:txBody>
      </p:sp>
    </p:spTree>
    <p:extLst>
      <p:ext uri="{BB962C8B-B14F-4D97-AF65-F5344CB8AC3E}">
        <p14:creationId xmlns:p14="http://schemas.microsoft.com/office/powerpoint/2010/main" val="132612465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68</a:t>
            </a:fld>
            <a:endParaRPr lang="en-GB"/>
          </a:p>
        </p:txBody>
      </p:sp>
    </p:spTree>
    <p:extLst>
      <p:ext uri="{BB962C8B-B14F-4D97-AF65-F5344CB8AC3E}">
        <p14:creationId xmlns:p14="http://schemas.microsoft.com/office/powerpoint/2010/main" val="214231878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For instance here in 1 line only, I can create a specification for an hotel, the Bellagio hotel, and specify the </a:t>
            </a:r>
            <a:r>
              <a:rPr lang="en-GB" dirty="0" err="1"/>
              <a:t>RoomTypes</a:t>
            </a:r>
            <a:r>
              <a:rPr lang="en-GB" dirty="0"/>
              <a:t> it must have (with my </a:t>
            </a:r>
            <a:r>
              <a:rPr lang="en-GB" dirty="0" err="1"/>
              <a:t>fuzzer.GenerateRoomTypes</a:t>
            </a:r>
            <a:r>
              <a:rPr lang="en-GB" dirty="0"/>
              <a:t> (allowing 3 room types to be picked </a:t>
            </a:r>
            <a:r>
              <a:rPr lang="en-GB" dirty="0" err="1"/>
              <a:t>randomnly</a:t>
            </a:r>
            <a:r>
              <a:rPr lang="en-GB" dirty="0"/>
              <a:t> from my domain)</a:t>
            </a:r>
          </a:p>
          <a:p>
            <a:endParaRPr lang="en-GB" dirty="0"/>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69</a:t>
            </a:fld>
            <a:endParaRPr lang="en-GB"/>
          </a:p>
        </p:txBody>
      </p:sp>
    </p:spTree>
    <p:extLst>
      <p:ext uri="{BB962C8B-B14F-4D97-AF65-F5344CB8AC3E}">
        <p14:creationId xmlns:p14="http://schemas.microsoft.com/office/powerpoint/2010/main" val="6941408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Image : https://insights-images.thoughtworks.com/pairprogramming_f0d3ae7ef121e981e150bfcae4ecb995.jpg</a:t>
            </a:r>
          </a:p>
        </p:txBody>
      </p:sp>
      <p:sp>
        <p:nvSpPr>
          <p:cNvPr id="4" name="Slide Number Placeholder 3"/>
          <p:cNvSpPr>
            <a:spLocks noGrp="1"/>
          </p:cNvSpPr>
          <p:nvPr>
            <p:ph type="sldNum" sz="quarter" idx="5"/>
          </p:nvPr>
        </p:nvSpPr>
        <p:spPr/>
        <p:txBody>
          <a:bodyPr/>
          <a:lstStyle/>
          <a:p>
            <a:fld id="{438FB828-7FE4-42D1-BEA2-6A733FD1B12E}" type="slidenum">
              <a:rPr lang="en-GB" smtClean="0"/>
              <a:t>7</a:t>
            </a:fld>
            <a:endParaRPr lang="en-GB"/>
          </a:p>
        </p:txBody>
      </p:sp>
    </p:spTree>
    <p:extLst>
      <p:ext uri="{BB962C8B-B14F-4D97-AF65-F5344CB8AC3E}">
        <p14:creationId xmlns:p14="http://schemas.microsoft.com/office/powerpoint/2010/main" val="28952060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Then we use to rely on builders (see the builder pattern) in order to declare what we need to setup for this test.</a:t>
            </a:r>
          </a:p>
          <a:p>
            <a:endParaRPr lang="en-GB" dirty="0"/>
          </a:p>
          <a:p>
            <a:r>
              <a:rPr lang="en-GB" dirty="0"/>
              <a:t>These builders must be Domain-driven (in other words, they are using the ubiquitous language of our domain experts in order to express domain intentions only. Not technical)</a:t>
            </a:r>
          </a:p>
          <a:p>
            <a:endParaRPr lang="en-GB" dirty="0"/>
          </a:p>
          <a:p>
            <a:r>
              <a:rPr lang="en-GB" dirty="0"/>
              <a:t>How does it look like? Here, we want…</a:t>
            </a:r>
          </a:p>
        </p:txBody>
      </p:sp>
      <p:sp>
        <p:nvSpPr>
          <p:cNvPr id="4" name="Slide Number Placeholder 3"/>
          <p:cNvSpPr>
            <a:spLocks noGrp="1"/>
          </p:cNvSpPr>
          <p:nvPr>
            <p:ph type="sldNum" sz="quarter" idx="5"/>
          </p:nvPr>
        </p:nvSpPr>
        <p:spPr/>
        <p:txBody>
          <a:bodyPr/>
          <a:lstStyle/>
          <a:p>
            <a:fld id="{438FB828-7FE4-42D1-BEA2-6A733FD1B12E}" type="slidenum">
              <a:rPr lang="en-GB" smtClean="0"/>
              <a:t>70</a:t>
            </a:fld>
            <a:endParaRPr lang="en-GB"/>
          </a:p>
        </p:txBody>
      </p:sp>
    </p:spTree>
    <p:extLst>
      <p:ext uri="{BB962C8B-B14F-4D97-AF65-F5344CB8AC3E}">
        <p14:creationId xmlns:p14="http://schemas.microsoft.com/office/powerpoint/2010/main" val="122347697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To work with 2 affiliated hotels. I’m working for an international group having tons of hotels from various brands and policies etc.</a:t>
            </a:r>
          </a:p>
          <a:p>
            <a:endParaRPr lang="en-GB" dirty="0"/>
          </a:p>
          <a:p>
            <a:r>
              <a:rPr lang="en-GB" dirty="0"/>
              <a:t>The 2 hotels are described via the hotel specifications I’ve created just before with my </a:t>
            </a:r>
            <a:r>
              <a:rPr lang="en-GB" dirty="0" err="1"/>
              <a:t>fuzzer</a:t>
            </a:r>
            <a:r>
              <a:rPr lang="en-GB" dirty="0"/>
              <a:t>.</a:t>
            </a:r>
          </a:p>
          <a:p>
            <a:endParaRPr lang="en-GB" dirty="0"/>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71</a:t>
            </a:fld>
            <a:endParaRPr lang="en-GB"/>
          </a:p>
        </p:txBody>
      </p:sp>
    </p:spTree>
    <p:extLst>
      <p:ext uri="{BB962C8B-B14F-4D97-AF65-F5344CB8AC3E}">
        <p14:creationId xmlns:p14="http://schemas.microsoft.com/office/powerpoint/2010/main" val="338606653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Then I explain to my builder that I would like to have one fully-booked hotel (the one named “</a:t>
            </a:r>
            <a:r>
              <a:rPr lang="en-GB" dirty="0" err="1"/>
              <a:t>otherHotelInTownWithAllPossibleRoomTypes</a:t>
            </a:r>
            <a:r>
              <a:rPr lang="en-GB" dirty="0"/>
              <a:t>”).</a:t>
            </a:r>
          </a:p>
          <a:p>
            <a:endParaRPr lang="en-GB" dirty="0"/>
          </a:p>
          <a:p>
            <a:r>
              <a:rPr lang="en-GB" dirty="0"/>
              <a:t>Hence I will be able to check after, that no availability must be suggested from this fully booked hotel (we should only have availabilities from the Bellagio hotel)</a:t>
            </a:r>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72</a:t>
            </a:fld>
            <a:endParaRPr lang="en-GB"/>
          </a:p>
        </p:txBody>
      </p:sp>
    </p:spTree>
    <p:extLst>
      <p:ext uri="{BB962C8B-B14F-4D97-AF65-F5344CB8AC3E}">
        <p14:creationId xmlns:p14="http://schemas.microsoft.com/office/powerpoint/2010/main" val="59647565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Then we ask our builder to setup all the stubs/test doubles/etc we need for this test so that we simulate a situation where we should have “1 availability per supported room type for every hotel” </a:t>
            </a:r>
          </a:p>
        </p:txBody>
      </p:sp>
      <p:sp>
        <p:nvSpPr>
          <p:cNvPr id="4" name="Slide Number Placeholder 3"/>
          <p:cNvSpPr>
            <a:spLocks noGrp="1"/>
          </p:cNvSpPr>
          <p:nvPr>
            <p:ph type="sldNum" sz="quarter" idx="5"/>
          </p:nvPr>
        </p:nvSpPr>
        <p:spPr/>
        <p:txBody>
          <a:bodyPr/>
          <a:lstStyle/>
          <a:p>
            <a:fld id="{438FB828-7FE4-42D1-BEA2-6A733FD1B12E}" type="slidenum">
              <a:rPr lang="en-GB" smtClean="0"/>
              <a:t>73</a:t>
            </a:fld>
            <a:endParaRPr lang="en-GB"/>
          </a:p>
        </p:txBody>
      </p:sp>
    </p:spTree>
    <p:extLst>
      <p:ext uri="{BB962C8B-B14F-4D97-AF65-F5344CB8AC3E}">
        <p14:creationId xmlns:p14="http://schemas.microsoft.com/office/powerpoint/2010/main" val="334579151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And finally we build our Availability service. The one that is doing the domain logic, the one hiding behind a left-side port (of our hexagonal architecture for instance).</a:t>
            </a:r>
          </a:p>
          <a:p>
            <a:endParaRPr lang="en-GB" dirty="0"/>
          </a:p>
          <a:p>
            <a:r>
              <a:rPr lang="en-GB" dirty="0"/>
              <a:t>The domain logic that we will inject to our web controller (in other word : our left-side adapter).</a:t>
            </a:r>
          </a:p>
        </p:txBody>
      </p:sp>
      <p:sp>
        <p:nvSpPr>
          <p:cNvPr id="4" name="Slide Number Placeholder 3"/>
          <p:cNvSpPr>
            <a:spLocks noGrp="1"/>
          </p:cNvSpPr>
          <p:nvPr>
            <p:ph type="sldNum" sz="quarter" idx="5"/>
          </p:nvPr>
        </p:nvSpPr>
        <p:spPr/>
        <p:txBody>
          <a:bodyPr/>
          <a:lstStyle/>
          <a:p>
            <a:fld id="{438FB828-7FE4-42D1-BEA2-6A733FD1B12E}" type="slidenum">
              <a:rPr lang="en-GB" smtClean="0"/>
              <a:t>74</a:t>
            </a:fld>
            <a:endParaRPr lang="en-GB"/>
          </a:p>
        </p:txBody>
      </p:sp>
    </p:spTree>
    <p:extLst>
      <p:ext uri="{BB962C8B-B14F-4D97-AF65-F5344CB8AC3E}">
        <p14:creationId xmlns:p14="http://schemas.microsoft.com/office/powerpoint/2010/main" val="386627607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…Very important for both our future </a:t>
            </a:r>
            <a:r>
              <a:rPr lang="en-GB" dirty="0" err="1"/>
              <a:t>refactorings</a:t>
            </a:r>
            <a:r>
              <a:rPr lang="en-GB" dirty="0"/>
              <a:t> but also for the sake of readability:</a:t>
            </a:r>
          </a:p>
          <a:p>
            <a:endParaRPr lang="en-GB" dirty="0"/>
          </a:p>
          <a:p>
            <a:r>
              <a:rPr lang="en-GB" dirty="0"/>
              <a:t>We should never, ever, never put some technical details in our builder domain specific language. Only domain-driven intentions and expected behaviours.</a:t>
            </a:r>
          </a:p>
        </p:txBody>
      </p:sp>
      <p:sp>
        <p:nvSpPr>
          <p:cNvPr id="4" name="Slide Number Placeholder 3"/>
          <p:cNvSpPr>
            <a:spLocks noGrp="1"/>
          </p:cNvSpPr>
          <p:nvPr>
            <p:ph type="sldNum" sz="quarter" idx="5"/>
          </p:nvPr>
        </p:nvSpPr>
        <p:spPr/>
        <p:txBody>
          <a:bodyPr/>
          <a:lstStyle/>
          <a:p>
            <a:fld id="{438FB828-7FE4-42D1-BEA2-6A733FD1B12E}" type="slidenum">
              <a:rPr lang="en-GB" smtClean="0"/>
              <a:t>75</a:t>
            </a:fld>
            <a:endParaRPr lang="en-GB"/>
          </a:p>
        </p:txBody>
      </p:sp>
    </p:spTree>
    <p:extLst>
      <p:ext uri="{BB962C8B-B14F-4D97-AF65-F5344CB8AC3E}">
        <p14:creationId xmlns:p14="http://schemas.microsoft.com/office/powerpoint/2010/main" val="276403034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Then we can instantiate our subject under test (the SUT), which is the </a:t>
            </a:r>
            <a:r>
              <a:rPr lang="en-GB" dirty="0" err="1"/>
              <a:t>AvailabilityController</a:t>
            </a:r>
            <a:r>
              <a:rPr lang="en-GB" dirty="0"/>
              <a:t> (web controller)</a:t>
            </a:r>
          </a:p>
          <a:p>
            <a:endParaRPr lang="en-GB" dirty="0"/>
          </a:p>
          <a:p>
            <a:r>
              <a:rPr lang="en-GB" dirty="0"/>
              <a:t>Doing so, tackling at the web controller level, it helps us to cover all its adapting code. And remember, we don’t test the network here! Only the adaptation code (from JSON, DTOs to domain one and vice versa when we need our API to return an answer)</a:t>
            </a:r>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76</a:t>
            </a:fld>
            <a:endParaRPr lang="en-GB"/>
          </a:p>
        </p:txBody>
      </p:sp>
    </p:spTree>
    <p:extLst>
      <p:ext uri="{BB962C8B-B14F-4D97-AF65-F5344CB8AC3E}">
        <p14:creationId xmlns:p14="http://schemas.microsoft.com/office/powerpoint/2010/main" val="215357262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then define our end-user request. Here as a customer, I want to know what availability you will have for me and a bunch of room types (e.g.: Single room, double room, family suite etc)</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And important here: no network, no I/O. Even if we want to test all the API, our component. We want our Acceptance tests to be as fast as possible.</a:t>
            </a:r>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77</a:t>
            </a:fld>
            <a:endParaRPr lang="en-GB"/>
          </a:p>
        </p:txBody>
      </p:sp>
    </p:spTree>
    <p:extLst>
      <p:ext uri="{BB962C8B-B14F-4D97-AF65-F5344CB8AC3E}">
        <p14:creationId xmlns:p14="http://schemas.microsoft.com/office/powerpoint/2010/main" val="308558717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Last but not least: the assertion.</a:t>
            </a:r>
          </a:p>
          <a:p>
            <a:endParaRPr lang="en-GB" dirty="0"/>
          </a:p>
          <a:p>
            <a:r>
              <a:rPr lang="en-GB" dirty="0"/>
              <a:t>Instead of exposing all the DTOs and checks on our technical / infra answers, we hide them behind a one-liner Domain-driven intention private test method.</a:t>
            </a:r>
          </a:p>
          <a:p>
            <a:endParaRPr lang="en-GB" dirty="0"/>
          </a:p>
          <a:p>
            <a:r>
              <a:rPr lang="en-GB" dirty="0"/>
              <a:t>The </a:t>
            </a:r>
            <a:r>
              <a:rPr lang="en-GB" dirty="0" err="1"/>
              <a:t>CheckThatRoomsAreMatchingTheRequestedCriteria</a:t>
            </a:r>
            <a:r>
              <a:rPr lang="en-GB" dirty="0"/>
              <a:t> private method of my test suite, my test fixture.</a:t>
            </a:r>
          </a:p>
          <a:p>
            <a:endParaRPr lang="en-GB" dirty="0"/>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78</a:t>
            </a:fld>
            <a:endParaRPr lang="en-GB"/>
          </a:p>
        </p:txBody>
      </p:sp>
    </p:spTree>
    <p:extLst>
      <p:ext uri="{BB962C8B-B14F-4D97-AF65-F5344CB8AC3E}">
        <p14:creationId xmlns:p14="http://schemas.microsoft.com/office/powerpoint/2010/main" val="139810846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One line in order to hide its implementation. To hide all its assertions/checks on the DTO returned by our web controller as the answer.</a:t>
            </a:r>
          </a:p>
        </p:txBody>
      </p:sp>
      <p:sp>
        <p:nvSpPr>
          <p:cNvPr id="4" name="Slide Number Placeholder 3"/>
          <p:cNvSpPr>
            <a:spLocks noGrp="1"/>
          </p:cNvSpPr>
          <p:nvPr>
            <p:ph type="sldNum" sz="quarter" idx="5"/>
          </p:nvPr>
        </p:nvSpPr>
        <p:spPr/>
        <p:txBody>
          <a:bodyPr/>
          <a:lstStyle/>
          <a:p>
            <a:fld id="{438FB828-7FE4-42D1-BEA2-6A733FD1B12E}" type="slidenum">
              <a:rPr lang="en-GB" smtClean="0"/>
              <a:t>79</a:t>
            </a:fld>
            <a:endParaRPr lang="en-GB"/>
          </a:p>
        </p:txBody>
      </p:sp>
    </p:spTree>
    <p:extLst>
      <p:ext uri="{BB962C8B-B14F-4D97-AF65-F5344CB8AC3E}">
        <p14:creationId xmlns:p14="http://schemas.microsoft.com/office/powerpoint/2010/main" val="15994385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Image : https://insights-images.thoughtworks.com/pairprogramming_f0d3ae7ef121e981e150bfcae4ecb995.jpg</a:t>
            </a:r>
          </a:p>
        </p:txBody>
      </p:sp>
      <p:sp>
        <p:nvSpPr>
          <p:cNvPr id="4" name="Slide Number Placeholder 3"/>
          <p:cNvSpPr>
            <a:spLocks noGrp="1"/>
          </p:cNvSpPr>
          <p:nvPr>
            <p:ph type="sldNum" sz="quarter" idx="5"/>
          </p:nvPr>
        </p:nvSpPr>
        <p:spPr/>
        <p:txBody>
          <a:bodyPr/>
          <a:lstStyle/>
          <a:p>
            <a:fld id="{438FB828-7FE4-42D1-BEA2-6A733FD1B12E}" type="slidenum">
              <a:rPr lang="en-GB" smtClean="0"/>
              <a:t>8</a:t>
            </a:fld>
            <a:endParaRPr lang="en-GB"/>
          </a:p>
        </p:txBody>
      </p:sp>
    </p:spTree>
    <p:extLst>
      <p:ext uri="{BB962C8B-B14F-4D97-AF65-F5344CB8AC3E}">
        <p14:creationId xmlns:p14="http://schemas.microsoft.com/office/powerpoint/2010/main" val="304309209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Encapsulating infrastructure behind that private method has also a very interesting side-effect:</a:t>
            </a:r>
          </a:p>
          <a:p>
            <a:endParaRPr lang="en-GB" dirty="0"/>
          </a:p>
          <a:p>
            <a:r>
              <a:rPr lang="en-GB" dirty="0"/>
              <a:t>It allows us to reuse the very same assertion intention (expressed in the domain language), but to assert on different left-side adapters (if you have this requirement).</a:t>
            </a:r>
          </a:p>
          <a:p>
            <a:endParaRPr lang="en-GB" dirty="0"/>
          </a:p>
          <a:p>
            <a:r>
              <a:rPr lang="en-GB" dirty="0"/>
              <a:t>I mean: the requirement of having to switch the exposition models and technologies to expose your service either through a web API, a message-oriented middleware, etc. But on my side, we usually exposes our services through web APIs.</a:t>
            </a:r>
          </a:p>
          <a:p>
            <a:endParaRPr lang="en-GB" dirty="0"/>
          </a:p>
          <a:p>
            <a:r>
              <a:rPr lang="en-GB" dirty="0" err="1"/>
              <a:t>So.</a:t>
            </a:r>
            <a:r>
              <a:rPr lang="en-GB" dirty="0"/>
              <a:t> Once again, “encapsulate change” is a good advice.</a:t>
            </a:r>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80</a:t>
            </a:fld>
            <a:endParaRPr lang="en-GB"/>
          </a:p>
        </p:txBody>
      </p:sp>
    </p:spTree>
    <p:extLst>
      <p:ext uri="{BB962C8B-B14F-4D97-AF65-F5344CB8AC3E}">
        <p14:creationId xmlns:p14="http://schemas.microsoft.com/office/powerpoint/2010/main" val="68168466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Ok. To sum-up</a:t>
            </a:r>
          </a:p>
        </p:txBody>
      </p:sp>
      <p:sp>
        <p:nvSpPr>
          <p:cNvPr id="4" name="Slide Number Placeholder 3"/>
          <p:cNvSpPr>
            <a:spLocks noGrp="1"/>
          </p:cNvSpPr>
          <p:nvPr>
            <p:ph type="sldNum" sz="quarter" idx="5"/>
          </p:nvPr>
        </p:nvSpPr>
        <p:spPr/>
        <p:txBody>
          <a:bodyPr/>
          <a:lstStyle/>
          <a:p>
            <a:fld id="{438FB828-7FE4-42D1-BEA2-6A733FD1B12E}" type="slidenum">
              <a:rPr lang="en-GB" smtClean="0"/>
              <a:t>81</a:t>
            </a:fld>
            <a:endParaRPr lang="en-GB"/>
          </a:p>
        </p:txBody>
      </p:sp>
    </p:spTree>
    <p:extLst>
      <p:ext uri="{BB962C8B-B14F-4D97-AF65-F5344CB8AC3E}">
        <p14:creationId xmlns:p14="http://schemas.microsoft.com/office/powerpoint/2010/main" val="261362670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First we have the Arrange part of the test. Should not take more than 8-10 lines</a:t>
            </a:r>
          </a:p>
        </p:txBody>
      </p:sp>
      <p:sp>
        <p:nvSpPr>
          <p:cNvPr id="4" name="Slide Number Placeholder 3"/>
          <p:cNvSpPr>
            <a:spLocks noGrp="1"/>
          </p:cNvSpPr>
          <p:nvPr>
            <p:ph type="sldNum" sz="quarter" idx="5"/>
          </p:nvPr>
        </p:nvSpPr>
        <p:spPr/>
        <p:txBody>
          <a:bodyPr/>
          <a:lstStyle/>
          <a:p>
            <a:fld id="{438FB828-7FE4-42D1-BEA2-6A733FD1B12E}" type="slidenum">
              <a:rPr lang="en-GB" smtClean="0"/>
              <a:t>82</a:t>
            </a:fld>
            <a:endParaRPr lang="en-GB"/>
          </a:p>
        </p:txBody>
      </p:sp>
    </p:spTree>
    <p:extLst>
      <p:ext uri="{BB962C8B-B14F-4D97-AF65-F5344CB8AC3E}">
        <p14:creationId xmlns:p14="http://schemas.microsoft.com/office/powerpoint/2010/main" val="345385913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Then we have the ACT section of our test which is targeting left-side adapters (here a web controller).</a:t>
            </a:r>
          </a:p>
          <a:p>
            <a:endParaRPr lang="en-GB" dirty="0"/>
          </a:p>
          <a:p>
            <a:r>
              <a:rPr lang="en-GB" dirty="0"/>
              <a:t>Here: 2 lines</a:t>
            </a:r>
          </a:p>
          <a:p>
            <a:endParaRPr lang="en-GB" dirty="0"/>
          </a:p>
          <a:p>
            <a:r>
              <a:rPr lang="en-GB" dirty="0"/>
              <a:t>One can even hide the DTO declaration behind a single test private method that will do the job. </a:t>
            </a:r>
          </a:p>
          <a:p>
            <a:endParaRPr lang="en-GB" dirty="0"/>
          </a:p>
          <a:p>
            <a:r>
              <a:rPr lang="en-GB" dirty="0"/>
              <a:t>It can be really helpful for people having to test more than one left side adapter as we just mentioned in the previous slide.</a:t>
            </a:r>
          </a:p>
          <a:p>
            <a:endParaRPr lang="en-GB" dirty="0"/>
          </a:p>
          <a:p>
            <a:r>
              <a:rPr lang="en-GB" dirty="0"/>
              <a:t>So Action between 1 or 2 lines</a:t>
            </a:r>
          </a:p>
          <a:p>
            <a:endParaRPr lang="en-GB" dirty="0"/>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83</a:t>
            </a:fld>
            <a:endParaRPr lang="en-GB"/>
          </a:p>
        </p:txBody>
      </p:sp>
    </p:spTree>
    <p:extLst>
      <p:ext uri="{BB962C8B-B14F-4D97-AF65-F5344CB8AC3E}">
        <p14:creationId xmlns:p14="http://schemas.microsoft.com/office/powerpoint/2010/main" val="617715684"/>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And finally we have the Assert section of our Acceptance test. </a:t>
            </a:r>
          </a:p>
          <a:p>
            <a:endParaRPr lang="en-GB" dirty="0"/>
          </a:p>
          <a:p>
            <a:r>
              <a:rPr lang="en-GB" dirty="0"/>
              <a:t>Here: 1 line</a:t>
            </a:r>
          </a:p>
          <a:p>
            <a:endParaRPr lang="en-GB" dirty="0"/>
          </a:p>
          <a:p>
            <a:r>
              <a:rPr lang="en-GB" dirty="0"/>
              <a:t>And then here again, you can “eat your cake and have it too” (meaning: you can have a Domain-driven assertion without any specific details about your DTOs and infrastructure adaptations, but nonetheless testing them in order to avoid bugs in production related to any Adapter).</a:t>
            </a:r>
          </a:p>
          <a:p>
            <a:endParaRPr lang="en-GB" dirty="0"/>
          </a:p>
          <a:p>
            <a:r>
              <a:rPr lang="en-GB" dirty="0"/>
              <a:t>To do so, all you have to is to hide our assertions behind a private method that will express your assert intention. Here I could have found a better example of a domain-driven name... but I hope you can get my point.</a:t>
            </a:r>
          </a:p>
          <a:p>
            <a:endParaRPr lang="en-GB" dirty="0"/>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84</a:t>
            </a:fld>
            <a:endParaRPr lang="en-GB"/>
          </a:p>
        </p:txBody>
      </p:sp>
    </p:spTree>
    <p:extLst>
      <p:ext uri="{BB962C8B-B14F-4D97-AF65-F5344CB8AC3E}">
        <p14:creationId xmlns:p14="http://schemas.microsoft.com/office/powerpoint/2010/main" val="3982485902"/>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Here is the full test</a:t>
            </a:r>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85</a:t>
            </a:fld>
            <a:endParaRPr lang="en-GB"/>
          </a:p>
        </p:txBody>
      </p:sp>
    </p:spTree>
    <p:extLst>
      <p:ext uri="{BB962C8B-B14F-4D97-AF65-F5344CB8AC3E}">
        <p14:creationId xmlns:p14="http://schemas.microsoft.com/office/powerpoint/2010/main" val="3482052124"/>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With its 3 A-A-A sections highlighted : </a:t>
            </a:r>
          </a:p>
          <a:p>
            <a:r>
              <a:rPr lang="en-GB" dirty="0"/>
              <a:t>ARRANGE – ACT - ASSERT</a:t>
            </a:r>
          </a:p>
        </p:txBody>
      </p:sp>
      <p:sp>
        <p:nvSpPr>
          <p:cNvPr id="4" name="Slide Number Placeholder 3"/>
          <p:cNvSpPr>
            <a:spLocks noGrp="1"/>
          </p:cNvSpPr>
          <p:nvPr>
            <p:ph type="sldNum" sz="quarter" idx="5"/>
          </p:nvPr>
        </p:nvSpPr>
        <p:spPr/>
        <p:txBody>
          <a:bodyPr/>
          <a:lstStyle/>
          <a:p>
            <a:fld id="{438FB828-7FE4-42D1-BEA2-6A733FD1B12E}" type="slidenum">
              <a:rPr lang="en-GB" smtClean="0"/>
              <a:t>86</a:t>
            </a:fld>
            <a:endParaRPr lang="en-GB"/>
          </a:p>
        </p:txBody>
      </p:sp>
    </p:spTree>
    <p:extLst>
      <p:ext uri="{BB962C8B-B14F-4D97-AF65-F5344CB8AC3E}">
        <p14:creationId xmlns:p14="http://schemas.microsoft.com/office/powerpoint/2010/main" val="819239598"/>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And 2 things to remember: </a:t>
            </a:r>
            <a:r>
              <a:rPr lang="en-GB" b="1" dirty="0"/>
              <a:t>use fuzzers &amp; builders</a:t>
            </a:r>
          </a:p>
          <a:p>
            <a:r>
              <a:rPr lang="en-GB" dirty="0"/>
              <a:t>They will allow you to:</a:t>
            </a:r>
          </a:p>
          <a:p>
            <a:pPr marL="228600" indent="-228600">
              <a:buFont typeface="+mj-lt"/>
              <a:buAutoNum type="arabicPeriod"/>
            </a:pPr>
            <a:r>
              <a:rPr lang="en-GB" dirty="0"/>
              <a:t>shorten your tests</a:t>
            </a:r>
          </a:p>
          <a:p>
            <a:pPr marL="228600" indent="-228600">
              <a:buFont typeface="+mj-lt"/>
              <a:buAutoNum type="arabicPeriod"/>
            </a:pPr>
            <a:r>
              <a:rPr lang="en-GB" dirty="0"/>
              <a:t>speed up their writing</a:t>
            </a:r>
          </a:p>
          <a:p>
            <a:pPr marL="228600" indent="-228600">
              <a:buFont typeface="+mj-lt"/>
              <a:buAutoNum type="arabicPeriod"/>
            </a:pPr>
            <a:r>
              <a:rPr lang="en-GB" dirty="0"/>
              <a:t>improve your bug detection</a:t>
            </a:r>
          </a:p>
          <a:p>
            <a:pPr marL="228600" indent="-228600">
              <a:buFont typeface="+mj-lt"/>
              <a:buAutoNum type="arabicPeriod"/>
            </a:pPr>
            <a:r>
              <a:rPr lang="en-GB" dirty="0"/>
              <a:t>Make them less fragile, because less connected to your implementation</a:t>
            </a:r>
          </a:p>
          <a:p>
            <a:pPr marL="228600" indent="-228600">
              <a:buFont typeface="+mj-lt"/>
              <a:buAutoNum type="arabicPeriod"/>
            </a:pPr>
            <a:r>
              <a:rPr lang="en-GB" dirty="0"/>
              <a:t>Foster Domain-driven expressivity</a:t>
            </a:r>
          </a:p>
        </p:txBody>
      </p:sp>
      <p:sp>
        <p:nvSpPr>
          <p:cNvPr id="4" name="Slide Number Placeholder 3"/>
          <p:cNvSpPr>
            <a:spLocks noGrp="1"/>
          </p:cNvSpPr>
          <p:nvPr>
            <p:ph type="sldNum" sz="quarter" idx="5"/>
          </p:nvPr>
        </p:nvSpPr>
        <p:spPr/>
        <p:txBody>
          <a:bodyPr/>
          <a:lstStyle/>
          <a:p>
            <a:fld id="{438FB828-7FE4-42D1-BEA2-6A733FD1B12E}" type="slidenum">
              <a:rPr lang="en-GB" smtClean="0"/>
              <a:t>87</a:t>
            </a:fld>
            <a:endParaRPr lang="en-GB"/>
          </a:p>
        </p:txBody>
      </p:sp>
    </p:spTree>
    <p:extLst>
      <p:ext uri="{BB962C8B-B14F-4D97-AF65-F5344CB8AC3E}">
        <p14:creationId xmlns:p14="http://schemas.microsoft.com/office/powerpoint/2010/main" val="2294123482"/>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88</a:t>
            </a:fld>
            <a:endParaRPr lang="en-GB"/>
          </a:p>
        </p:txBody>
      </p:sp>
    </p:spTree>
    <p:extLst>
      <p:ext uri="{BB962C8B-B14F-4D97-AF65-F5344CB8AC3E}">
        <p14:creationId xmlns:p14="http://schemas.microsoft.com/office/powerpoint/2010/main" val="1282040320"/>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89</a:t>
            </a:fld>
            <a:endParaRPr lang="en-GB"/>
          </a:p>
        </p:txBody>
      </p:sp>
    </p:spTree>
    <p:extLst>
      <p:ext uri="{BB962C8B-B14F-4D97-AF65-F5344CB8AC3E}">
        <p14:creationId xmlns:p14="http://schemas.microsoft.com/office/powerpoint/2010/main" val="18219348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Image : https://insights-images.thoughtworks.com/pairprogramming_f0d3ae7ef121e981e150bfcae4ecb995.jpg</a:t>
            </a:r>
          </a:p>
        </p:txBody>
      </p:sp>
      <p:sp>
        <p:nvSpPr>
          <p:cNvPr id="4" name="Slide Number Placeholder 3"/>
          <p:cNvSpPr>
            <a:spLocks noGrp="1"/>
          </p:cNvSpPr>
          <p:nvPr>
            <p:ph type="sldNum" sz="quarter" idx="5"/>
          </p:nvPr>
        </p:nvSpPr>
        <p:spPr/>
        <p:txBody>
          <a:bodyPr/>
          <a:lstStyle/>
          <a:p>
            <a:fld id="{438FB828-7FE4-42D1-BEA2-6A733FD1B12E}" type="slidenum">
              <a:rPr lang="en-GB" smtClean="0"/>
              <a:t>9</a:t>
            </a:fld>
            <a:endParaRPr lang="en-GB"/>
          </a:p>
        </p:txBody>
      </p:sp>
    </p:spTree>
    <p:extLst>
      <p:ext uri="{BB962C8B-B14F-4D97-AF65-F5344CB8AC3E}">
        <p14:creationId xmlns:p14="http://schemas.microsoft.com/office/powerpoint/2010/main" val="1016352682"/>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438FB828-7FE4-42D1-BEA2-6A733FD1B12E}" type="slidenum">
              <a:rPr lang="en-GB" smtClean="0"/>
              <a:t>90</a:t>
            </a:fld>
            <a:endParaRPr lang="en-GB"/>
          </a:p>
        </p:txBody>
      </p:sp>
    </p:spTree>
    <p:extLst>
      <p:ext uri="{BB962C8B-B14F-4D97-AF65-F5344CB8AC3E}">
        <p14:creationId xmlns:p14="http://schemas.microsoft.com/office/powerpoint/2010/main" val="1968859658"/>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Blind spots of lots of test strategies is due to the fact that dev doesn’t take lot of time to code integration tests (vs. unit ones)</a:t>
            </a:r>
          </a:p>
          <a:p>
            <a:r>
              <a:rPr lang="en-GB" dirty="0"/>
              <a:t>We trade off former approaches (UT x IT) in </a:t>
            </a:r>
            <a:r>
              <a:rPr lang="en-GB" dirty="0" err="1"/>
              <a:t>favor</a:t>
            </a:r>
            <a:r>
              <a:rPr lang="en-GB" dirty="0"/>
              <a:t> of quietness in production whatever the dev team.</a:t>
            </a:r>
          </a:p>
          <a:p>
            <a:endParaRPr lang="en-GB" dirty="0"/>
          </a:p>
          <a:p>
            <a:endParaRPr lang="en-GB" dirty="0"/>
          </a:p>
          <a:p>
            <a:endParaRPr lang="en-GB" dirty="0"/>
          </a:p>
          <a:p>
            <a:endParaRPr lang="en-GB" dirty="0"/>
          </a:p>
          <a:p>
            <a:r>
              <a:rPr lang="en-GB" dirty="0"/>
              <a:t>Realizing that We realized that dev took more time to unit test than to integration tests</a:t>
            </a:r>
          </a:p>
          <a:p>
            <a:endParaRPr lang="en-GB" dirty="0"/>
          </a:p>
          <a:p>
            <a:endParaRPr lang="en-GB" dirty="0"/>
          </a:p>
          <a:p>
            <a:r>
              <a:rPr lang="en-GB" dirty="0"/>
              <a:t>Dev dedicate a lot more times to unit test than integration tests</a:t>
            </a:r>
          </a:p>
        </p:txBody>
      </p:sp>
      <p:sp>
        <p:nvSpPr>
          <p:cNvPr id="4" name="Slide Number Placeholder 3"/>
          <p:cNvSpPr>
            <a:spLocks noGrp="1"/>
          </p:cNvSpPr>
          <p:nvPr>
            <p:ph type="sldNum" sz="quarter" idx="5"/>
          </p:nvPr>
        </p:nvSpPr>
        <p:spPr/>
        <p:txBody>
          <a:bodyPr/>
          <a:lstStyle/>
          <a:p>
            <a:fld id="{438FB828-7FE4-42D1-BEA2-6A733FD1B12E}" type="slidenum">
              <a:rPr lang="en-GB" smtClean="0"/>
              <a:t>92</a:t>
            </a:fld>
            <a:endParaRPr lang="en-GB"/>
          </a:p>
        </p:txBody>
      </p:sp>
    </p:spTree>
    <p:extLst>
      <p:ext uri="{BB962C8B-B14F-4D97-AF65-F5344CB8AC3E}">
        <p14:creationId xmlns:p14="http://schemas.microsoft.com/office/powerpoint/2010/main" val="1284500631"/>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94</a:t>
            </a:fld>
            <a:endParaRPr lang="en-GB"/>
          </a:p>
        </p:txBody>
      </p:sp>
    </p:spTree>
    <p:extLst>
      <p:ext uri="{BB962C8B-B14F-4D97-AF65-F5344CB8AC3E}">
        <p14:creationId xmlns:p14="http://schemas.microsoft.com/office/powerpoint/2010/main" val="839372585"/>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95</a:t>
            </a:fld>
            <a:endParaRPr lang="en-GB"/>
          </a:p>
        </p:txBody>
      </p:sp>
    </p:spTree>
    <p:extLst>
      <p:ext uri="{BB962C8B-B14F-4D97-AF65-F5344CB8AC3E}">
        <p14:creationId xmlns:p14="http://schemas.microsoft.com/office/powerpoint/2010/main" val="2760775797"/>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Image: https://miro.medium.com/max/7788/1*0aU36QSwzY0no7XEjoyM7g.jpeg</a:t>
            </a:r>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96</a:t>
            </a:fld>
            <a:endParaRPr lang="en-GB"/>
          </a:p>
        </p:txBody>
      </p:sp>
    </p:spTree>
    <p:extLst>
      <p:ext uri="{BB962C8B-B14F-4D97-AF65-F5344CB8AC3E}">
        <p14:creationId xmlns:p14="http://schemas.microsoft.com/office/powerpoint/2010/main" val="1708583851"/>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Image: https://insights-images.thoughtworks.com/1020ways20pair20programming201_ac7561ab53c005c72dd42a76dcc238a9.png</a:t>
            </a:r>
          </a:p>
          <a:p>
            <a:endParaRPr lang="en-GB" dirty="0"/>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97</a:t>
            </a:fld>
            <a:endParaRPr lang="en-GB"/>
          </a:p>
        </p:txBody>
      </p:sp>
    </p:spTree>
    <p:extLst>
      <p:ext uri="{BB962C8B-B14F-4D97-AF65-F5344CB8AC3E}">
        <p14:creationId xmlns:p14="http://schemas.microsoft.com/office/powerpoint/2010/main" val="1314817869"/>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endParaRPr lang="en-GB" dirty="0"/>
          </a:p>
          <a:p>
            <a:endParaRPr lang="en-GB" dirty="0"/>
          </a:p>
          <a:p>
            <a:r>
              <a:rPr lang="en-GB" dirty="0"/>
              <a:t>Image: https://miro.medium.com/max/13440/1*o7WmwGkLVR0dVQUYqfSBeg.jpeg</a:t>
            </a:r>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98</a:t>
            </a:fld>
            <a:endParaRPr lang="en-GB"/>
          </a:p>
        </p:txBody>
      </p:sp>
    </p:spTree>
    <p:extLst>
      <p:ext uri="{BB962C8B-B14F-4D97-AF65-F5344CB8AC3E}">
        <p14:creationId xmlns:p14="http://schemas.microsoft.com/office/powerpoint/2010/main" val="2587975851"/>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endParaRPr lang="en-GB" dirty="0"/>
          </a:p>
          <a:p>
            <a:endParaRPr lang="en-GB" dirty="0"/>
          </a:p>
          <a:p>
            <a:r>
              <a:rPr lang="en-GB" dirty="0"/>
              <a:t>Image : https://insights-images.thoughtworks.com/pairprogramming_f0d3ae7ef121e981e150bfcae4ecb995.jpg</a:t>
            </a:r>
          </a:p>
        </p:txBody>
      </p:sp>
      <p:sp>
        <p:nvSpPr>
          <p:cNvPr id="4" name="Slide Number Placeholder 3"/>
          <p:cNvSpPr>
            <a:spLocks noGrp="1"/>
          </p:cNvSpPr>
          <p:nvPr>
            <p:ph type="sldNum" sz="quarter" idx="5"/>
          </p:nvPr>
        </p:nvSpPr>
        <p:spPr/>
        <p:txBody>
          <a:bodyPr/>
          <a:lstStyle/>
          <a:p>
            <a:fld id="{438FB828-7FE4-42D1-BEA2-6A733FD1B12E}" type="slidenum">
              <a:rPr lang="en-GB" smtClean="0"/>
              <a:t>99</a:t>
            </a:fld>
            <a:endParaRPr lang="en-GB"/>
          </a:p>
        </p:txBody>
      </p:sp>
    </p:spTree>
    <p:extLst>
      <p:ext uri="{BB962C8B-B14F-4D97-AF65-F5344CB8AC3E}">
        <p14:creationId xmlns:p14="http://schemas.microsoft.com/office/powerpoint/2010/main" val="146431622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9B6C5F-B178-4852-A47C-17E9709ED121}"/>
              </a:ext>
            </a:extLst>
          </p:cNvPr>
          <p:cNvSpPr>
            <a:spLocks noGrp="1"/>
          </p:cNvSpPr>
          <p:nvPr>
            <p:ph type="ctrTitle"/>
          </p:nvPr>
        </p:nvSpPr>
        <p:spPr>
          <a:xfrm>
            <a:off x="905435" y="1381599"/>
            <a:ext cx="10381130" cy="2865650"/>
          </a:xfrm>
        </p:spPr>
        <p:txBody>
          <a:bodyPr anchor="b">
            <a:normAutofit/>
          </a:bodyPr>
          <a:lstStyle>
            <a:lvl1pPr algn="ctr">
              <a:defRPr sz="5200" cap="all" baseline="0">
                <a:solidFill>
                  <a:schemeClr val="bg1"/>
                </a:solidFill>
              </a:defRPr>
            </a:lvl1pPr>
          </a:lstStyle>
          <a:p>
            <a:r>
              <a:rPr lang="en-US" dirty="0"/>
              <a:t>Click to edit Master title style</a:t>
            </a:r>
            <a:endParaRPr lang="en-GB" dirty="0"/>
          </a:p>
        </p:txBody>
      </p:sp>
      <p:pic>
        <p:nvPicPr>
          <p:cNvPr id="8" name="Picture 7">
            <a:extLst>
              <a:ext uri="{FF2B5EF4-FFF2-40B4-BE49-F238E27FC236}">
                <a16:creationId xmlns:a16="http://schemas.microsoft.com/office/drawing/2014/main" id="{2B3EC943-2F3C-4AA0-9678-8827A308CAC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30944" y="5118039"/>
            <a:ext cx="2730111" cy="1110246"/>
          </a:xfrm>
          <a:prstGeom prst="rect">
            <a:avLst/>
          </a:prstGeom>
        </p:spPr>
      </p:pic>
      <p:sp>
        <p:nvSpPr>
          <p:cNvPr id="3" name="Subtitle 2">
            <a:extLst>
              <a:ext uri="{FF2B5EF4-FFF2-40B4-BE49-F238E27FC236}">
                <a16:creationId xmlns:a16="http://schemas.microsoft.com/office/drawing/2014/main" id="{0C5BD6C6-4B3B-4540-A9D2-FE7DA1BC8DDB}"/>
              </a:ext>
            </a:extLst>
          </p:cNvPr>
          <p:cNvSpPr>
            <a:spLocks noGrp="1"/>
          </p:cNvSpPr>
          <p:nvPr>
            <p:ph type="subTitle" idx="1"/>
          </p:nvPr>
        </p:nvSpPr>
        <p:spPr>
          <a:xfrm>
            <a:off x="1524000" y="4590966"/>
            <a:ext cx="9144000" cy="831649"/>
          </a:xfrm>
        </p:spPr>
        <p:txBody>
          <a:bodyPr>
            <a:normAutofit/>
          </a:bodyPr>
          <a:lstStyle>
            <a:lvl1pPr marL="0" indent="0" algn="ctr">
              <a:buNone/>
              <a:defRPr sz="2000" b="1" cap="all" baseline="0">
                <a:solidFill>
                  <a:schemeClr val="bg1">
                    <a:lumMod val="7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spTree>
    <p:extLst>
      <p:ext uri="{BB962C8B-B14F-4D97-AF65-F5344CB8AC3E}">
        <p14:creationId xmlns:p14="http://schemas.microsoft.com/office/powerpoint/2010/main" val="15320506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81F5E9-D85B-4678-8C16-D85A13148B0D}"/>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8D2E44E8-A9E7-4F7D-8868-07D5A3E45B9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52B05CFD-D7B3-4D99-B93A-3287FE73EC05}"/>
              </a:ext>
            </a:extLst>
          </p:cNvPr>
          <p:cNvSpPr>
            <a:spLocks noGrp="1"/>
          </p:cNvSpPr>
          <p:nvPr>
            <p:ph type="dt" sz="half" idx="10"/>
          </p:nvPr>
        </p:nvSpPr>
        <p:spPr>
          <a:xfrm>
            <a:off x="838200" y="6356350"/>
            <a:ext cx="2743200" cy="365125"/>
          </a:xfrm>
          <a:prstGeom prst="rect">
            <a:avLst/>
          </a:prstGeom>
        </p:spPr>
        <p:txBody>
          <a:bodyPr/>
          <a:lstStyle/>
          <a:p>
            <a:fld id="{C3070225-B319-4CE6-A337-0510C50468FF}" type="datetimeFigureOut">
              <a:rPr lang="en-GB" smtClean="0"/>
              <a:t>20/02/2021</a:t>
            </a:fld>
            <a:endParaRPr lang="en-GB"/>
          </a:p>
        </p:txBody>
      </p:sp>
      <p:sp>
        <p:nvSpPr>
          <p:cNvPr id="5" name="Footer Placeholder 4">
            <a:extLst>
              <a:ext uri="{FF2B5EF4-FFF2-40B4-BE49-F238E27FC236}">
                <a16:creationId xmlns:a16="http://schemas.microsoft.com/office/drawing/2014/main" id="{8F578B6D-C926-4312-8C69-B1D2C980F15F}"/>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6" name="Slide Number Placeholder 5">
            <a:extLst>
              <a:ext uri="{FF2B5EF4-FFF2-40B4-BE49-F238E27FC236}">
                <a16:creationId xmlns:a16="http://schemas.microsoft.com/office/drawing/2014/main" id="{9693B3F5-750D-4E5A-8744-65C32AF4B14C}"/>
              </a:ext>
            </a:extLst>
          </p:cNvPr>
          <p:cNvSpPr>
            <a:spLocks noGrp="1"/>
          </p:cNvSpPr>
          <p:nvPr>
            <p:ph type="sldNum" sz="quarter" idx="12"/>
          </p:nvPr>
        </p:nvSpPr>
        <p:spPr/>
        <p:txBody>
          <a:bodyPr/>
          <a:lstStyle/>
          <a:p>
            <a:fld id="{6ED83594-01D8-455D-B85F-E6CFBA39A512}" type="slidenum">
              <a:rPr lang="en-GB" smtClean="0"/>
              <a:t>‹#›</a:t>
            </a:fld>
            <a:endParaRPr lang="en-GB"/>
          </a:p>
        </p:txBody>
      </p:sp>
    </p:spTree>
    <p:extLst>
      <p:ext uri="{BB962C8B-B14F-4D97-AF65-F5344CB8AC3E}">
        <p14:creationId xmlns:p14="http://schemas.microsoft.com/office/powerpoint/2010/main" val="17136179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51F6BF-7731-4A8E-878D-5AFB6D50B6DF}"/>
              </a:ext>
            </a:extLst>
          </p:cNvPr>
          <p:cNvSpPr>
            <a:spLocks noGrp="1"/>
          </p:cNvSpPr>
          <p:nvPr>
            <p:ph type="title"/>
          </p:nvPr>
        </p:nvSpPr>
        <p:spPr>
          <a:xfrm>
            <a:off x="831850" y="1709738"/>
            <a:ext cx="10515600" cy="2852737"/>
          </a:xfrm>
        </p:spPr>
        <p:txBody>
          <a:bodyPr anchor="b"/>
          <a:lstStyle>
            <a:lvl1pPr>
              <a:defRPr sz="6000" b="1">
                <a:solidFill>
                  <a:schemeClr val="bg1"/>
                </a:solidFill>
                <a:latin typeface="Alte Haas Grotesk" panose="02000503000000020004" pitchFamily="2" charset="0"/>
              </a:defRPr>
            </a:lvl1pPr>
          </a:lstStyle>
          <a:p>
            <a:r>
              <a:rPr lang="en-US" dirty="0"/>
              <a:t>Click to edit Master title style</a:t>
            </a:r>
            <a:endParaRPr lang="en-GB" dirty="0"/>
          </a:p>
        </p:txBody>
      </p:sp>
      <p:sp>
        <p:nvSpPr>
          <p:cNvPr id="3" name="Text Placeholder 2">
            <a:extLst>
              <a:ext uri="{FF2B5EF4-FFF2-40B4-BE49-F238E27FC236}">
                <a16:creationId xmlns:a16="http://schemas.microsoft.com/office/drawing/2014/main" id="{A10800FE-BCDA-44B1-8841-40A3D36E1E67}"/>
              </a:ext>
            </a:extLst>
          </p:cNvPr>
          <p:cNvSpPr>
            <a:spLocks noGrp="1"/>
          </p:cNvSpPr>
          <p:nvPr>
            <p:ph type="body" idx="1"/>
          </p:nvPr>
        </p:nvSpPr>
        <p:spPr>
          <a:xfrm>
            <a:off x="831850" y="4589463"/>
            <a:ext cx="10515600" cy="1500187"/>
          </a:xfrm>
        </p:spPr>
        <p:txBody>
          <a:bodyPr/>
          <a:lstStyle>
            <a:lvl1pPr marL="0" indent="0">
              <a:buNone/>
              <a:defRPr sz="2400" b="1">
                <a:solidFill>
                  <a:schemeClr val="bg2">
                    <a:lumMod val="50000"/>
                  </a:schemeClr>
                </a:solidFill>
                <a:latin typeface="Alte Haas Grotesk" panose="02000503000000020004"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5BCB609E-3C40-4104-81C2-820300D3633C}"/>
              </a:ext>
            </a:extLst>
          </p:cNvPr>
          <p:cNvSpPr>
            <a:spLocks noGrp="1"/>
          </p:cNvSpPr>
          <p:nvPr>
            <p:ph type="dt" sz="half" idx="10"/>
          </p:nvPr>
        </p:nvSpPr>
        <p:spPr>
          <a:xfrm>
            <a:off x="838200" y="6356350"/>
            <a:ext cx="2743200" cy="365125"/>
          </a:xfrm>
          <a:prstGeom prst="rect">
            <a:avLst/>
          </a:prstGeom>
        </p:spPr>
        <p:txBody>
          <a:bodyPr/>
          <a:lstStyle/>
          <a:p>
            <a:fld id="{C3070225-B319-4CE6-A337-0510C50468FF}" type="datetimeFigureOut">
              <a:rPr lang="en-GB" smtClean="0"/>
              <a:t>20/02/2021</a:t>
            </a:fld>
            <a:endParaRPr lang="en-GB"/>
          </a:p>
        </p:txBody>
      </p:sp>
      <p:sp>
        <p:nvSpPr>
          <p:cNvPr id="5" name="Footer Placeholder 4">
            <a:extLst>
              <a:ext uri="{FF2B5EF4-FFF2-40B4-BE49-F238E27FC236}">
                <a16:creationId xmlns:a16="http://schemas.microsoft.com/office/drawing/2014/main" id="{0104BFDA-7B8F-4452-90A2-4540B26A7D18}"/>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6" name="Slide Number Placeholder 5">
            <a:extLst>
              <a:ext uri="{FF2B5EF4-FFF2-40B4-BE49-F238E27FC236}">
                <a16:creationId xmlns:a16="http://schemas.microsoft.com/office/drawing/2014/main" id="{84BA9DE3-9A43-4527-B965-C366E4A515CC}"/>
              </a:ext>
            </a:extLst>
          </p:cNvPr>
          <p:cNvSpPr>
            <a:spLocks noGrp="1"/>
          </p:cNvSpPr>
          <p:nvPr>
            <p:ph type="sldNum" sz="quarter" idx="12"/>
          </p:nvPr>
        </p:nvSpPr>
        <p:spPr/>
        <p:txBody>
          <a:bodyPr/>
          <a:lstStyle/>
          <a:p>
            <a:fld id="{6ED83594-01D8-455D-B85F-E6CFBA39A512}" type="slidenum">
              <a:rPr lang="en-GB" smtClean="0"/>
              <a:t>‹#›</a:t>
            </a:fld>
            <a:endParaRPr lang="en-GB"/>
          </a:p>
        </p:txBody>
      </p:sp>
      <p:pic>
        <p:nvPicPr>
          <p:cNvPr id="7" name="Picture 6">
            <a:extLst>
              <a:ext uri="{FF2B5EF4-FFF2-40B4-BE49-F238E27FC236}">
                <a16:creationId xmlns:a16="http://schemas.microsoft.com/office/drawing/2014/main" id="{F644BDC9-07CB-44F4-935C-C6E47689C3A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057069" y="6225655"/>
            <a:ext cx="877630" cy="356903"/>
          </a:xfrm>
          <a:prstGeom prst="rect">
            <a:avLst/>
          </a:prstGeom>
        </p:spPr>
      </p:pic>
    </p:spTree>
    <p:extLst>
      <p:ext uri="{BB962C8B-B14F-4D97-AF65-F5344CB8AC3E}">
        <p14:creationId xmlns:p14="http://schemas.microsoft.com/office/powerpoint/2010/main" val="17380130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180EA-F87D-4935-9809-CDAE4C09BC2B}"/>
              </a:ext>
            </a:extLst>
          </p:cNvPr>
          <p:cNvSpPr>
            <a:spLocks noGrp="1"/>
          </p:cNvSpPr>
          <p:nvPr>
            <p:ph type="title"/>
          </p:nvPr>
        </p:nvSpPr>
        <p:spPr/>
        <p:txBody>
          <a:bodyPr/>
          <a:lstStyle>
            <a:lvl1pPr>
              <a:defRPr b="1">
                <a:latin typeface="Alte Haas Grotesk" panose="02000503000000020004" pitchFamily="2" charset="0"/>
              </a:defRPr>
            </a:lvl1pPr>
          </a:lstStyle>
          <a:p>
            <a:r>
              <a:rPr lang="en-US" dirty="0"/>
              <a:t>Click to edit Master title style</a:t>
            </a:r>
            <a:endParaRPr lang="en-GB" dirty="0"/>
          </a:p>
        </p:txBody>
      </p:sp>
      <p:sp>
        <p:nvSpPr>
          <p:cNvPr id="3" name="Content Placeholder 2">
            <a:extLst>
              <a:ext uri="{FF2B5EF4-FFF2-40B4-BE49-F238E27FC236}">
                <a16:creationId xmlns:a16="http://schemas.microsoft.com/office/drawing/2014/main" id="{78EB1FFC-2248-4889-A9FD-0AA094E3F6B7}"/>
              </a:ext>
            </a:extLst>
          </p:cNvPr>
          <p:cNvSpPr>
            <a:spLocks noGrp="1"/>
          </p:cNvSpPr>
          <p:nvPr>
            <p:ph sz="half" idx="1"/>
          </p:nvPr>
        </p:nvSpPr>
        <p:spPr>
          <a:xfrm>
            <a:off x="838200" y="1825625"/>
            <a:ext cx="5181600" cy="4351338"/>
          </a:xfrm>
        </p:spPr>
        <p:txBody>
          <a:bodyPr/>
          <a:lstStyle>
            <a:lvl1pPr>
              <a:defRPr>
                <a:latin typeface="Alte Haas Grotesk" panose="02000503000000020004" pitchFamily="2" charset="0"/>
              </a:defRPr>
            </a:lvl1pPr>
            <a:lvl2pPr>
              <a:defRPr>
                <a:latin typeface="Alte Haas Grotesk" panose="02000503000000020004" pitchFamily="2" charset="0"/>
              </a:defRPr>
            </a:lvl2pPr>
            <a:lvl3pPr>
              <a:defRPr>
                <a:latin typeface="Alte Haas Grotesk" panose="02000503000000020004" pitchFamily="2" charset="0"/>
              </a:defRPr>
            </a:lvl3pPr>
            <a:lvl4pPr>
              <a:defRPr>
                <a:latin typeface="Alte Haas Grotesk" panose="02000503000000020004" pitchFamily="2" charset="0"/>
              </a:defRPr>
            </a:lvl4pPr>
            <a:lvl5pPr>
              <a:defRPr>
                <a:latin typeface="Alte Haas Grotesk" panose="02000503000000020004" pitchFamily="2"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Content Placeholder 3">
            <a:extLst>
              <a:ext uri="{FF2B5EF4-FFF2-40B4-BE49-F238E27FC236}">
                <a16:creationId xmlns:a16="http://schemas.microsoft.com/office/drawing/2014/main" id="{30391707-2696-4C2E-A8F1-D74DAAE31724}"/>
              </a:ext>
            </a:extLst>
          </p:cNvPr>
          <p:cNvSpPr>
            <a:spLocks noGrp="1"/>
          </p:cNvSpPr>
          <p:nvPr>
            <p:ph sz="half" idx="2"/>
          </p:nvPr>
        </p:nvSpPr>
        <p:spPr>
          <a:xfrm>
            <a:off x="6172200" y="1825625"/>
            <a:ext cx="5181600" cy="4351338"/>
          </a:xfrm>
        </p:spPr>
        <p:txBody>
          <a:bodyPr/>
          <a:lstStyle>
            <a:lvl1pPr>
              <a:defRPr>
                <a:latin typeface="Alte Haas Grotesk" panose="02000503000000020004" pitchFamily="2" charset="0"/>
              </a:defRPr>
            </a:lvl1pPr>
            <a:lvl2pPr>
              <a:defRPr>
                <a:latin typeface="Alte Haas Grotesk" panose="02000503000000020004" pitchFamily="2" charset="0"/>
              </a:defRPr>
            </a:lvl2pPr>
            <a:lvl3pPr>
              <a:defRPr>
                <a:latin typeface="Alte Haas Grotesk" panose="02000503000000020004" pitchFamily="2" charset="0"/>
              </a:defRPr>
            </a:lvl3pPr>
            <a:lvl4pPr>
              <a:defRPr>
                <a:latin typeface="Alte Haas Grotesk" panose="02000503000000020004" pitchFamily="2" charset="0"/>
              </a:defRPr>
            </a:lvl4pPr>
            <a:lvl5pPr>
              <a:defRPr>
                <a:latin typeface="Alte Haas Grotesk" panose="02000503000000020004" pitchFamily="2"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Date Placeholder 4">
            <a:extLst>
              <a:ext uri="{FF2B5EF4-FFF2-40B4-BE49-F238E27FC236}">
                <a16:creationId xmlns:a16="http://schemas.microsoft.com/office/drawing/2014/main" id="{5E30E09F-6E97-4243-853D-AED2901A4FED}"/>
              </a:ext>
            </a:extLst>
          </p:cNvPr>
          <p:cNvSpPr>
            <a:spLocks noGrp="1"/>
          </p:cNvSpPr>
          <p:nvPr>
            <p:ph type="dt" sz="half" idx="10"/>
          </p:nvPr>
        </p:nvSpPr>
        <p:spPr>
          <a:xfrm>
            <a:off x="838200" y="6356350"/>
            <a:ext cx="2743200" cy="365125"/>
          </a:xfrm>
          <a:prstGeom prst="rect">
            <a:avLst/>
          </a:prstGeom>
        </p:spPr>
        <p:txBody>
          <a:bodyPr/>
          <a:lstStyle/>
          <a:p>
            <a:fld id="{C3070225-B319-4CE6-A337-0510C50468FF}" type="datetimeFigureOut">
              <a:rPr lang="en-GB" smtClean="0"/>
              <a:t>20/02/2021</a:t>
            </a:fld>
            <a:endParaRPr lang="en-GB"/>
          </a:p>
        </p:txBody>
      </p:sp>
      <p:sp>
        <p:nvSpPr>
          <p:cNvPr id="6" name="Footer Placeholder 5">
            <a:extLst>
              <a:ext uri="{FF2B5EF4-FFF2-40B4-BE49-F238E27FC236}">
                <a16:creationId xmlns:a16="http://schemas.microsoft.com/office/drawing/2014/main" id="{4BA3ED63-8135-4A01-8B46-C73444470409}"/>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7" name="Slide Number Placeholder 6">
            <a:extLst>
              <a:ext uri="{FF2B5EF4-FFF2-40B4-BE49-F238E27FC236}">
                <a16:creationId xmlns:a16="http://schemas.microsoft.com/office/drawing/2014/main" id="{7D2BED99-6DE4-46B8-88C8-0CA069A1264D}"/>
              </a:ext>
            </a:extLst>
          </p:cNvPr>
          <p:cNvSpPr>
            <a:spLocks noGrp="1"/>
          </p:cNvSpPr>
          <p:nvPr>
            <p:ph type="sldNum" sz="quarter" idx="12"/>
          </p:nvPr>
        </p:nvSpPr>
        <p:spPr/>
        <p:txBody>
          <a:bodyPr/>
          <a:lstStyle/>
          <a:p>
            <a:fld id="{6ED83594-01D8-455D-B85F-E6CFBA39A512}" type="slidenum">
              <a:rPr lang="en-GB" smtClean="0"/>
              <a:t>‹#›</a:t>
            </a:fld>
            <a:endParaRPr lang="en-GB"/>
          </a:p>
        </p:txBody>
      </p:sp>
    </p:spTree>
    <p:extLst>
      <p:ext uri="{BB962C8B-B14F-4D97-AF65-F5344CB8AC3E}">
        <p14:creationId xmlns:p14="http://schemas.microsoft.com/office/powerpoint/2010/main" val="27357082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4FA97F-8DDD-4507-903A-231361F87475}"/>
              </a:ext>
            </a:extLst>
          </p:cNvPr>
          <p:cNvSpPr>
            <a:spLocks noGrp="1"/>
          </p:cNvSpPr>
          <p:nvPr>
            <p:ph type="title"/>
          </p:nvPr>
        </p:nvSpPr>
        <p:spPr>
          <a:xfrm>
            <a:off x="839788" y="365125"/>
            <a:ext cx="10515600" cy="1325563"/>
          </a:xfrm>
        </p:spPr>
        <p:txBody>
          <a:bodyPr/>
          <a:lstStyle>
            <a:lvl1pPr>
              <a:defRPr b="1">
                <a:latin typeface="Alte Haas Grotesk" panose="02000503000000020004" pitchFamily="2" charset="0"/>
              </a:defRPr>
            </a:lvl1pPr>
          </a:lstStyle>
          <a:p>
            <a:r>
              <a:rPr lang="en-US" dirty="0"/>
              <a:t>Click to edit Master title style</a:t>
            </a:r>
            <a:endParaRPr lang="en-GB" dirty="0"/>
          </a:p>
        </p:txBody>
      </p:sp>
      <p:sp>
        <p:nvSpPr>
          <p:cNvPr id="3" name="Text Placeholder 2">
            <a:extLst>
              <a:ext uri="{FF2B5EF4-FFF2-40B4-BE49-F238E27FC236}">
                <a16:creationId xmlns:a16="http://schemas.microsoft.com/office/drawing/2014/main" id="{9AC2DDFA-3A97-48C3-9D55-FA687169C64A}"/>
              </a:ext>
            </a:extLst>
          </p:cNvPr>
          <p:cNvSpPr>
            <a:spLocks noGrp="1"/>
          </p:cNvSpPr>
          <p:nvPr>
            <p:ph type="body" idx="1"/>
          </p:nvPr>
        </p:nvSpPr>
        <p:spPr>
          <a:xfrm>
            <a:off x="839788" y="1681163"/>
            <a:ext cx="5157787" cy="823912"/>
          </a:xfrm>
        </p:spPr>
        <p:txBody>
          <a:bodyPr anchor="b"/>
          <a:lstStyle>
            <a:lvl1pPr marL="0" indent="0">
              <a:buNone/>
              <a:defRPr sz="2400" b="1">
                <a:latin typeface="Alte Haas Grotesk" panose="02000503000000020004" pitchFamily="2"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8180903D-6558-4862-A0E0-1C1FC5E29C75}"/>
              </a:ext>
            </a:extLst>
          </p:cNvPr>
          <p:cNvSpPr>
            <a:spLocks noGrp="1"/>
          </p:cNvSpPr>
          <p:nvPr>
            <p:ph sz="half" idx="2"/>
          </p:nvPr>
        </p:nvSpPr>
        <p:spPr>
          <a:xfrm>
            <a:off x="839788" y="2505075"/>
            <a:ext cx="5157787" cy="3684588"/>
          </a:xfrm>
        </p:spPr>
        <p:txBody>
          <a:bodyPr/>
          <a:lstStyle>
            <a:lvl1pPr>
              <a:defRPr>
                <a:latin typeface="Alte Haas Grotesk" panose="02000503000000020004" pitchFamily="2" charset="0"/>
              </a:defRPr>
            </a:lvl1pPr>
            <a:lvl2pPr>
              <a:defRPr>
                <a:latin typeface="Alte Haas Grotesk" panose="02000503000000020004" pitchFamily="2" charset="0"/>
              </a:defRPr>
            </a:lvl2pPr>
            <a:lvl3pPr>
              <a:defRPr>
                <a:latin typeface="Alte Haas Grotesk" panose="02000503000000020004" pitchFamily="2" charset="0"/>
              </a:defRPr>
            </a:lvl3pPr>
            <a:lvl4pPr>
              <a:defRPr>
                <a:latin typeface="Alte Haas Grotesk" panose="02000503000000020004" pitchFamily="2" charset="0"/>
              </a:defRPr>
            </a:lvl4pPr>
            <a:lvl5pPr>
              <a:defRPr>
                <a:latin typeface="Alte Haas Grotesk" panose="02000503000000020004"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249BA655-FDC8-4AA5-9AAA-72F96B6ACF7E}"/>
              </a:ext>
            </a:extLst>
          </p:cNvPr>
          <p:cNvSpPr>
            <a:spLocks noGrp="1"/>
          </p:cNvSpPr>
          <p:nvPr>
            <p:ph type="body" sz="quarter" idx="3"/>
          </p:nvPr>
        </p:nvSpPr>
        <p:spPr>
          <a:xfrm>
            <a:off x="6172200" y="1681163"/>
            <a:ext cx="5183188" cy="823912"/>
          </a:xfrm>
        </p:spPr>
        <p:txBody>
          <a:bodyPr anchor="b"/>
          <a:lstStyle>
            <a:lvl1pPr marL="0" indent="0">
              <a:buNone/>
              <a:defRPr sz="2400" b="1">
                <a:latin typeface="Alte Haas Grotesk" panose="02000503000000020004" pitchFamily="2"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5B07766-73FA-4F3E-B92B-03CDC11F43F3}"/>
              </a:ext>
            </a:extLst>
          </p:cNvPr>
          <p:cNvSpPr>
            <a:spLocks noGrp="1"/>
          </p:cNvSpPr>
          <p:nvPr>
            <p:ph sz="quarter" idx="4"/>
          </p:nvPr>
        </p:nvSpPr>
        <p:spPr>
          <a:xfrm>
            <a:off x="6172200" y="2505075"/>
            <a:ext cx="5183188" cy="3684588"/>
          </a:xfrm>
        </p:spPr>
        <p:txBody>
          <a:bodyPr/>
          <a:lstStyle>
            <a:lvl1pPr>
              <a:defRPr>
                <a:latin typeface="Alte Haas Grotesk" panose="02000503000000020004" pitchFamily="2" charset="0"/>
              </a:defRPr>
            </a:lvl1pPr>
            <a:lvl2pPr>
              <a:defRPr>
                <a:latin typeface="Alte Haas Grotesk" panose="02000503000000020004" pitchFamily="2" charset="0"/>
              </a:defRPr>
            </a:lvl2pPr>
            <a:lvl3pPr>
              <a:defRPr>
                <a:latin typeface="Alte Haas Grotesk" panose="02000503000000020004" pitchFamily="2" charset="0"/>
              </a:defRPr>
            </a:lvl3pPr>
            <a:lvl4pPr>
              <a:defRPr>
                <a:latin typeface="Alte Haas Grotesk" panose="02000503000000020004" pitchFamily="2" charset="0"/>
              </a:defRPr>
            </a:lvl4pPr>
            <a:lvl5pPr>
              <a:defRPr>
                <a:latin typeface="Alte Haas Grotesk" panose="02000503000000020004"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A2FB568E-3D4A-4024-99EB-1BCDE5ECFB82}"/>
              </a:ext>
            </a:extLst>
          </p:cNvPr>
          <p:cNvSpPr>
            <a:spLocks noGrp="1"/>
          </p:cNvSpPr>
          <p:nvPr>
            <p:ph type="dt" sz="half" idx="10"/>
          </p:nvPr>
        </p:nvSpPr>
        <p:spPr>
          <a:xfrm>
            <a:off x="838200" y="6356350"/>
            <a:ext cx="2743200" cy="365125"/>
          </a:xfrm>
          <a:prstGeom prst="rect">
            <a:avLst/>
          </a:prstGeom>
        </p:spPr>
        <p:txBody>
          <a:bodyPr/>
          <a:lstStyle/>
          <a:p>
            <a:fld id="{C3070225-B319-4CE6-A337-0510C50468FF}" type="datetimeFigureOut">
              <a:rPr lang="en-GB" smtClean="0"/>
              <a:t>20/02/2021</a:t>
            </a:fld>
            <a:endParaRPr lang="en-GB"/>
          </a:p>
        </p:txBody>
      </p:sp>
      <p:sp>
        <p:nvSpPr>
          <p:cNvPr id="8" name="Footer Placeholder 7">
            <a:extLst>
              <a:ext uri="{FF2B5EF4-FFF2-40B4-BE49-F238E27FC236}">
                <a16:creationId xmlns:a16="http://schemas.microsoft.com/office/drawing/2014/main" id="{F9444839-BAEB-4590-86D2-122AFE9DF7A2}"/>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9" name="Slide Number Placeholder 8">
            <a:extLst>
              <a:ext uri="{FF2B5EF4-FFF2-40B4-BE49-F238E27FC236}">
                <a16:creationId xmlns:a16="http://schemas.microsoft.com/office/drawing/2014/main" id="{FD79EE2B-9D4A-4CB4-8336-AD7CD97D9381}"/>
              </a:ext>
            </a:extLst>
          </p:cNvPr>
          <p:cNvSpPr>
            <a:spLocks noGrp="1"/>
          </p:cNvSpPr>
          <p:nvPr>
            <p:ph type="sldNum" sz="quarter" idx="12"/>
          </p:nvPr>
        </p:nvSpPr>
        <p:spPr/>
        <p:txBody>
          <a:bodyPr/>
          <a:lstStyle/>
          <a:p>
            <a:fld id="{6ED83594-01D8-455D-B85F-E6CFBA39A512}" type="slidenum">
              <a:rPr lang="en-GB" smtClean="0"/>
              <a:t>‹#›</a:t>
            </a:fld>
            <a:endParaRPr lang="en-GB"/>
          </a:p>
        </p:txBody>
      </p:sp>
    </p:spTree>
    <p:extLst>
      <p:ext uri="{BB962C8B-B14F-4D97-AF65-F5344CB8AC3E}">
        <p14:creationId xmlns:p14="http://schemas.microsoft.com/office/powerpoint/2010/main" val="40015546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842DA7-4B63-4146-841D-31AE97012FDA}"/>
              </a:ext>
            </a:extLst>
          </p:cNvPr>
          <p:cNvSpPr>
            <a:spLocks noGrp="1"/>
          </p:cNvSpPr>
          <p:nvPr>
            <p:ph type="title"/>
          </p:nvPr>
        </p:nvSpPr>
        <p:spPr/>
        <p:txBody>
          <a:bodyPr/>
          <a:lstStyle>
            <a:lvl1pPr>
              <a:defRPr>
                <a:latin typeface="Alte Haas Grotesk" panose="02000503000000020004" pitchFamily="2" charset="0"/>
              </a:defRPr>
            </a:lvl1pPr>
          </a:lstStyle>
          <a:p>
            <a:r>
              <a:rPr lang="en-US" dirty="0"/>
              <a:t>Click to edit Master title style</a:t>
            </a:r>
            <a:endParaRPr lang="en-GB" dirty="0"/>
          </a:p>
        </p:txBody>
      </p:sp>
      <p:sp>
        <p:nvSpPr>
          <p:cNvPr id="3" name="Date Placeholder 2">
            <a:extLst>
              <a:ext uri="{FF2B5EF4-FFF2-40B4-BE49-F238E27FC236}">
                <a16:creationId xmlns:a16="http://schemas.microsoft.com/office/drawing/2014/main" id="{3852CA61-43FC-4AD3-A464-32A75B13036C}"/>
              </a:ext>
            </a:extLst>
          </p:cNvPr>
          <p:cNvSpPr>
            <a:spLocks noGrp="1"/>
          </p:cNvSpPr>
          <p:nvPr>
            <p:ph type="dt" sz="half" idx="10"/>
          </p:nvPr>
        </p:nvSpPr>
        <p:spPr>
          <a:xfrm>
            <a:off x="838200" y="6356350"/>
            <a:ext cx="2743200" cy="365125"/>
          </a:xfrm>
          <a:prstGeom prst="rect">
            <a:avLst/>
          </a:prstGeom>
        </p:spPr>
        <p:txBody>
          <a:bodyPr/>
          <a:lstStyle/>
          <a:p>
            <a:fld id="{C3070225-B319-4CE6-A337-0510C50468FF}" type="datetimeFigureOut">
              <a:rPr lang="en-GB" smtClean="0"/>
              <a:t>20/02/2021</a:t>
            </a:fld>
            <a:endParaRPr lang="en-GB"/>
          </a:p>
        </p:txBody>
      </p:sp>
      <p:sp>
        <p:nvSpPr>
          <p:cNvPr id="4" name="Footer Placeholder 3">
            <a:extLst>
              <a:ext uri="{FF2B5EF4-FFF2-40B4-BE49-F238E27FC236}">
                <a16:creationId xmlns:a16="http://schemas.microsoft.com/office/drawing/2014/main" id="{8C9594A1-877A-41A6-AF8C-328551E9BA02}"/>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5" name="Slide Number Placeholder 4">
            <a:extLst>
              <a:ext uri="{FF2B5EF4-FFF2-40B4-BE49-F238E27FC236}">
                <a16:creationId xmlns:a16="http://schemas.microsoft.com/office/drawing/2014/main" id="{C1B7F180-992F-48EC-BC27-1A3D427D1DD5}"/>
              </a:ext>
            </a:extLst>
          </p:cNvPr>
          <p:cNvSpPr>
            <a:spLocks noGrp="1"/>
          </p:cNvSpPr>
          <p:nvPr>
            <p:ph type="sldNum" sz="quarter" idx="12"/>
          </p:nvPr>
        </p:nvSpPr>
        <p:spPr/>
        <p:txBody>
          <a:bodyPr/>
          <a:lstStyle/>
          <a:p>
            <a:fld id="{6ED83594-01D8-455D-B85F-E6CFBA39A512}" type="slidenum">
              <a:rPr lang="en-GB" smtClean="0"/>
              <a:t>‹#›</a:t>
            </a:fld>
            <a:endParaRPr lang="en-GB"/>
          </a:p>
        </p:txBody>
      </p:sp>
    </p:spTree>
    <p:extLst>
      <p:ext uri="{BB962C8B-B14F-4D97-AF65-F5344CB8AC3E}">
        <p14:creationId xmlns:p14="http://schemas.microsoft.com/office/powerpoint/2010/main" val="27836009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A2D73786-A954-4272-8034-15DDEDBB4347}"/>
              </a:ext>
            </a:extLst>
          </p:cNvPr>
          <p:cNvSpPr>
            <a:spLocks noGrp="1"/>
          </p:cNvSpPr>
          <p:nvPr>
            <p:ph type="ftr" sz="quarter" idx="11"/>
          </p:nvPr>
        </p:nvSpPr>
        <p:spPr>
          <a:xfrm>
            <a:off x="4038600" y="6356350"/>
            <a:ext cx="4114800" cy="365125"/>
          </a:xfrm>
          <a:prstGeom prst="rect">
            <a:avLst/>
          </a:prstGeom>
        </p:spPr>
        <p:txBody>
          <a:bodyPr/>
          <a:lstStyle>
            <a:lvl1pPr>
              <a:defRPr>
                <a:latin typeface="Alte Haas Grotesk" panose="02000503000000020004" pitchFamily="2" charset="0"/>
              </a:defRPr>
            </a:lvl1pPr>
          </a:lstStyle>
          <a:p>
            <a:endParaRPr lang="en-GB" dirty="0">
              <a:latin typeface="Alte Haas Grotesk" panose="02000503000000020004" pitchFamily="2" charset="0"/>
            </a:endParaRPr>
          </a:p>
        </p:txBody>
      </p:sp>
      <p:sp>
        <p:nvSpPr>
          <p:cNvPr id="4" name="Slide Number Placeholder 3">
            <a:extLst>
              <a:ext uri="{FF2B5EF4-FFF2-40B4-BE49-F238E27FC236}">
                <a16:creationId xmlns:a16="http://schemas.microsoft.com/office/drawing/2014/main" id="{093E0EE3-71E9-4DAF-A194-38F99D3DFE20}"/>
              </a:ext>
            </a:extLst>
          </p:cNvPr>
          <p:cNvSpPr>
            <a:spLocks noGrp="1"/>
          </p:cNvSpPr>
          <p:nvPr>
            <p:ph type="sldNum" sz="quarter" idx="12"/>
          </p:nvPr>
        </p:nvSpPr>
        <p:spPr/>
        <p:txBody>
          <a:bodyPr/>
          <a:lstStyle>
            <a:lvl1pPr>
              <a:defRPr>
                <a:latin typeface="Alte Haas Grotesk" panose="02000503000000020004" pitchFamily="2" charset="0"/>
              </a:defRPr>
            </a:lvl1pPr>
          </a:lstStyle>
          <a:p>
            <a:fld id="{6ED83594-01D8-455D-B85F-E6CFBA39A512}" type="slidenum">
              <a:rPr lang="en-GB" smtClean="0"/>
              <a:pPr/>
              <a:t>‹#›</a:t>
            </a:fld>
            <a:endParaRPr lang="en-GB">
              <a:latin typeface="Alte Haas Grotesk" panose="02000503000000020004" pitchFamily="2" charset="0"/>
            </a:endParaRPr>
          </a:p>
        </p:txBody>
      </p:sp>
    </p:spTree>
    <p:extLst>
      <p:ext uri="{BB962C8B-B14F-4D97-AF65-F5344CB8AC3E}">
        <p14:creationId xmlns:p14="http://schemas.microsoft.com/office/powerpoint/2010/main" val="4911350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White 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95767267"/>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C23CE78-4379-43B3-8710-83E48914282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endParaRPr lang="en-GB" dirty="0"/>
          </a:p>
        </p:txBody>
      </p:sp>
      <p:sp>
        <p:nvSpPr>
          <p:cNvPr id="3" name="Text Placeholder 2">
            <a:extLst>
              <a:ext uri="{FF2B5EF4-FFF2-40B4-BE49-F238E27FC236}">
                <a16:creationId xmlns:a16="http://schemas.microsoft.com/office/drawing/2014/main" id="{5DB27BA3-BCED-4B9C-BEDB-E848D3CA074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6" name="Slide Number Placeholder 5">
            <a:extLst>
              <a:ext uri="{FF2B5EF4-FFF2-40B4-BE49-F238E27FC236}">
                <a16:creationId xmlns:a16="http://schemas.microsoft.com/office/drawing/2014/main" id="{BD21B4D5-0F4B-4F18-AF53-C75557E1856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Alte Haas Grotesk" panose="02000503000000020004" pitchFamily="2" charset="0"/>
              </a:defRPr>
            </a:lvl1pPr>
          </a:lstStyle>
          <a:p>
            <a:fld id="{6ED83594-01D8-455D-B85F-E6CFBA39A512}" type="slidenum">
              <a:rPr lang="en-GB" smtClean="0"/>
              <a:pPr/>
              <a:t>‹#›</a:t>
            </a:fld>
            <a:endParaRPr lang="en-GB">
              <a:latin typeface="Alte Haas Grotesk" panose="02000503000000020004" pitchFamily="2" charset="0"/>
            </a:endParaRPr>
          </a:p>
        </p:txBody>
      </p:sp>
    </p:spTree>
    <p:extLst>
      <p:ext uri="{BB962C8B-B14F-4D97-AF65-F5344CB8AC3E}">
        <p14:creationId xmlns:p14="http://schemas.microsoft.com/office/powerpoint/2010/main" val="27019650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Lst>
  <p:txStyles>
    <p:title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lte Haas Grotesk" panose="02000503000000020004"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lte Haas Grotesk" panose="02000503000000020004"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lte Haas Grotesk" panose="02000503000000020004"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lte Haas Grotesk" panose="02000503000000020004"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lte Haas Grotesk" panose="02000503000000020004"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8.xml"/><Relationship Id="rId6" Type="http://schemas.openxmlformats.org/officeDocument/2006/relationships/image" Target="../media/image5.png"/><Relationship Id="rId5" Type="http://schemas.openxmlformats.org/officeDocument/2006/relationships/image" Target="../media/image4.jp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1.xml"/><Relationship Id="rId1" Type="http://schemas.openxmlformats.org/officeDocument/2006/relationships/slideLayout" Target="../slideLayouts/slideLayout8.xml"/><Relationship Id="rId5" Type="http://schemas.openxmlformats.org/officeDocument/2006/relationships/image" Target="../media/image9.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1.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2.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4.xm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36.xml"/><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37.xml"/><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38.xml"/><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39.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8.xml"/><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40.xml"/><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41.xml"/><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42.xml"/><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43.xml"/><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44.xml"/><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45.xml"/><Relationship Id="rId1" Type="http://schemas.openxmlformats.org/officeDocument/2006/relationships/slideLayout" Target="../slideLayouts/slideLayout8.xml"/><Relationship Id="rId4" Type="http://schemas.openxmlformats.org/officeDocument/2006/relationships/image" Target="../media/image7.png"/></Relationships>
</file>

<file path=ppt/slides/_rels/slide46.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46.xml"/><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47.xml"/><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48.xml"/><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49.xml"/><Relationship Id="rId1" Type="http://schemas.openxmlformats.org/officeDocument/2006/relationships/slideLayout" Target="../slideLayouts/slideLayout8.xml"/><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5.xml"/><Relationship Id="rId1" Type="http://schemas.openxmlformats.org/officeDocument/2006/relationships/slideLayout" Target="../slideLayouts/slideLayout8.xml"/><Relationship Id="rId4" Type="http://schemas.openxmlformats.org/officeDocument/2006/relationships/image" Target="../media/image7.png"/></Relationships>
</file>

<file path=ppt/slides/_rels/slide5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50.xml"/><Relationship Id="rId1" Type="http://schemas.openxmlformats.org/officeDocument/2006/relationships/slideLayout" Target="../slideLayouts/slideLayout8.xml"/><Relationship Id="rId5" Type="http://schemas.openxmlformats.org/officeDocument/2006/relationships/image" Target="../media/image13.png"/><Relationship Id="rId4" Type="http://schemas.openxmlformats.org/officeDocument/2006/relationships/image" Target="../media/image12.png"/></Relationships>
</file>

<file path=ppt/slides/_rels/slide51.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51.xml"/><Relationship Id="rId1" Type="http://schemas.openxmlformats.org/officeDocument/2006/relationships/slideLayout" Target="../slideLayouts/slideLayout8.xml"/><Relationship Id="rId4" Type="http://schemas.openxmlformats.org/officeDocument/2006/relationships/image" Target="../media/image12.png"/></Relationships>
</file>

<file path=ppt/slides/_rels/slide52.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52.xml"/><Relationship Id="rId1" Type="http://schemas.openxmlformats.org/officeDocument/2006/relationships/slideLayout" Target="../slideLayouts/slideLayout8.xml"/><Relationship Id="rId4" Type="http://schemas.openxmlformats.org/officeDocument/2006/relationships/image" Target="../media/image12.png"/></Relationships>
</file>

<file path=ppt/slides/_rels/slide5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3.xml"/><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4.xml"/><Relationship Id="rId1" Type="http://schemas.openxmlformats.org/officeDocument/2006/relationships/slideLayout" Target="../slideLayouts/slideLayout8.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5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5.xml"/><Relationship Id="rId1" Type="http://schemas.openxmlformats.org/officeDocument/2006/relationships/slideLayout" Target="../slideLayouts/slideLayout8.xml"/><Relationship Id="rId6" Type="http://schemas.openxmlformats.org/officeDocument/2006/relationships/image" Target="../media/image17.png"/><Relationship Id="rId5" Type="http://schemas.openxmlformats.org/officeDocument/2006/relationships/image" Target="../media/image18.png"/><Relationship Id="rId4" Type="http://schemas.openxmlformats.org/officeDocument/2006/relationships/image" Target="../media/image15.png"/></Relationships>
</file>

<file path=ppt/slides/_rels/slide5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6.xml"/><Relationship Id="rId1" Type="http://schemas.openxmlformats.org/officeDocument/2006/relationships/slideLayout" Target="../slideLayouts/slideLayout8.xml"/><Relationship Id="rId6" Type="http://schemas.openxmlformats.org/officeDocument/2006/relationships/image" Target="../media/image17.png"/><Relationship Id="rId5" Type="http://schemas.openxmlformats.org/officeDocument/2006/relationships/image" Target="../media/image19.png"/><Relationship Id="rId4" Type="http://schemas.openxmlformats.org/officeDocument/2006/relationships/image" Target="../media/image15.png"/></Relationships>
</file>

<file path=ppt/slides/_rels/slide5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7.xml"/><Relationship Id="rId1" Type="http://schemas.openxmlformats.org/officeDocument/2006/relationships/slideLayout" Target="../slideLayouts/slideLayout8.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5.png"/></Relationships>
</file>

<file path=ppt/slides/_rels/slide5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8.xml"/><Relationship Id="rId1" Type="http://schemas.openxmlformats.org/officeDocument/2006/relationships/slideLayout" Target="../slideLayouts/slideLayout8.xml"/><Relationship Id="rId4" Type="http://schemas.openxmlformats.org/officeDocument/2006/relationships/image" Target="../media/image22.png"/></Relationships>
</file>

<file path=ppt/slides/_rels/slide59.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59.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6.xml"/><Relationship Id="rId1" Type="http://schemas.openxmlformats.org/officeDocument/2006/relationships/slideLayout" Target="../slideLayouts/slideLayout8.xml"/><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60.xml"/><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61.xml"/><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4.xml"/><Relationship Id="rId1" Type="http://schemas.openxmlformats.org/officeDocument/2006/relationships/slideLayout" Target="../slideLayouts/slideLayout8.xml"/><Relationship Id="rId4" Type="http://schemas.openxmlformats.org/officeDocument/2006/relationships/image" Target="../media/image23.jpeg"/></Relationships>
</file>

<file path=ppt/slides/_rels/slide6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5.xml"/><Relationship Id="rId1" Type="http://schemas.openxmlformats.org/officeDocument/2006/relationships/slideLayout" Target="../slideLayouts/slideLayout8.xml"/><Relationship Id="rId4" Type="http://schemas.openxmlformats.org/officeDocument/2006/relationships/image" Target="../media/image3.png"/></Relationships>
</file>

<file path=ppt/slides/_rels/slide6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6.xml"/><Relationship Id="rId1" Type="http://schemas.openxmlformats.org/officeDocument/2006/relationships/slideLayout" Target="../slideLayouts/slideLayout8.xml"/><Relationship Id="rId4" Type="http://schemas.openxmlformats.org/officeDocument/2006/relationships/image" Target="../media/image3.png"/></Relationships>
</file>

<file path=ppt/slides/_rels/slide6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7.xml"/><Relationship Id="rId1" Type="http://schemas.openxmlformats.org/officeDocument/2006/relationships/slideLayout" Target="../slideLayouts/slideLayout8.xml"/><Relationship Id="rId4" Type="http://schemas.openxmlformats.org/officeDocument/2006/relationships/image" Target="../media/image3.png"/></Relationships>
</file>

<file path=ppt/slides/_rels/slide6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8.xml"/><Relationship Id="rId1" Type="http://schemas.openxmlformats.org/officeDocument/2006/relationships/slideLayout" Target="../slideLayouts/slideLayout8.xml"/><Relationship Id="rId4" Type="http://schemas.openxmlformats.org/officeDocument/2006/relationships/image" Target="../media/image3.png"/></Relationships>
</file>

<file path=ppt/slides/_rels/slide6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9.xml"/><Relationship Id="rId1" Type="http://schemas.openxmlformats.org/officeDocument/2006/relationships/slideLayout" Target="../slideLayouts/slideLayout8.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7.png"/></Relationships>
</file>

<file path=ppt/slides/_rels/slide7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0.xml"/><Relationship Id="rId1" Type="http://schemas.openxmlformats.org/officeDocument/2006/relationships/slideLayout" Target="../slideLayouts/slideLayout8.xml"/><Relationship Id="rId4" Type="http://schemas.openxmlformats.org/officeDocument/2006/relationships/image" Target="../media/image3.png"/></Relationships>
</file>

<file path=ppt/slides/_rels/slide7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1.xml"/><Relationship Id="rId1" Type="http://schemas.openxmlformats.org/officeDocument/2006/relationships/slideLayout" Target="../slideLayouts/slideLayout8.xml"/><Relationship Id="rId4" Type="http://schemas.openxmlformats.org/officeDocument/2006/relationships/image" Target="../media/image3.png"/></Relationships>
</file>

<file path=ppt/slides/_rels/slide7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2.xml"/><Relationship Id="rId1" Type="http://schemas.openxmlformats.org/officeDocument/2006/relationships/slideLayout" Target="../slideLayouts/slideLayout8.xml"/><Relationship Id="rId4" Type="http://schemas.openxmlformats.org/officeDocument/2006/relationships/image" Target="../media/image3.png"/></Relationships>
</file>

<file path=ppt/slides/_rels/slide7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3.xml"/><Relationship Id="rId1" Type="http://schemas.openxmlformats.org/officeDocument/2006/relationships/slideLayout" Target="../slideLayouts/slideLayout8.xml"/><Relationship Id="rId4" Type="http://schemas.openxmlformats.org/officeDocument/2006/relationships/image" Target="../media/image3.png"/></Relationships>
</file>

<file path=ppt/slides/_rels/slide7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4.xml"/><Relationship Id="rId1" Type="http://schemas.openxmlformats.org/officeDocument/2006/relationships/slideLayout" Target="../slideLayouts/slideLayout8.xml"/><Relationship Id="rId4" Type="http://schemas.openxmlformats.org/officeDocument/2006/relationships/image" Target="../media/image3.png"/></Relationships>
</file>

<file path=ppt/slides/_rels/slide7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5.xml"/><Relationship Id="rId1" Type="http://schemas.openxmlformats.org/officeDocument/2006/relationships/slideLayout" Target="../slideLayouts/slideLayout8.xml"/><Relationship Id="rId4" Type="http://schemas.openxmlformats.org/officeDocument/2006/relationships/image" Target="../media/image3.png"/></Relationships>
</file>

<file path=ppt/slides/_rels/slide7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6.xml"/><Relationship Id="rId1" Type="http://schemas.openxmlformats.org/officeDocument/2006/relationships/slideLayout" Target="../slideLayouts/slideLayout8.xml"/><Relationship Id="rId4" Type="http://schemas.openxmlformats.org/officeDocument/2006/relationships/image" Target="../media/image3.png"/></Relationships>
</file>

<file path=ppt/slides/_rels/slide7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7.xml"/><Relationship Id="rId1" Type="http://schemas.openxmlformats.org/officeDocument/2006/relationships/slideLayout" Target="../slideLayouts/slideLayout8.xml"/><Relationship Id="rId4" Type="http://schemas.openxmlformats.org/officeDocument/2006/relationships/image" Target="../media/image3.png"/></Relationships>
</file>

<file path=ppt/slides/_rels/slide7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8.xml"/><Relationship Id="rId1" Type="http://schemas.openxmlformats.org/officeDocument/2006/relationships/slideLayout" Target="../slideLayouts/slideLayout8.xml"/><Relationship Id="rId4" Type="http://schemas.openxmlformats.org/officeDocument/2006/relationships/image" Target="../media/image3.png"/></Relationships>
</file>

<file path=ppt/slides/_rels/slide7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9.xml"/><Relationship Id="rId1" Type="http://schemas.openxmlformats.org/officeDocument/2006/relationships/slideLayout" Target="../slideLayouts/slideLayout8.xml"/><Relationship Id="rId5" Type="http://schemas.openxmlformats.org/officeDocument/2006/relationships/image" Target="../media/image25.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8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0.xml"/><Relationship Id="rId1" Type="http://schemas.openxmlformats.org/officeDocument/2006/relationships/slideLayout" Target="../slideLayouts/slideLayout8.xml"/><Relationship Id="rId5" Type="http://schemas.openxmlformats.org/officeDocument/2006/relationships/image" Target="../media/image25.png"/><Relationship Id="rId4" Type="http://schemas.openxmlformats.org/officeDocument/2006/relationships/image" Target="../media/image3.png"/></Relationships>
</file>

<file path=ppt/slides/_rels/slide8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1.xml"/><Relationship Id="rId1" Type="http://schemas.openxmlformats.org/officeDocument/2006/relationships/slideLayout" Target="../slideLayouts/slideLayout8.xml"/><Relationship Id="rId4" Type="http://schemas.openxmlformats.org/officeDocument/2006/relationships/image" Target="../media/image3.png"/></Relationships>
</file>

<file path=ppt/slides/_rels/slide8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2.xml"/><Relationship Id="rId1" Type="http://schemas.openxmlformats.org/officeDocument/2006/relationships/slideLayout" Target="../slideLayouts/slideLayout8.xml"/><Relationship Id="rId4" Type="http://schemas.openxmlformats.org/officeDocument/2006/relationships/image" Target="../media/image3.png"/></Relationships>
</file>

<file path=ppt/slides/_rels/slide8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3.xml"/><Relationship Id="rId1" Type="http://schemas.openxmlformats.org/officeDocument/2006/relationships/slideLayout" Target="../slideLayouts/slideLayout8.xml"/><Relationship Id="rId4" Type="http://schemas.openxmlformats.org/officeDocument/2006/relationships/image" Target="../media/image3.png"/></Relationships>
</file>

<file path=ppt/slides/_rels/slide8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4.xml"/><Relationship Id="rId1" Type="http://schemas.openxmlformats.org/officeDocument/2006/relationships/slideLayout" Target="../slideLayouts/slideLayout8.xml"/><Relationship Id="rId4" Type="http://schemas.openxmlformats.org/officeDocument/2006/relationships/image" Target="../media/image3.png"/></Relationships>
</file>

<file path=ppt/slides/_rels/slide8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5.xml"/><Relationship Id="rId1" Type="http://schemas.openxmlformats.org/officeDocument/2006/relationships/slideLayout" Target="../slideLayouts/slideLayout8.xml"/><Relationship Id="rId4" Type="http://schemas.openxmlformats.org/officeDocument/2006/relationships/image" Target="../media/image3.png"/></Relationships>
</file>

<file path=ppt/slides/_rels/slide8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6.xml"/><Relationship Id="rId1" Type="http://schemas.openxmlformats.org/officeDocument/2006/relationships/slideLayout" Target="../slideLayouts/slideLayout8.xml"/><Relationship Id="rId4" Type="http://schemas.openxmlformats.org/officeDocument/2006/relationships/image" Target="../media/image3.png"/></Relationships>
</file>

<file path=ppt/slides/_rels/slide8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7.xml"/><Relationship Id="rId1" Type="http://schemas.openxmlformats.org/officeDocument/2006/relationships/slideLayout" Target="../slideLayouts/slideLayout8.xml"/><Relationship Id="rId4" Type="http://schemas.openxmlformats.org/officeDocument/2006/relationships/image" Target="../media/image3.png"/></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9.xml"/><Relationship Id="rId1" Type="http://schemas.openxmlformats.org/officeDocument/2006/relationships/slideLayout" Target="../slideLayouts/slideLayout8.xml"/><Relationship Id="rId4" Type="http://schemas.openxmlformats.org/officeDocument/2006/relationships/image" Target="../media/image7.png"/></Relationships>
</file>

<file path=ppt/slides/_rels/slide90.xml.rels><?xml version="1.0" encoding="UTF-8" standalone="yes"?>
<Relationships xmlns="http://schemas.openxmlformats.org/package/2006/relationships"><Relationship Id="rId3" Type="http://schemas.openxmlformats.org/officeDocument/2006/relationships/image" Target="../media/image1.png"/><Relationship Id="rId7" Type="http://schemas.microsoft.com/office/2007/relationships/hdphoto" Target="../media/hdphoto1.wdp"/><Relationship Id="rId2" Type="http://schemas.openxmlformats.org/officeDocument/2006/relationships/notesSlide" Target="../notesSlides/notesSlide90.xml"/><Relationship Id="rId1" Type="http://schemas.openxmlformats.org/officeDocument/2006/relationships/slideLayout" Target="../slideLayouts/slideLayout8.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jpg"/></Relationships>
</file>

<file path=ppt/slides/_rels/slide9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8.xml"/><Relationship Id="rId5" Type="http://schemas.openxmlformats.org/officeDocument/2006/relationships/image" Target="../media/image31.png"/><Relationship Id="rId4" Type="http://schemas.openxmlformats.org/officeDocument/2006/relationships/image" Target="../media/image1.png"/></Relationships>
</file>

<file path=ppt/slides/_rels/slide9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1.xml"/><Relationship Id="rId1" Type="http://schemas.openxmlformats.org/officeDocument/2006/relationships/slideLayout" Target="../slideLayouts/slideLayout8.xml"/><Relationship Id="rId4" Type="http://schemas.openxmlformats.org/officeDocument/2006/relationships/image" Target="../media/image29.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8.xml"/></Relationships>
</file>

<file path=ppt/slides/_rels/slide95.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93.xml"/><Relationship Id="rId1" Type="http://schemas.openxmlformats.org/officeDocument/2006/relationships/slideLayout" Target="../slideLayouts/slideLayout8.xml"/></Relationships>
</file>

<file path=ppt/slides/_rels/slide96.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94.xml"/><Relationship Id="rId1" Type="http://schemas.openxmlformats.org/officeDocument/2006/relationships/slideLayout" Target="../slideLayouts/slideLayout8.xml"/></Relationships>
</file>

<file path=ppt/slides/_rels/slide9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5.xml"/><Relationship Id="rId1" Type="http://schemas.openxmlformats.org/officeDocument/2006/relationships/slideLayout" Target="../slideLayouts/slideLayout8.xml"/></Relationships>
</file>

<file path=ppt/slides/_rels/slide9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96.xml"/><Relationship Id="rId1" Type="http://schemas.openxmlformats.org/officeDocument/2006/relationships/slideLayout" Target="../slideLayouts/slideLayout8.xml"/></Relationships>
</file>

<file path=ppt/slides/_rels/slide99.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97.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itle 3">
            <a:extLst>
              <a:ext uri="{FF2B5EF4-FFF2-40B4-BE49-F238E27FC236}">
                <a16:creationId xmlns:a16="http://schemas.microsoft.com/office/drawing/2014/main" id="{A53721E9-2B05-4512-A2FF-8CC1EF9E817F}"/>
              </a:ext>
            </a:extLst>
          </p:cNvPr>
          <p:cNvSpPr>
            <a:spLocks noGrp="1"/>
          </p:cNvSpPr>
          <p:nvPr>
            <p:ph type="ctrTitle" idx="4294967295"/>
          </p:nvPr>
        </p:nvSpPr>
        <p:spPr>
          <a:xfrm>
            <a:off x="781318" y="257242"/>
            <a:ext cx="6045004" cy="2876905"/>
          </a:xfrm>
        </p:spPr>
        <p:txBody>
          <a:bodyPr anchor="t">
            <a:normAutofit/>
          </a:bodyPr>
          <a:lstStyle/>
          <a:p>
            <a:r>
              <a:rPr lang="en-US" sz="2800" dirty="0">
                <a:solidFill>
                  <a:schemeClr val="bg1"/>
                </a:solidFill>
              </a:rPr>
              <a:t>Write Antifragile &amp; Domain-Driven Tests with </a:t>
            </a:r>
            <a:br>
              <a:rPr lang="en-US" sz="2400" dirty="0">
                <a:solidFill>
                  <a:schemeClr val="bg1"/>
                </a:solidFill>
              </a:rPr>
            </a:br>
            <a:endParaRPr lang="en-GB" sz="1800" dirty="0">
              <a:solidFill>
                <a:schemeClr val="bg1"/>
              </a:solidFill>
            </a:endParaRPr>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grpSp>
        <p:nvGrpSpPr>
          <p:cNvPr id="7" name="Group 6">
            <a:extLst>
              <a:ext uri="{FF2B5EF4-FFF2-40B4-BE49-F238E27FC236}">
                <a16:creationId xmlns:a16="http://schemas.microsoft.com/office/drawing/2014/main" id="{C4E658D3-B212-488E-A84A-2D341D5A884C}"/>
              </a:ext>
            </a:extLst>
          </p:cNvPr>
          <p:cNvGrpSpPr/>
          <p:nvPr/>
        </p:nvGrpSpPr>
        <p:grpSpPr>
          <a:xfrm>
            <a:off x="6802192" y="958968"/>
            <a:ext cx="10575814" cy="5490088"/>
            <a:chOff x="2103866" y="167348"/>
            <a:chExt cx="10575814" cy="5490088"/>
          </a:xfrm>
        </p:grpSpPr>
        <p:sp>
          <p:nvSpPr>
            <p:cNvPr id="8" name="Rectangle 7">
              <a:extLst>
                <a:ext uri="{FF2B5EF4-FFF2-40B4-BE49-F238E27FC236}">
                  <a16:creationId xmlns:a16="http://schemas.microsoft.com/office/drawing/2014/main" id="{6EF85473-D4A1-410C-A65F-B5010DF64DFF}"/>
                </a:ext>
              </a:extLst>
            </p:cNvPr>
            <p:cNvSpPr>
              <a:spLocks noChangeAspect="1"/>
            </p:cNvSpPr>
            <p:nvPr/>
          </p:nvSpPr>
          <p:spPr>
            <a:xfrm rot="2745393">
              <a:off x="2396837" y="1012708"/>
              <a:ext cx="3830569" cy="383056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a:extLst>
                <a:ext uri="{FF2B5EF4-FFF2-40B4-BE49-F238E27FC236}">
                  <a16:creationId xmlns:a16="http://schemas.microsoft.com/office/drawing/2014/main" id="{4644EBD1-67FC-4EB1-B5D0-BD7900DC6371}"/>
                </a:ext>
              </a:extLst>
            </p:cNvPr>
            <p:cNvSpPr txBox="1"/>
            <p:nvPr/>
          </p:nvSpPr>
          <p:spPr>
            <a:xfrm>
              <a:off x="2103866" y="2525681"/>
              <a:ext cx="4203256" cy="523220"/>
            </a:xfrm>
            <a:prstGeom prst="rect">
              <a:avLst/>
            </a:prstGeom>
            <a:noFill/>
          </p:spPr>
          <p:txBody>
            <a:bodyPr wrap="square" rtlCol="0">
              <a:spAutoFit/>
            </a:bodyPr>
            <a:lstStyle/>
            <a:p>
              <a:pPr algn="ctr"/>
              <a:r>
                <a:rPr lang="en-US" sz="2800" b="1" cap="all" dirty="0">
                  <a:solidFill>
                    <a:schemeClr val="bg1"/>
                  </a:solidFill>
                  <a:latin typeface="Alte Haas Grotesk" panose="02000503000000020004" pitchFamily="2" charset="0"/>
                </a:rPr>
                <a:t>Acceptance  tests</a:t>
              </a:r>
            </a:p>
          </p:txBody>
        </p:sp>
        <p:sp>
          <p:nvSpPr>
            <p:cNvPr id="11" name="TextBox 10">
              <a:extLst>
                <a:ext uri="{FF2B5EF4-FFF2-40B4-BE49-F238E27FC236}">
                  <a16:creationId xmlns:a16="http://schemas.microsoft.com/office/drawing/2014/main" id="{F4429236-4A34-4B42-AB96-720359743819}"/>
                </a:ext>
              </a:extLst>
            </p:cNvPr>
            <p:cNvSpPr txBox="1"/>
            <p:nvPr/>
          </p:nvSpPr>
          <p:spPr>
            <a:xfrm>
              <a:off x="2975969" y="3170120"/>
              <a:ext cx="2686778" cy="261610"/>
            </a:xfrm>
            <a:prstGeom prst="rect">
              <a:avLst/>
            </a:prstGeom>
            <a:noFill/>
          </p:spPr>
          <p:txBody>
            <a:bodyPr wrap="square" rtlCol="0">
              <a:spAutoFit/>
            </a:bodyPr>
            <a:lstStyle/>
            <a:p>
              <a:pPr algn="ctr"/>
              <a:r>
                <a:rPr lang="en-GB" sz="1100" b="1" cap="all" dirty="0">
                  <a:solidFill>
                    <a:schemeClr val="bg1"/>
                  </a:solidFill>
                  <a:latin typeface="Alte Haas Grotesk" panose="02000503000000020004" pitchFamily="2" charset="0"/>
                </a:rPr>
                <a:t>(Coarse-grained “unit” tests)</a:t>
              </a:r>
            </a:p>
          </p:txBody>
        </p:sp>
        <p:sp>
          <p:nvSpPr>
            <p:cNvPr id="12" name="Isosceles Triangle 11">
              <a:extLst>
                <a:ext uri="{FF2B5EF4-FFF2-40B4-BE49-F238E27FC236}">
                  <a16:creationId xmlns:a16="http://schemas.microsoft.com/office/drawing/2014/main" id="{31E2D97F-0879-4F40-A1CD-265245A5C283}"/>
                </a:ext>
              </a:extLst>
            </p:cNvPr>
            <p:cNvSpPr/>
            <p:nvPr/>
          </p:nvSpPr>
          <p:spPr>
            <a:xfrm rot="10800000">
              <a:off x="3257517" y="4601156"/>
              <a:ext cx="2106798" cy="1056280"/>
            </a:xfrm>
            <a:prstGeom prst="triangle">
              <a:avLst>
                <a:gd name="adj" fmla="val 51567"/>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 name="TextBox 12">
              <a:extLst>
                <a:ext uri="{FF2B5EF4-FFF2-40B4-BE49-F238E27FC236}">
                  <a16:creationId xmlns:a16="http://schemas.microsoft.com/office/drawing/2014/main" id="{F26149FD-8091-44F7-9C92-EC0CEABCF39B}"/>
                </a:ext>
              </a:extLst>
            </p:cNvPr>
            <p:cNvSpPr txBox="1"/>
            <p:nvPr/>
          </p:nvSpPr>
          <p:spPr>
            <a:xfrm>
              <a:off x="3677822" y="4727077"/>
              <a:ext cx="1200825" cy="400110"/>
            </a:xfrm>
            <a:prstGeom prst="rect">
              <a:avLst/>
            </a:prstGeom>
            <a:noFill/>
          </p:spPr>
          <p:txBody>
            <a:bodyPr wrap="square" rtlCol="0">
              <a:spAutoFit/>
            </a:bodyPr>
            <a:lstStyle/>
            <a:p>
              <a:pPr algn="ctr"/>
              <a:r>
                <a:rPr lang="en-GB" sz="1200" b="1" cap="all" dirty="0">
                  <a:solidFill>
                    <a:schemeClr val="bg1"/>
                  </a:solidFill>
                  <a:latin typeface="Alte Haas Grotesk" panose="02000503000000020004" pitchFamily="2" charset="0"/>
                </a:rPr>
                <a:t>unit tests</a:t>
              </a:r>
            </a:p>
            <a:p>
              <a:pPr algn="ctr"/>
              <a:r>
                <a:rPr lang="en-GB" sz="800" b="1" cap="all" dirty="0">
                  <a:solidFill>
                    <a:schemeClr val="bg1"/>
                  </a:solidFill>
                  <a:latin typeface="Alte Haas Grotesk" panose="02000503000000020004" pitchFamily="2" charset="0"/>
                </a:rPr>
                <a:t>(Fine-grained)</a:t>
              </a:r>
              <a:endParaRPr lang="en-GB" sz="1200" b="1" cap="all" dirty="0">
                <a:solidFill>
                  <a:schemeClr val="bg1"/>
                </a:solidFill>
                <a:latin typeface="Alte Haas Grotesk" panose="02000503000000020004" pitchFamily="2" charset="0"/>
              </a:endParaRPr>
            </a:p>
          </p:txBody>
        </p:sp>
        <p:sp>
          <p:nvSpPr>
            <p:cNvPr id="14" name="Isosceles Triangle 13">
              <a:extLst>
                <a:ext uri="{FF2B5EF4-FFF2-40B4-BE49-F238E27FC236}">
                  <a16:creationId xmlns:a16="http://schemas.microsoft.com/office/drawing/2014/main" id="{96C711A1-7D09-411A-AA4D-2A2464B14470}"/>
                </a:ext>
              </a:extLst>
            </p:cNvPr>
            <p:cNvSpPr>
              <a:spLocks noChangeAspect="1"/>
            </p:cNvSpPr>
            <p:nvPr/>
          </p:nvSpPr>
          <p:spPr>
            <a:xfrm>
              <a:off x="2739319" y="199863"/>
              <a:ext cx="3138095" cy="1583173"/>
            </a:xfrm>
            <a:prstGeom prst="triangle">
              <a:avLst>
                <a:gd name="adj" fmla="val 51567"/>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Isosceles Triangle 14">
              <a:extLst>
                <a:ext uri="{FF2B5EF4-FFF2-40B4-BE49-F238E27FC236}">
                  <a16:creationId xmlns:a16="http://schemas.microsoft.com/office/drawing/2014/main" id="{2415FA9F-8CD8-432F-B053-19CDB833C8E3}"/>
                </a:ext>
              </a:extLst>
            </p:cNvPr>
            <p:cNvSpPr>
              <a:spLocks noChangeAspect="1"/>
            </p:cNvSpPr>
            <p:nvPr/>
          </p:nvSpPr>
          <p:spPr>
            <a:xfrm>
              <a:off x="3487219" y="167348"/>
              <a:ext cx="1688047" cy="869637"/>
            </a:xfrm>
            <a:prstGeom prst="triangle">
              <a:avLst>
                <a:gd name="adj" fmla="val 51567"/>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TextBox 15">
              <a:extLst>
                <a:ext uri="{FF2B5EF4-FFF2-40B4-BE49-F238E27FC236}">
                  <a16:creationId xmlns:a16="http://schemas.microsoft.com/office/drawing/2014/main" id="{61D6ADDC-FEE6-45D9-9CF3-F5D7A4617C7C}"/>
                </a:ext>
              </a:extLst>
            </p:cNvPr>
            <p:cNvSpPr txBox="1"/>
            <p:nvPr/>
          </p:nvSpPr>
          <p:spPr>
            <a:xfrm>
              <a:off x="3108840" y="1064510"/>
              <a:ext cx="2378038" cy="769441"/>
            </a:xfrm>
            <a:prstGeom prst="rect">
              <a:avLst/>
            </a:prstGeom>
            <a:noFill/>
          </p:spPr>
          <p:txBody>
            <a:bodyPr wrap="square" rtlCol="0" anchor="b">
              <a:spAutoFit/>
            </a:bodyPr>
            <a:lstStyle/>
            <a:p>
              <a:pPr algn="ctr"/>
              <a:br>
                <a:rPr lang="en-GB" sz="300" b="1" cap="all" dirty="0">
                  <a:solidFill>
                    <a:schemeClr val="bg1"/>
                  </a:solidFill>
                  <a:latin typeface="Alte Haas Grotesk" panose="02000503000000020004" pitchFamily="2" charset="0"/>
                </a:rPr>
              </a:br>
              <a:r>
                <a:rPr lang="en-GB" sz="1000" b="1" cap="all" dirty="0">
                  <a:solidFill>
                    <a:schemeClr val="bg1"/>
                  </a:solidFill>
                  <a:latin typeface="Alte Haas Grotesk" panose="02000503000000020004" pitchFamily="2" charset="0"/>
                </a:rPr>
                <a:t>contract tests</a:t>
              </a:r>
              <a:br>
                <a:rPr lang="en-GB" sz="1000" b="1" cap="all" dirty="0">
                  <a:solidFill>
                    <a:schemeClr val="bg1"/>
                  </a:solidFill>
                  <a:latin typeface="Alte Haas Grotesk" panose="02000503000000020004" pitchFamily="2" charset="0"/>
                </a:rPr>
              </a:br>
              <a:endParaRPr lang="en-GB" sz="600" b="1" cap="all" dirty="0">
                <a:solidFill>
                  <a:schemeClr val="bg1"/>
                </a:solidFill>
                <a:latin typeface="Alte Haas Grotesk" panose="02000503000000020004" pitchFamily="2" charset="0"/>
              </a:endParaRPr>
            </a:p>
            <a:p>
              <a:pPr algn="ctr"/>
              <a:r>
                <a:rPr lang="en-GB" sz="1200" b="1" cap="all" dirty="0">
                  <a:solidFill>
                    <a:schemeClr val="bg1"/>
                  </a:solidFill>
                  <a:latin typeface="Alte Haas Grotesk" panose="02000503000000020004" pitchFamily="2" charset="0"/>
                </a:rPr>
                <a:t>Integration  tests</a:t>
              </a:r>
              <a:br>
                <a:rPr lang="en-GB" sz="1200" b="1" cap="all" dirty="0">
                  <a:solidFill>
                    <a:schemeClr val="bg1"/>
                  </a:solidFill>
                  <a:latin typeface="Alte Haas Grotesk" panose="02000503000000020004" pitchFamily="2" charset="0"/>
                </a:rPr>
              </a:br>
              <a:endParaRPr lang="en-GB" sz="1200" b="1" cap="all" dirty="0">
                <a:solidFill>
                  <a:schemeClr val="bg1"/>
                </a:solidFill>
                <a:latin typeface="Alte Haas Grotesk" panose="02000503000000020004" pitchFamily="2" charset="0"/>
              </a:endParaRPr>
            </a:p>
          </p:txBody>
        </p:sp>
        <p:sp>
          <p:nvSpPr>
            <p:cNvPr id="17" name="TextBox 16">
              <a:extLst>
                <a:ext uri="{FF2B5EF4-FFF2-40B4-BE49-F238E27FC236}">
                  <a16:creationId xmlns:a16="http://schemas.microsoft.com/office/drawing/2014/main" id="{CAF203C1-CF7A-4C0D-A01C-5E04C1FB9774}"/>
                </a:ext>
              </a:extLst>
            </p:cNvPr>
            <p:cNvSpPr txBox="1"/>
            <p:nvPr/>
          </p:nvSpPr>
          <p:spPr>
            <a:xfrm>
              <a:off x="3555423" y="386663"/>
              <a:ext cx="1553569" cy="630942"/>
            </a:xfrm>
            <a:prstGeom prst="rect">
              <a:avLst/>
            </a:prstGeom>
            <a:noFill/>
          </p:spPr>
          <p:txBody>
            <a:bodyPr wrap="square" rtlCol="0" anchor="b">
              <a:spAutoFit/>
            </a:bodyPr>
            <a:lstStyle/>
            <a:p>
              <a:pPr algn="ctr"/>
              <a:r>
                <a:rPr lang="en-GB" sz="700" b="1" cap="all" dirty="0">
                  <a:solidFill>
                    <a:schemeClr val="bg1"/>
                  </a:solidFill>
                  <a:latin typeface="Alte Haas Grotesk" panose="02000503000000020004" pitchFamily="2" charset="0"/>
                </a:rPr>
                <a:t>QA</a:t>
              </a:r>
            </a:p>
            <a:p>
              <a:pPr algn="ctr"/>
              <a:r>
                <a:rPr lang="en-GB" sz="700" b="1" cap="all" dirty="0">
                  <a:solidFill>
                    <a:schemeClr val="bg1"/>
                  </a:solidFill>
                  <a:latin typeface="Alte Haas Grotesk" panose="02000503000000020004" pitchFamily="2" charset="0"/>
                </a:rPr>
                <a:t>Smoke tests</a:t>
              </a:r>
              <a:br>
                <a:rPr lang="en-GB" sz="700" b="1" cap="all" dirty="0">
                  <a:solidFill>
                    <a:schemeClr val="bg1"/>
                  </a:solidFill>
                  <a:latin typeface="Alte Haas Grotesk" panose="02000503000000020004" pitchFamily="2" charset="0"/>
                </a:rPr>
              </a:br>
              <a:r>
                <a:rPr lang="en-GB" sz="700" b="1" cap="all" dirty="0">
                  <a:solidFill>
                    <a:schemeClr val="bg1"/>
                  </a:solidFill>
                  <a:latin typeface="Alte Haas Grotesk" panose="02000503000000020004" pitchFamily="2" charset="0"/>
                </a:rPr>
                <a:t>Exploratory tests</a:t>
              </a:r>
              <a:br>
                <a:rPr lang="en-GB" sz="700" b="1" cap="all" dirty="0">
                  <a:solidFill>
                    <a:schemeClr val="bg1"/>
                  </a:solidFill>
                  <a:latin typeface="Alte Haas Grotesk" panose="02000503000000020004" pitchFamily="2" charset="0"/>
                </a:rPr>
              </a:br>
              <a:br>
                <a:rPr lang="en-GB" sz="300" b="1" cap="all" dirty="0">
                  <a:solidFill>
                    <a:schemeClr val="bg1"/>
                  </a:solidFill>
                  <a:latin typeface="Alte Haas Grotesk" panose="02000503000000020004" pitchFamily="2" charset="0"/>
                </a:rPr>
              </a:br>
              <a:r>
                <a:rPr lang="en-GB" sz="1000" b="1" cap="all" dirty="0">
                  <a:solidFill>
                    <a:schemeClr val="bg1"/>
                  </a:solidFill>
                  <a:latin typeface="Alte Haas Grotesk" panose="02000503000000020004" pitchFamily="2" charset="0"/>
                </a:rPr>
                <a:t>End-to-end  tests</a:t>
              </a:r>
            </a:p>
          </p:txBody>
        </p:sp>
        <p:cxnSp>
          <p:nvCxnSpPr>
            <p:cNvPr id="18" name="Straight Connector 17">
              <a:extLst>
                <a:ext uri="{FF2B5EF4-FFF2-40B4-BE49-F238E27FC236}">
                  <a16:creationId xmlns:a16="http://schemas.microsoft.com/office/drawing/2014/main" id="{A3F1A847-40A1-48BB-848C-64FC63EB07F1}"/>
                </a:ext>
              </a:extLst>
            </p:cNvPr>
            <p:cNvCxnSpPr>
              <a:cxnSpLocks/>
            </p:cNvCxnSpPr>
            <p:nvPr/>
          </p:nvCxnSpPr>
          <p:spPr>
            <a:xfrm flipV="1">
              <a:off x="2660202" y="1783036"/>
              <a:ext cx="9905178" cy="10700"/>
            </a:xfrm>
            <a:prstGeom prst="line">
              <a:avLst/>
            </a:prstGeom>
            <a:ln w="730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B3F215AA-F362-4873-A090-CE7E2074E24A}"/>
                </a:ext>
              </a:extLst>
            </p:cNvPr>
            <p:cNvCxnSpPr>
              <a:cxnSpLocks/>
            </p:cNvCxnSpPr>
            <p:nvPr/>
          </p:nvCxnSpPr>
          <p:spPr>
            <a:xfrm flipH="1">
              <a:off x="3037939" y="981448"/>
              <a:ext cx="9325511" cy="44417"/>
            </a:xfrm>
            <a:prstGeom prst="line">
              <a:avLst/>
            </a:prstGeom>
            <a:ln w="730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3A9FAC9-0094-4C9B-900D-50839FAF2FC7}"/>
                </a:ext>
              </a:extLst>
            </p:cNvPr>
            <p:cNvCxnSpPr>
              <a:cxnSpLocks/>
            </p:cNvCxnSpPr>
            <p:nvPr/>
          </p:nvCxnSpPr>
          <p:spPr>
            <a:xfrm>
              <a:off x="3217533" y="4601156"/>
              <a:ext cx="9462147" cy="0"/>
            </a:xfrm>
            <a:prstGeom prst="line">
              <a:avLst/>
            </a:prstGeom>
            <a:ln w="73025">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25" name="Picture 24">
            <a:extLst>
              <a:ext uri="{FF2B5EF4-FFF2-40B4-BE49-F238E27FC236}">
                <a16:creationId xmlns:a16="http://schemas.microsoft.com/office/drawing/2014/main" id="{C12123A3-A500-401E-A336-AF45077009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85620" y="6112258"/>
            <a:ext cx="1087394" cy="442207"/>
          </a:xfrm>
          <a:prstGeom prst="rect">
            <a:avLst/>
          </a:prstGeom>
        </p:spPr>
      </p:pic>
      <p:sp>
        <p:nvSpPr>
          <p:cNvPr id="27" name="Title 3">
            <a:extLst>
              <a:ext uri="{FF2B5EF4-FFF2-40B4-BE49-F238E27FC236}">
                <a16:creationId xmlns:a16="http://schemas.microsoft.com/office/drawing/2014/main" id="{BA403CED-F306-413C-9C9E-D5033F60163F}"/>
              </a:ext>
            </a:extLst>
          </p:cNvPr>
          <p:cNvSpPr txBox="1">
            <a:spLocks/>
          </p:cNvSpPr>
          <p:nvPr/>
        </p:nvSpPr>
        <p:spPr>
          <a:xfrm>
            <a:off x="790345" y="1856131"/>
            <a:ext cx="4798332" cy="2509136"/>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4800" cap="all" dirty="0">
                <a:solidFill>
                  <a:srgbClr val="2E8EE4"/>
                </a:solidFill>
              </a:rPr>
              <a:t>Outside-in diamond</a:t>
            </a:r>
            <a:r>
              <a:rPr lang="en-US" sz="4800" cap="all" dirty="0"/>
              <a:t>    </a:t>
            </a:r>
            <a:br>
              <a:rPr lang="en-US" sz="4800" cap="all" dirty="0"/>
            </a:br>
            <a:r>
              <a:rPr lang="en-US" sz="4800" dirty="0">
                <a:solidFill>
                  <a:schemeClr val="bg1"/>
                </a:solidFill>
              </a:rPr>
              <a:t>TDD</a:t>
            </a:r>
            <a:endParaRPr lang="en-GB" sz="4800" dirty="0">
              <a:solidFill>
                <a:schemeClr val="bg1"/>
              </a:solidFill>
            </a:endParaRPr>
          </a:p>
        </p:txBody>
      </p:sp>
      <p:pic>
        <p:nvPicPr>
          <p:cNvPr id="9" name="Picture 8">
            <a:extLst>
              <a:ext uri="{FF2B5EF4-FFF2-40B4-BE49-F238E27FC236}">
                <a16:creationId xmlns:a16="http://schemas.microsoft.com/office/drawing/2014/main" id="{4586459E-9CAD-4DB9-854D-95162987D0D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50146" y="2604746"/>
            <a:ext cx="486903" cy="486903"/>
          </a:xfrm>
          <a:prstGeom prst="rect">
            <a:avLst/>
          </a:prstGeom>
        </p:spPr>
      </p:pic>
      <p:sp>
        <p:nvSpPr>
          <p:cNvPr id="28" name="Title 3">
            <a:extLst>
              <a:ext uri="{FF2B5EF4-FFF2-40B4-BE49-F238E27FC236}">
                <a16:creationId xmlns:a16="http://schemas.microsoft.com/office/drawing/2014/main" id="{8494E067-FDDD-49D2-BC76-F8B90F0B830B}"/>
              </a:ext>
            </a:extLst>
          </p:cNvPr>
          <p:cNvSpPr txBox="1">
            <a:spLocks/>
          </p:cNvSpPr>
          <p:nvPr/>
        </p:nvSpPr>
        <p:spPr>
          <a:xfrm rot="18840000">
            <a:off x="1615834" y="4902224"/>
            <a:ext cx="4355474" cy="108057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1200" dirty="0"/>
              <a:t>Thomas PIERRAIN        @tpierrain </a:t>
            </a:r>
            <a:r>
              <a:rPr lang="en-US" sz="1200" dirty="0">
                <a:latin typeface="Bahnschrift SemiLight Condensed" panose="020B0502040204020203" pitchFamily="34" charset="0"/>
              </a:rPr>
              <a:t>(</a:t>
            </a:r>
            <a:r>
              <a:rPr lang="el-GR" sz="1200" b="1" dirty="0">
                <a:latin typeface="Bahnschrift SemiLight Condensed" panose="020B0502040204020203" pitchFamily="34" charset="0"/>
              </a:rPr>
              <a:t>υ</a:t>
            </a:r>
            <a:r>
              <a:rPr lang="az-Cyrl-AZ" sz="1200" b="1" dirty="0">
                <a:latin typeface="Bahnschrift SemiLight Condensed" panose="020B0502040204020203" pitchFamily="34" charset="0"/>
              </a:rPr>
              <a:t>ѕ</a:t>
            </a:r>
            <a:r>
              <a:rPr lang="fr-FR" sz="1200" b="1" dirty="0">
                <a:latin typeface="Bahnschrift SemiLight Condensed" panose="020B0502040204020203" pitchFamily="34" charset="0"/>
              </a:rPr>
              <a:t>e ca</a:t>
            </a:r>
            <a:r>
              <a:rPr lang="az-Cyrl-AZ" sz="1200" b="1" dirty="0">
                <a:latin typeface="Bahnschrift SemiLight Condensed" panose="020B0502040204020203" pitchFamily="34" charset="0"/>
              </a:rPr>
              <a:t>ѕ</a:t>
            </a:r>
            <a:r>
              <a:rPr lang="fr-FR" sz="1200" b="1" dirty="0">
                <a:latin typeface="Bahnschrift SemiLight Condensed" panose="020B0502040204020203" pitchFamily="34" charset="0"/>
              </a:rPr>
              <a:t>e </a:t>
            </a:r>
            <a:r>
              <a:rPr lang="fr-FR" sz="1200" b="1" dirty="0" err="1">
                <a:latin typeface="Bahnschrift SemiLight Condensed" panose="020B0502040204020203" pitchFamily="34" charset="0"/>
              </a:rPr>
              <a:t>dr</a:t>
            </a:r>
            <a:r>
              <a:rPr lang="el-GR" sz="1200" b="1" dirty="0">
                <a:latin typeface="Bahnschrift SemiLight Condensed" panose="020B0502040204020203" pitchFamily="34" charset="0"/>
              </a:rPr>
              <a:t>ι</a:t>
            </a:r>
            <a:r>
              <a:rPr lang="fr-FR" sz="1200" b="1" dirty="0" err="1">
                <a:latin typeface="Bahnschrift SemiLight Condensed" panose="020B0502040204020203" pitchFamily="34" charset="0"/>
              </a:rPr>
              <a:t>ven</a:t>
            </a:r>
            <a:r>
              <a:rPr lang="en-US" sz="1200" dirty="0">
                <a:latin typeface="Bahnschrift SemiLight Condensed" panose="020B0502040204020203" pitchFamily="34" charset="0"/>
              </a:rPr>
              <a:t>)</a:t>
            </a:r>
            <a:endParaRPr lang="en-GB" sz="900" dirty="0">
              <a:latin typeface="Bahnschrift SemiLight Condensed" panose="020B0502040204020203" pitchFamily="34" charset="0"/>
            </a:endParaRPr>
          </a:p>
        </p:txBody>
      </p:sp>
      <p:pic>
        <p:nvPicPr>
          <p:cNvPr id="3" name="Picture 2">
            <a:extLst>
              <a:ext uri="{FF2B5EF4-FFF2-40B4-BE49-F238E27FC236}">
                <a16:creationId xmlns:a16="http://schemas.microsoft.com/office/drawing/2014/main" id="{9356AA99-4164-4A16-9405-E10BDB2BE915}"/>
              </a:ext>
            </a:extLst>
          </p:cNvPr>
          <p:cNvPicPr>
            <a:picLocks noChangeAspect="1"/>
          </p:cNvPicPr>
          <p:nvPr/>
        </p:nvPicPr>
        <p:blipFill rotWithShape="1">
          <a:blip r:embed="rId5">
            <a:clrChange>
              <a:clrFrom>
                <a:srgbClr val="221F1F"/>
              </a:clrFrom>
              <a:clrTo>
                <a:srgbClr val="221F1F">
                  <a:alpha val="0"/>
                </a:srgbClr>
              </a:clrTo>
            </a:clrChange>
            <a:extLst>
              <a:ext uri="{28A0092B-C50C-407E-A947-70E740481C1C}">
                <a14:useLocalDpi xmlns:a14="http://schemas.microsoft.com/office/drawing/2010/main" val="0"/>
              </a:ext>
            </a:extLst>
          </a:blip>
          <a:srcRect l="9806" t="17818" r="14212" b="20938"/>
          <a:stretch/>
        </p:blipFill>
        <p:spPr>
          <a:xfrm>
            <a:off x="749720" y="5118965"/>
            <a:ext cx="1142416" cy="920809"/>
          </a:xfrm>
          <a:prstGeom prst="rect">
            <a:avLst/>
          </a:prstGeom>
        </p:spPr>
      </p:pic>
      <p:pic>
        <p:nvPicPr>
          <p:cNvPr id="21" name="Picture 20">
            <a:extLst>
              <a:ext uri="{FF2B5EF4-FFF2-40B4-BE49-F238E27FC236}">
                <a16:creationId xmlns:a16="http://schemas.microsoft.com/office/drawing/2014/main" id="{52DB22AD-2D10-48B7-AFFC-A71D8DB36771}"/>
              </a:ext>
            </a:extLst>
          </p:cNvPr>
          <p:cNvPicPr>
            <a:picLocks noChangeAspect="1"/>
          </p:cNvPicPr>
          <p:nvPr/>
        </p:nvPicPr>
        <p:blipFill>
          <a:blip r:embed="rId6">
            <a:biLevel thresh="75000"/>
            <a:extLst>
              <a:ext uri="{28A0092B-C50C-407E-A947-70E740481C1C}">
                <a14:useLocalDpi xmlns:a14="http://schemas.microsoft.com/office/drawing/2010/main" val="0"/>
              </a:ext>
            </a:extLst>
          </a:blip>
          <a:stretch>
            <a:fillRect/>
          </a:stretch>
        </p:blipFill>
        <p:spPr>
          <a:xfrm rot="18785362">
            <a:off x="2944113" y="5386360"/>
            <a:ext cx="335025" cy="335025"/>
          </a:xfrm>
          <a:prstGeom prst="rect">
            <a:avLst/>
          </a:prstGeom>
        </p:spPr>
      </p:pic>
    </p:spTree>
    <p:extLst>
      <p:ext uri="{BB962C8B-B14F-4D97-AF65-F5344CB8AC3E}">
        <p14:creationId xmlns:p14="http://schemas.microsoft.com/office/powerpoint/2010/main" val="22226548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6E0B0-7BEA-4032-A5A2-FD530BA9AFFC}"/>
              </a:ext>
            </a:extLst>
          </p:cNvPr>
          <p:cNvSpPr>
            <a:spLocks noGrp="1"/>
          </p:cNvSpPr>
          <p:nvPr>
            <p:ph type="title"/>
          </p:nvPr>
        </p:nvSpPr>
        <p:spPr>
          <a:xfrm>
            <a:off x="493200" y="4946400"/>
            <a:ext cx="9675829" cy="1561000"/>
          </a:xfrm>
        </p:spPr>
        <p:txBody>
          <a:bodyPr anchor="t"/>
          <a:lstStyle/>
          <a:p>
            <a:r>
              <a:rPr lang="en-GB" dirty="0"/>
              <a:t>Let’s talk about tests</a:t>
            </a:r>
            <a:r>
              <a:rPr lang="fr-FR" dirty="0"/>
              <a:t>!</a:t>
            </a:r>
            <a:endParaRPr lang="en-GB" dirty="0"/>
          </a:p>
        </p:txBody>
      </p:sp>
    </p:spTree>
    <p:extLst>
      <p:ext uri="{BB962C8B-B14F-4D97-AF65-F5344CB8AC3E}">
        <p14:creationId xmlns:p14="http://schemas.microsoft.com/office/powerpoint/2010/main" val="21439586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 name="Picture 47">
            <a:extLst>
              <a:ext uri="{FF2B5EF4-FFF2-40B4-BE49-F238E27FC236}">
                <a16:creationId xmlns:a16="http://schemas.microsoft.com/office/drawing/2014/main" id="{5F49B4F3-B0C4-4499-A18A-D7768C9102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5900" y="-123000"/>
            <a:ext cx="11304056" cy="7534154"/>
          </a:xfrm>
          <a:prstGeom prst="rect">
            <a:avLst/>
          </a:prstGeom>
        </p:spPr>
      </p:pic>
      <p:sp>
        <p:nvSpPr>
          <p:cNvPr id="52" name="Rectangle 51">
            <a:extLst>
              <a:ext uri="{FF2B5EF4-FFF2-40B4-BE49-F238E27FC236}">
                <a16:creationId xmlns:a16="http://schemas.microsoft.com/office/drawing/2014/main" id="{40BF667A-4029-4139-B8C0-8A080DD2C239}"/>
              </a:ext>
            </a:extLst>
          </p:cNvPr>
          <p:cNvSpPr/>
          <p:nvPr/>
        </p:nvSpPr>
        <p:spPr>
          <a:xfrm>
            <a:off x="554169" y="-544759"/>
            <a:ext cx="11782268" cy="74111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10" name="Title 3">
            <a:extLst>
              <a:ext uri="{FF2B5EF4-FFF2-40B4-BE49-F238E27FC236}">
                <a16:creationId xmlns:a16="http://schemas.microsoft.com/office/drawing/2014/main" id="{9E9BE21C-871E-4AE9-B4A6-EC12A9176179}"/>
              </a:ext>
            </a:extLst>
          </p:cNvPr>
          <p:cNvSpPr txBox="1">
            <a:spLocks/>
          </p:cNvSpPr>
          <p:nvPr/>
        </p:nvSpPr>
        <p:spPr>
          <a:xfrm>
            <a:off x="781318" y="4689447"/>
            <a:ext cx="2528404" cy="1196804"/>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800" dirty="0">
                <a:solidFill>
                  <a:schemeClr val="bg1"/>
                </a:solidFill>
              </a:rPr>
              <a:t>Different Types</a:t>
            </a:r>
            <a:endParaRPr lang="en-GB" sz="1800" dirty="0">
              <a:solidFill>
                <a:schemeClr val="bg1"/>
              </a:solidFill>
            </a:endParaRPr>
          </a:p>
        </p:txBody>
      </p:sp>
      <p:sp>
        <p:nvSpPr>
          <p:cNvPr id="11" name="Title 3">
            <a:extLst>
              <a:ext uri="{FF2B5EF4-FFF2-40B4-BE49-F238E27FC236}">
                <a16:creationId xmlns:a16="http://schemas.microsoft.com/office/drawing/2014/main" id="{602ACB4C-FD32-44AA-8680-CD5BCE6DA11E}"/>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A world of Tests</a:t>
            </a:r>
            <a:endParaRPr lang="en-GB" sz="7200" dirty="0">
              <a:solidFill>
                <a:schemeClr val="bg1"/>
              </a:solidFill>
            </a:endParaRPr>
          </a:p>
        </p:txBody>
      </p:sp>
      <p:grpSp>
        <p:nvGrpSpPr>
          <p:cNvPr id="14" name="Group 13">
            <a:extLst>
              <a:ext uri="{FF2B5EF4-FFF2-40B4-BE49-F238E27FC236}">
                <a16:creationId xmlns:a16="http://schemas.microsoft.com/office/drawing/2014/main" id="{4A95CDFA-3C81-46BF-B3A5-CF7CF14662D5}"/>
              </a:ext>
            </a:extLst>
          </p:cNvPr>
          <p:cNvGrpSpPr/>
          <p:nvPr/>
        </p:nvGrpSpPr>
        <p:grpSpPr>
          <a:xfrm>
            <a:off x="6230933" y="2445002"/>
            <a:ext cx="5794117" cy="544506"/>
            <a:chOff x="6230933" y="2445002"/>
            <a:chExt cx="5794117" cy="544506"/>
          </a:xfrm>
        </p:grpSpPr>
        <p:sp>
          <p:nvSpPr>
            <p:cNvPr id="43" name="Rectangle: Single Corner Snipped 42">
              <a:extLst>
                <a:ext uri="{FF2B5EF4-FFF2-40B4-BE49-F238E27FC236}">
                  <a16:creationId xmlns:a16="http://schemas.microsoft.com/office/drawing/2014/main" id="{DB0E0FC2-C5FE-40FD-A34C-2C395FE179C0}"/>
                </a:ext>
              </a:extLst>
            </p:cNvPr>
            <p:cNvSpPr/>
            <p:nvPr/>
          </p:nvSpPr>
          <p:spPr>
            <a:xfrm>
              <a:off x="6230933" y="2445002"/>
              <a:ext cx="653143" cy="544506"/>
            </a:xfrm>
            <a:prstGeom prst="snip1Rect">
              <a:avLst/>
            </a:prstGeom>
            <a:solidFill>
              <a:srgbClr val="7F6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ET</a:t>
              </a:r>
            </a:p>
          </p:txBody>
        </p:sp>
        <p:sp>
          <p:nvSpPr>
            <p:cNvPr id="51" name="TextBox 50">
              <a:extLst>
                <a:ext uri="{FF2B5EF4-FFF2-40B4-BE49-F238E27FC236}">
                  <a16:creationId xmlns:a16="http://schemas.microsoft.com/office/drawing/2014/main" id="{3218D07D-9041-4143-8CFE-82CE54297EC3}"/>
                </a:ext>
              </a:extLst>
            </p:cNvPr>
            <p:cNvSpPr txBox="1"/>
            <p:nvPr/>
          </p:nvSpPr>
          <p:spPr>
            <a:xfrm>
              <a:off x="7222620" y="2532589"/>
              <a:ext cx="4667417" cy="369332"/>
            </a:xfrm>
            <a:prstGeom prst="rect">
              <a:avLst/>
            </a:prstGeom>
            <a:noFill/>
          </p:spPr>
          <p:txBody>
            <a:bodyPr wrap="square" rtlCol="0" anchor="ctr">
              <a:spAutoFit/>
            </a:bodyPr>
            <a:lstStyle/>
            <a:p>
              <a:r>
                <a:rPr lang="en-GB" b="1" dirty="0">
                  <a:solidFill>
                    <a:schemeClr val="bg1"/>
                  </a:solidFill>
                  <a:latin typeface="Alte Haas Grotesk" panose="02000503000000020004" pitchFamily="2" charset="0"/>
                </a:rPr>
                <a:t>Exploratory Tests </a:t>
              </a:r>
              <a:r>
                <a:rPr lang="en-GB" b="1" dirty="0">
                  <a:solidFill>
                    <a:schemeClr val="bg1">
                      <a:lumMod val="75000"/>
                    </a:schemeClr>
                  </a:solidFill>
                  <a:latin typeface="Alte Haas Grotesk" panose="02000503000000020004" pitchFamily="2" charset="0"/>
                </a:rPr>
                <a:t>(E2E)</a:t>
              </a:r>
              <a:endParaRPr lang="en-GB" b="1" dirty="0">
                <a:solidFill>
                  <a:schemeClr val="bg1"/>
                </a:solidFill>
                <a:latin typeface="Alte Haas Grotesk" panose="02000503000000020004" pitchFamily="2" charset="0"/>
              </a:endParaRPr>
            </a:p>
          </p:txBody>
        </p:sp>
        <p:grpSp>
          <p:nvGrpSpPr>
            <p:cNvPr id="7" name="Group 6">
              <a:extLst>
                <a:ext uri="{FF2B5EF4-FFF2-40B4-BE49-F238E27FC236}">
                  <a16:creationId xmlns:a16="http://schemas.microsoft.com/office/drawing/2014/main" id="{452CFDDB-BC47-4988-B92E-D3181FAE8D44}"/>
                </a:ext>
              </a:extLst>
            </p:cNvPr>
            <p:cNvGrpSpPr/>
            <p:nvPr/>
          </p:nvGrpSpPr>
          <p:grpSpPr>
            <a:xfrm>
              <a:off x="11540295" y="2480327"/>
              <a:ext cx="484755" cy="473857"/>
              <a:chOff x="11540295" y="2414343"/>
              <a:chExt cx="591685" cy="578383"/>
            </a:xfrm>
          </p:grpSpPr>
          <p:sp>
            <p:nvSpPr>
              <p:cNvPr id="2" name="Oval 1">
                <a:extLst>
                  <a:ext uri="{FF2B5EF4-FFF2-40B4-BE49-F238E27FC236}">
                    <a16:creationId xmlns:a16="http://schemas.microsoft.com/office/drawing/2014/main" id="{DBEDF825-F8B2-4A2D-B82F-12AC96771DB9}"/>
                  </a:ext>
                </a:extLst>
              </p:cNvPr>
              <p:cNvSpPr/>
              <p:nvPr/>
            </p:nvSpPr>
            <p:spPr>
              <a:xfrm>
                <a:off x="11553597" y="2414343"/>
                <a:ext cx="578383" cy="578383"/>
              </a:xfrm>
              <a:prstGeom prst="ellipse">
                <a:avLst/>
              </a:prstGeom>
              <a:solidFill>
                <a:schemeClr val="tx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7" name="Picture 36">
                <a:extLst>
                  <a:ext uri="{FF2B5EF4-FFF2-40B4-BE49-F238E27FC236}">
                    <a16:creationId xmlns:a16="http://schemas.microsoft.com/office/drawing/2014/main" id="{62C047CA-2ECB-4D56-9196-D835BF911512}"/>
                  </a:ext>
                </a:extLst>
              </p:cNvPr>
              <p:cNvPicPr>
                <a:picLocks noChangeAspect="1"/>
              </p:cNvPicPr>
              <p:nvPr/>
            </p:nvPicPr>
            <p:blipFill>
              <a:blip r:embed="rId4">
                <a:clrChange>
                  <a:clrFrom>
                    <a:srgbClr val="000000"/>
                  </a:clrFrom>
                  <a:clrTo>
                    <a:srgbClr val="000000">
                      <a:alpha val="0"/>
                    </a:srgbClr>
                  </a:clrTo>
                </a:clrChange>
              </a:blip>
              <a:stretch>
                <a:fillRect/>
              </a:stretch>
            </p:blipFill>
            <p:spPr>
              <a:xfrm>
                <a:off x="11540295" y="2525948"/>
                <a:ext cx="578383" cy="437314"/>
              </a:xfrm>
              <a:prstGeom prst="rect">
                <a:avLst/>
              </a:prstGeom>
            </p:spPr>
          </p:pic>
        </p:grpSp>
        <p:grpSp>
          <p:nvGrpSpPr>
            <p:cNvPr id="3" name="Group 2">
              <a:extLst>
                <a:ext uri="{FF2B5EF4-FFF2-40B4-BE49-F238E27FC236}">
                  <a16:creationId xmlns:a16="http://schemas.microsoft.com/office/drawing/2014/main" id="{F9DA8414-535F-4B0F-886A-9B342FD96347}"/>
                </a:ext>
              </a:extLst>
            </p:cNvPr>
            <p:cNvGrpSpPr/>
            <p:nvPr/>
          </p:nvGrpSpPr>
          <p:grpSpPr>
            <a:xfrm>
              <a:off x="10881686" y="2469159"/>
              <a:ext cx="481813" cy="496192"/>
              <a:chOff x="10881686" y="2445090"/>
              <a:chExt cx="588094" cy="605645"/>
            </a:xfrm>
          </p:grpSpPr>
          <p:sp>
            <p:nvSpPr>
              <p:cNvPr id="25" name="Oval 24">
                <a:extLst>
                  <a:ext uri="{FF2B5EF4-FFF2-40B4-BE49-F238E27FC236}">
                    <a16:creationId xmlns:a16="http://schemas.microsoft.com/office/drawing/2014/main" id="{11F66993-3D4B-4880-B3C1-AD7B2025FB1A}"/>
                  </a:ext>
                </a:extLst>
              </p:cNvPr>
              <p:cNvSpPr/>
              <p:nvPr/>
            </p:nvSpPr>
            <p:spPr>
              <a:xfrm>
                <a:off x="10881686" y="2472352"/>
                <a:ext cx="578383" cy="578383"/>
              </a:xfrm>
              <a:prstGeom prst="ellipse">
                <a:avLst/>
              </a:prstGeom>
              <a:solidFill>
                <a:schemeClr val="tx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8" name="Picture 37">
                <a:extLst>
                  <a:ext uri="{FF2B5EF4-FFF2-40B4-BE49-F238E27FC236}">
                    <a16:creationId xmlns:a16="http://schemas.microsoft.com/office/drawing/2014/main" id="{E746759A-7190-40D6-A94F-601AE3D7902A}"/>
                  </a:ext>
                </a:extLst>
              </p:cNvPr>
              <p:cNvPicPr>
                <a:picLocks noChangeAspect="1"/>
              </p:cNvPicPr>
              <p:nvPr/>
            </p:nvPicPr>
            <p:blipFill>
              <a:blip r:embed="rId5">
                <a:clrChange>
                  <a:clrFrom>
                    <a:srgbClr val="000000"/>
                  </a:clrFrom>
                  <a:clrTo>
                    <a:srgbClr val="000000">
                      <a:alpha val="0"/>
                    </a:srgbClr>
                  </a:clrTo>
                </a:clrChange>
              </a:blip>
              <a:stretch>
                <a:fillRect/>
              </a:stretch>
            </p:blipFill>
            <p:spPr>
              <a:xfrm>
                <a:off x="10891397" y="2445090"/>
                <a:ext cx="578383" cy="592154"/>
              </a:xfrm>
              <a:prstGeom prst="rect">
                <a:avLst/>
              </a:prstGeom>
            </p:spPr>
          </p:pic>
        </p:grpSp>
      </p:grpSp>
      <p:grpSp>
        <p:nvGrpSpPr>
          <p:cNvPr id="13" name="Group 12">
            <a:extLst>
              <a:ext uri="{FF2B5EF4-FFF2-40B4-BE49-F238E27FC236}">
                <a16:creationId xmlns:a16="http://schemas.microsoft.com/office/drawing/2014/main" id="{C0A81923-56A9-49A2-894F-1B262DD73810}"/>
              </a:ext>
            </a:extLst>
          </p:cNvPr>
          <p:cNvGrpSpPr/>
          <p:nvPr/>
        </p:nvGrpSpPr>
        <p:grpSpPr>
          <a:xfrm>
            <a:off x="6230933" y="3562096"/>
            <a:ext cx="5805794" cy="544506"/>
            <a:chOff x="6230933" y="3587571"/>
            <a:chExt cx="5805794" cy="544506"/>
          </a:xfrm>
        </p:grpSpPr>
        <p:sp>
          <p:nvSpPr>
            <p:cNvPr id="69" name="Rectangle: Single Corner Snipped 68">
              <a:extLst>
                <a:ext uri="{FF2B5EF4-FFF2-40B4-BE49-F238E27FC236}">
                  <a16:creationId xmlns:a16="http://schemas.microsoft.com/office/drawing/2014/main" id="{B32338AE-328F-44A3-AE5F-8074B160BA39}"/>
                </a:ext>
              </a:extLst>
            </p:cNvPr>
            <p:cNvSpPr/>
            <p:nvPr/>
          </p:nvSpPr>
          <p:spPr>
            <a:xfrm>
              <a:off x="6230933" y="3587571"/>
              <a:ext cx="653143" cy="544506"/>
            </a:xfrm>
            <a:prstGeom prst="snip1Rect">
              <a:avLst/>
            </a:prstGeom>
            <a:solidFill>
              <a:srgbClr val="BF9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IT</a:t>
              </a:r>
            </a:p>
          </p:txBody>
        </p:sp>
        <p:sp>
          <p:nvSpPr>
            <p:cNvPr id="49" name="TextBox 48">
              <a:extLst>
                <a:ext uri="{FF2B5EF4-FFF2-40B4-BE49-F238E27FC236}">
                  <a16:creationId xmlns:a16="http://schemas.microsoft.com/office/drawing/2014/main" id="{F1CEA78C-3B89-4A59-B6A8-1E4C2755CB7A}"/>
                </a:ext>
              </a:extLst>
            </p:cNvPr>
            <p:cNvSpPr txBox="1"/>
            <p:nvPr/>
          </p:nvSpPr>
          <p:spPr>
            <a:xfrm>
              <a:off x="7188658" y="3675158"/>
              <a:ext cx="4667417" cy="369332"/>
            </a:xfrm>
            <a:prstGeom prst="rect">
              <a:avLst/>
            </a:prstGeom>
            <a:noFill/>
          </p:spPr>
          <p:txBody>
            <a:bodyPr wrap="square" rtlCol="0" anchor="ctr">
              <a:spAutoFit/>
            </a:bodyPr>
            <a:lstStyle/>
            <a:p>
              <a:r>
                <a:rPr lang="en-GB" b="1" dirty="0">
                  <a:solidFill>
                    <a:schemeClr val="bg1"/>
                  </a:solidFill>
                  <a:latin typeface="Alte Haas Grotesk" panose="02000503000000020004" pitchFamily="2" charset="0"/>
                </a:rPr>
                <a:t>Integration Tests </a:t>
              </a:r>
              <a:r>
                <a:rPr lang="en-GB" b="1" dirty="0">
                  <a:solidFill>
                    <a:schemeClr val="bg1">
                      <a:lumMod val="75000"/>
                    </a:schemeClr>
                  </a:solidFill>
                  <a:latin typeface="Alte Haas Grotesk" panose="02000503000000020004" pitchFamily="2" charset="0"/>
                </a:rPr>
                <a:t>(Contract)</a:t>
              </a:r>
            </a:p>
          </p:txBody>
        </p:sp>
        <p:grpSp>
          <p:nvGrpSpPr>
            <p:cNvPr id="28" name="Group 27">
              <a:extLst>
                <a:ext uri="{FF2B5EF4-FFF2-40B4-BE49-F238E27FC236}">
                  <a16:creationId xmlns:a16="http://schemas.microsoft.com/office/drawing/2014/main" id="{89586ABC-B76F-419D-9993-A983880EB04D}"/>
                </a:ext>
              </a:extLst>
            </p:cNvPr>
            <p:cNvGrpSpPr/>
            <p:nvPr/>
          </p:nvGrpSpPr>
          <p:grpSpPr>
            <a:xfrm>
              <a:off x="11551972" y="3622896"/>
              <a:ext cx="484755" cy="473857"/>
              <a:chOff x="11540295" y="2414343"/>
              <a:chExt cx="591685" cy="578383"/>
            </a:xfrm>
          </p:grpSpPr>
          <p:sp>
            <p:nvSpPr>
              <p:cNvPr id="29" name="Oval 28">
                <a:extLst>
                  <a:ext uri="{FF2B5EF4-FFF2-40B4-BE49-F238E27FC236}">
                    <a16:creationId xmlns:a16="http://schemas.microsoft.com/office/drawing/2014/main" id="{891E8C72-88D6-4FBC-A327-DCC1791BF807}"/>
                  </a:ext>
                </a:extLst>
              </p:cNvPr>
              <p:cNvSpPr/>
              <p:nvPr/>
            </p:nvSpPr>
            <p:spPr>
              <a:xfrm>
                <a:off x="11553597" y="2414343"/>
                <a:ext cx="578383" cy="578383"/>
              </a:xfrm>
              <a:prstGeom prst="ellipse">
                <a:avLst/>
              </a:prstGeom>
              <a:solidFill>
                <a:schemeClr val="tx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0" name="Picture 29">
                <a:extLst>
                  <a:ext uri="{FF2B5EF4-FFF2-40B4-BE49-F238E27FC236}">
                    <a16:creationId xmlns:a16="http://schemas.microsoft.com/office/drawing/2014/main" id="{E6EBFC8D-09D9-4B2B-92AD-51B063BAB9E5}"/>
                  </a:ext>
                </a:extLst>
              </p:cNvPr>
              <p:cNvPicPr>
                <a:picLocks noChangeAspect="1"/>
              </p:cNvPicPr>
              <p:nvPr/>
            </p:nvPicPr>
            <p:blipFill>
              <a:blip r:embed="rId4">
                <a:clrChange>
                  <a:clrFrom>
                    <a:srgbClr val="000000"/>
                  </a:clrFrom>
                  <a:clrTo>
                    <a:srgbClr val="000000">
                      <a:alpha val="0"/>
                    </a:srgbClr>
                  </a:clrTo>
                </a:clrChange>
              </a:blip>
              <a:stretch>
                <a:fillRect/>
              </a:stretch>
            </p:blipFill>
            <p:spPr>
              <a:xfrm>
                <a:off x="11540295" y="2525948"/>
                <a:ext cx="578383" cy="437314"/>
              </a:xfrm>
              <a:prstGeom prst="rect">
                <a:avLst/>
              </a:prstGeom>
            </p:spPr>
          </p:pic>
        </p:grpSp>
        <p:grpSp>
          <p:nvGrpSpPr>
            <p:cNvPr id="31" name="Group 30">
              <a:extLst>
                <a:ext uri="{FF2B5EF4-FFF2-40B4-BE49-F238E27FC236}">
                  <a16:creationId xmlns:a16="http://schemas.microsoft.com/office/drawing/2014/main" id="{79B0D66C-9C0B-44E0-889F-C606EA263AFA}"/>
                </a:ext>
              </a:extLst>
            </p:cNvPr>
            <p:cNvGrpSpPr/>
            <p:nvPr/>
          </p:nvGrpSpPr>
          <p:grpSpPr>
            <a:xfrm>
              <a:off x="10893363" y="3611728"/>
              <a:ext cx="481813" cy="496192"/>
              <a:chOff x="10881686" y="2445090"/>
              <a:chExt cx="588094" cy="605645"/>
            </a:xfrm>
          </p:grpSpPr>
          <p:sp>
            <p:nvSpPr>
              <p:cNvPr id="32" name="Oval 31">
                <a:extLst>
                  <a:ext uri="{FF2B5EF4-FFF2-40B4-BE49-F238E27FC236}">
                    <a16:creationId xmlns:a16="http://schemas.microsoft.com/office/drawing/2014/main" id="{49D255FD-D340-46BA-B5A7-B90B12C54DB7}"/>
                  </a:ext>
                </a:extLst>
              </p:cNvPr>
              <p:cNvSpPr/>
              <p:nvPr/>
            </p:nvSpPr>
            <p:spPr>
              <a:xfrm>
                <a:off x="10881686" y="2472352"/>
                <a:ext cx="578383" cy="578383"/>
              </a:xfrm>
              <a:prstGeom prst="ellipse">
                <a:avLst/>
              </a:prstGeom>
              <a:solidFill>
                <a:schemeClr val="tx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3" name="Picture 32">
                <a:extLst>
                  <a:ext uri="{FF2B5EF4-FFF2-40B4-BE49-F238E27FC236}">
                    <a16:creationId xmlns:a16="http://schemas.microsoft.com/office/drawing/2014/main" id="{D12A4A35-4AC5-41BC-89F6-10237D15B6AE}"/>
                  </a:ext>
                </a:extLst>
              </p:cNvPr>
              <p:cNvPicPr>
                <a:picLocks noChangeAspect="1"/>
              </p:cNvPicPr>
              <p:nvPr/>
            </p:nvPicPr>
            <p:blipFill>
              <a:blip r:embed="rId5">
                <a:clrChange>
                  <a:clrFrom>
                    <a:srgbClr val="000000"/>
                  </a:clrFrom>
                  <a:clrTo>
                    <a:srgbClr val="000000">
                      <a:alpha val="0"/>
                    </a:srgbClr>
                  </a:clrTo>
                </a:clrChange>
              </a:blip>
              <a:stretch>
                <a:fillRect/>
              </a:stretch>
            </p:blipFill>
            <p:spPr>
              <a:xfrm>
                <a:off x="10891397" y="2445090"/>
                <a:ext cx="578383" cy="592154"/>
              </a:xfrm>
              <a:prstGeom prst="rect">
                <a:avLst/>
              </a:prstGeom>
            </p:spPr>
          </p:pic>
        </p:grpSp>
      </p:grpSp>
      <p:grpSp>
        <p:nvGrpSpPr>
          <p:cNvPr id="19" name="Group 18">
            <a:extLst>
              <a:ext uri="{FF2B5EF4-FFF2-40B4-BE49-F238E27FC236}">
                <a16:creationId xmlns:a16="http://schemas.microsoft.com/office/drawing/2014/main" id="{F386D4E3-1B99-4392-864D-483C79462EF2}"/>
              </a:ext>
            </a:extLst>
          </p:cNvPr>
          <p:cNvGrpSpPr/>
          <p:nvPr/>
        </p:nvGrpSpPr>
        <p:grpSpPr>
          <a:xfrm>
            <a:off x="6230933" y="4628278"/>
            <a:ext cx="5773767" cy="646331"/>
            <a:chOff x="6230933" y="4628278"/>
            <a:chExt cx="5773767" cy="646331"/>
          </a:xfrm>
        </p:grpSpPr>
        <p:grpSp>
          <p:nvGrpSpPr>
            <p:cNvPr id="8" name="Group 7">
              <a:extLst>
                <a:ext uri="{FF2B5EF4-FFF2-40B4-BE49-F238E27FC236}">
                  <a16:creationId xmlns:a16="http://schemas.microsoft.com/office/drawing/2014/main" id="{F9FB74F6-9063-4168-B695-06584ECD3F79}"/>
                </a:ext>
              </a:extLst>
            </p:cNvPr>
            <p:cNvGrpSpPr/>
            <p:nvPr/>
          </p:nvGrpSpPr>
          <p:grpSpPr>
            <a:xfrm>
              <a:off x="6230933" y="4628278"/>
              <a:ext cx="4312021" cy="646331"/>
              <a:chOff x="6409351" y="4625433"/>
              <a:chExt cx="4312021" cy="646331"/>
            </a:xfrm>
          </p:grpSpPr>
          <p:sp>
            <p:nvSpPr>
              <p:cNvPr id="35" name="Rectangle: Single Corner Snipped 34">
                <a:extLst>
                  <a:ext uri="{FF2B5EF4-FFF2-40B4-BE49-F238E27FC236}">
                    <a16:creationId xmlns:a16="http://schemas.microsoft.com/office/drawing/2014/main" id="{E962FBE4-61BB-4B7F-9FEC-A5FDDEDCF2AA}"/>
                  </a:ext>
                </a:extLst>
              </p:cNvPr>
              <p:cNvSpPr/>
              <p:nvPr/>
            </p:nvSpPr>
            <p:spPr>
              <a:xfrm>
                <a:off x="6409351" y="4676345"/>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45" name="TextBox 44">
                <a:extLst>
                  <a:ext uri="{FF2B5EF4-FFF2-40B4-BE49-F238E27FC236}">
                    <a16:creationId xmlns:a16="http://schemas.microsoft.com/office/drawing/2014/main" id="{3EC3C8D5-77F3-4FE0-A912-91C61F0A74B1}"/>
                  </a:ext>
                </a:extLst>
              </p:cNvPr>
              <p:cNvSpPr txBox="1"/>
              <p:nvPr/>
            </p:nvSpPr>
            <p:spPr>
              <a:xfrm>
                <a:off x="7367077" y="4625433"/>
                <a:ext cx="3354295" cy="646331"/>
              </a:xfrm>
              <a:prstGeom prst="rect">
                <a:avLst/>
              </a:prstGeom>
              <a:noFill/>
            </p:spPr>
            <p:txBody>
              <a:bodyPr wrap="square" rtlCol="0" anchor="ctr">
                <a:spAutoFit/>
              </a:bodyPr>
              <a:lstStyle/>
              <a:p>
                <a:r>
                  <a:rPr lang="en-GB" b="1" dirty="0">
                    <a:solidFill>
                      <a:schemeClr val="bg1">
                        <a:lumMod val="75000"/>
                      </a:schemeClr>
                    </a:solidFill>
                    <a:latin typeface="Alte Haas Grotesk" panose="02000503000000020004" pitchFamily="2" charset="0"/>
                  </a:rPr>
                  <a:t>(coarse-grained unit)</a:t>
                </a:r>
                <a:r>
                  <a:rPr lang="en-GB" b="1" dirty="0">
                    <a:solidFill>
                      <a:schemeClr val="bg1">
                        <a:lumMod val="85000"/>
                      </a:schemeClr>
                    </a:solidFill>
                    <a:latin typeface="Alte Haas Grotesk" panose="02000503000000020004" pitchFamily="2" charset="0"/>
                  </a:rPr>
                  <a:t> </a:t>
                </a:r>
                <a:br>
                  <a:rPr lang="en-GB" b="1" dirty="0">
                    <a:solidFill>
                      <a:schemeClr val="bg1">
                        <a:lumMod val="85000"/>
                      </a:schemeClr>
                    </a:solidFill>
                    <a:latin typeface="Alte Haas Grotesk" panose="02000503000000020004" pitchFamily="2" charset="0"/>
                  </a:rPr>
                </a:br>
                <a:r>
                  <a:rPr lang="en-GB" b="1" dirty="0">
                    <a:solidFill>
                      <a:schemeClr val="bg1"/>
                    </a:solidFill>
                    <a:latin typeface="Alte Haas Grotesk" panose="02000503000000020004" pitchFamily="2" charset="0"/>
                  </a:rPr>
                  <a:t>Acceptance Tests </a:t>
                </a:r>
              </a:p>
            </p:txBody>
          </p:sp>
        </p:grpSp>
        <p:grpSp>
          <p:nvGrpSpPr>
            <p:cNvPr id="16" name="Group 15">
              <a:extLst>
                <a:ext uri="{FF2B5EF4-FFF2-40B4-BE49-F238E27FC236}">
                  <a16:creationId xmlns:a16="http://schemas.microsoft.com/office/drawing/2014/main" id="{9E33DA7C-FDEE-4BD0-895B-F88A700569AD}"/>
                </a:ext>
              </a:extLst>
            </p:cNvPr>
            <p:cNvGrpSpPr/>
            <p:nvPr/>
          </p:nvGrpSpPr>
          <p:grpSpPr>
            <a:xfrm>
              <a:off x="10889641" y="4745825"/>
              <a:ext cx="473857" cy="473857"/>
              <a:chOff x="10889641" y="4745825"/>
              <a:chExt cx="473857" cy="473857"/>
            </a:xfrm>
          </p:grpSpPr>
          <p:sp>
            <p:nvSpPr>
              <p:cNvPr id="40" name="Oval 39">
                <a:extLst>
                  <a:ext uri="{FF2B5EF4-FFF2-40B4-BE49-F238E27FC236}">
                    <a16:creationId xmlns:a16="http://schemas.microsoft.com/office/drawing/2014/main" id="{DE19F777-7203-4BB2-8C49-226FB94AC70F}"/>
                  </a:ext>
                </a:extLst>
              </p:cNvPr>
              <p:cNvSpPr/>
              <p:nvPr/>
            </p:nvSpPr>
            <p:spPr>
              <a:xfrm>
                <a:off x="10889641" y="4745825"/>
                <a:ext cx="473857" cy="473857"/>
              </a:xfrm>
              <a:prstGeom prst="ellipse">
                <a:avLst/>
              </a:prstGeom>
              <a:solidFill>
                <a:schemeClr val="tx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Lightning Bolt 33">
                <a:extLst>
                  <a:ext uri="{FF2B5EF4-FFF2-40B4-BE49-F238E27FC236}">
                    <a16:creationId xmlns:a16="http://schemas.microsoft.com/office/drawing/2014/main" id="{AA226FEE-56C9-470A-AFDF-F81A231EC76D}"/>
                  </a:ext>
                </a:extLst>
              </p:cNvPr>
              <p:cNvSpPr/>
              <p:nvPr/>
            </p:nvSpPr>
            <p:spPr>
              <a:xfrm flipH="1">
                <a:off x="10991744" y="4837369"/>
                <a:ext cx="290767" cy="290767"/>
              </a:xfrm>
              <a:prstGeom prst="lightningBol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15" name="Octagon 14">
              <a:extLst>
                <a:ext uri="{FF2B5EF4-FFF2-40B4-BE49-F238E27FC236}">
                  <a16:creationId xmlns:a16="http://schemas.microsoft.com/office/drawing/2014/main" id="{53B38AF4-0035-4421-B753-C682C5DB25E2}"/>
                </a:ext>
              </a:extLst>
            </p:cNvPr>
            <p:cNvSpPr/>
            <p:nvPr/>
          </p:nvSpPr>
          <p:spPr>
            <a:xfrm>
              <a:off x="11594895" y="4821397"/>
              <a:ext cx="409805" cy="287669"/>
            </a:xfrm>
            <a:prstGeom prst="octagon">
              <a:avLst>
                <a:gd name="adj" fmla="val 30445"/>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22" name="Group 21">
            <a:extLst>
              <a:ext uri="{FF2B5EF4-FFF2-40B4-BE49-F238E27FC236}">
                <a16:creationId xmlns:a16="http://schemas.microsoft.com/office/drawing/2014/main" id="{7AC171D6-D3B7-48E3-9E80-0188E3E2005C}"/>
              </a:ext>
            </a:extLst>
          </p:cNvPr>
          <p:cNvGrpSpPr/>
          <p:nvPr/>
        </p:nvGrpSpPr>
        <p:grpSpPr>
          <a:xfrm>
            <a:off x="6230933" y="5796285"/>
            <a:ext cx="5793060" cy="544506"/>
            <a:chOff x="6230933" y="5796285"/>
            <a:chExt cx="5793060" cy="544506"/>
          </a:xfrm>
        </p:grpSpPr>
        <p:grpSp>
          <p:nvGrpSpPr>
            <p:cNvPr id="6" name="Group 5">
              <a:extLst>
                <a:ext uri="{FF2B5EF4-FFF2-40B4-BE49-F238E27FC236}">
                  <a16:creationId xmlns:a16="http://schemas.microsoft.com/office/drawing/2014/main" id="{8EDD836E-7AD4-4563-9D07-0CACDDC810BA}"/>
                </a:ext>
              </a:extLst>
            </p:cNvPr>
            <p:cNvGrpSpPr/>
            <p:nvPr/>
          </p:nvGrpSpPr>
          <p:grpSpPr>
            <a:xfrm>
              <a:off x="6230933" y="5796285"/>
              <a:ext cx="4026215" cy="544506"/>
              <a:chOff x="6409351" y="5796285"/>
              <a:chExt cx="4026215" cy="544506"/>
            </a:xfrm>
          </p:grpSpPr>
          <p:sp>
            <p:nvSpPr>
              <p:cNvPr id="36" name="Rectangle: Single Corner Snipped 35">
                <a:extLst>
                  <a:ext uri="{FF2B5EF4-FFF2-40B4-BE49-F238E27FC236}">
                    <a16:creationId xmlns:a16="http://schemas.microsoft.com/office/drawing/2014/main" id="{92FD954E-4A6E-45C9-AC80-DE18335996EB}"/>
                  </a:ext>
                </a:extLst>
              </p:cNvPr>
              <p:cNvSpPr/>
              <p:nvPr/>
            </p:nvSpPr>
            <p:spPr>
              <a:xfrm>
                <a:off x="6409351" y="5796285"/>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sp>
            <p:nvSpPr>
              <p:cNvPr id="4" name="TextBox 3">
                <a:extLst>
                  <a:ext uri="{FF2B5EF4-FFF2-40B4-BE49-F238E27FC236}">
                    <a16:creationId xmlns:a16="http://schemas.microsoft.com/office/drawing/2014/main" id="{B736F9D1-1634-43B5-AD1C-4278695105CA}"/>
                  </a:ext>
                </a:extLst>
              </p:cNvPr>
              <p:cNvSpPr txBox="1"/>
              <p:nvPr/>
            </p:nvSpPr>
            <p:spPr>
              <a:xfrm>
                <a:off x="7367079" y="5883872"/>
                <a:ext cx="3068487" cy="369332"/>
              </a:xfrm>
              <a:prstGeom prst="rect">
                <a:avLst/>
              </a:prstGeom>
              <a:noFill/>
            </p:spPr>
            <p:txBody>
              <a:bodyPr wrap="square" rtlCol="0" anchor="ctr">
                <a:spAutoFit/>
              </a:bodyPr>
              <a:lstStyle/>
              <a:p>
                <a:r>
                  <a:rPr lang="en-GB" b="1" dirty="0">
                    <a:solidFill>
                      <a:schemeClr val="bg1">
                        <a:lumMod val="75000"/>
                      </a:schemeClr>
                    </a:solidFill>
                    <a:latin typeface="Alte Haas Grotesk" panose="02000503000000020004" pitchFamily="2" charset="0"/>
                  </a:rPr>
                  <a:t>(fine-grained)</a:t>
                </a:r>
                <a:r>
                  <a:rPr lang="en-GB" b="1" dirty="0">
                    <a:solidFill>
                      <a:schemeClr val="bg1"/>
                    </a:solidFill>
                    <a:latin typeface="Alte Haas Grotesk" panose="02000503000000020004" pitchFamily="2" charset="0"/>
                  </a:rPr>
                  <a:t> Unit Tests</a:t>
                </a:r>
              </a:p>
            </p:txBody>
          </p:sp>
        </p:grpSp>
        <p:grpSp>
          <p:nvGrpSpPr>
            <p:cNvPr id="18" name="Group 17">
              <a:extLst>
                <a:ext uri="{FF2B5EF4-FFF2-40B4-BE49-F238E27FC236}">
                  <a16:creationId xmlns:a16="http://schemas.microsoft.com/office/drawing/2014/main" id="{8FAF2DF4-114E-43B9-B971-68101506AB79}"/>
                </a:ext>
              </a:extLst>
            </p:cNvPr>
            <p:cNvGrpSpPr/>
            <p:nvPr/>
          </p:nvGrpSpPr>
          <p:grpSpPr>
            <a:xfrm>
              <a:off x="11550136" y="5826116"/>
              <a:ext cx="473857" cy="473857"/>
              <a:chOff x="12336437" y="4304163"/>
              <a:chExt cx="473857" cy="473857"/>
            </a:xfrm>
          </p:grpSpPr>
          <p:sp>
            <p:nvSpPr>
              <p:cNvPr id="46" name="Oval 45">
                <a:extLst>
                  <a:ext uri="{FF2B5EF4-FFF2-40B4-BE49-F238E27FC236}">
                    <a16:creationId xmlns:a16="http://schemas.microsoft.com/office/drawing/2014/main" id="{2468E7D1-22E9-4582-92B0-C091611A8794}"/>
                  </a:ext>
                </a:extLst>
              </p:cNvPr>
              <p:cNvSpPr/>
              <p:nvPr/>
            </p:nvSpPr>
            <p:spPr>
              <a:xfrm>
                <a:off x="12336437" y="4304163"/>
                <a:ext cx="473857" cy="473857"/>
              </a:xfrm>
              <a:prstGeom prst="ellipse">
                <a:avLst/>
              </a:prstGeom>
              <a:solidFill>
                <a:schemeClr val="tx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Rounded Corners 16">
                <a:extLst>
                  <a:ext uri="{FF2B5EF4-FFF2-40B4-BE49-F238E27FC236}">
                    <a16:creationId xmlns:a16="http://schemas.microsoft.com/office/drawing/2014/main" id="{30F68851-6676-42C9-A583-17446F70CE8A}"/>
                  </a:ext>
                </a:extLst>
              </p:cNvPr>
              <p:cNvSpPr/>
              <p:nvPr/>
            </p:nvSpPr>
            <p:spPr>
              <a:xfrm>
                <a:off x="12521857" y="4517163"/>
                <a:ext cx="111083" cy="87976"/>
              </a:xfrm>
              <a:prstGeom prst="round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21" name="Group 20">
              <a:extLst>
                <a:ext uri="{FF2B5EF4-FFF2-40B4-BE49-F238E27FC236}">
                  <a16:creationId xmlns:a16="http://schemas.microsoft.com/office/drawing/2014/main" id="{141A8431-7CDD-4FCE-9186-A81900120E92}"/>
                </a:ext>
              </a:extLst>
            </p:cNvPr>
            <p:cNvGrpSpPr/>
            <p:nvPr/>
          </p:nvGrpSpPr>
          <p:grpSpPr>
            <a:xfrm>
              <a:off x="10878548" y="5826115"/>
              <a:ext cx="473857" cy="473857"/>
              <a:chOff x="10889640" y="5831609"/>
              <a:chExt cx="473857" cy="473857"/>
            </a:xfrm>
          </p:grpSpPr>
          <p:sp>
            <p:nvSpPr>
              <p:cNvPr id="42" name="Oval 41">
                <a:extLst>
                  <a:ext uri="{FF2B5EF4-FFF2-40B4-BE49-F238E27FC236}">
                    <a16:creationId xmlns:a16="http://schemas.microsoft.com/office/drawing/2014/main" id="{834C18CC-6838-4FD2-8AA4-97BDED5CE729}"/>
                  </a:ext>
                </a:extLst>
              </p:cNvPr>
              <p:cNvSpPr/>
              <p:nvPr/>
            </p:nvSpPr>
            <p:spPr>
              <a:xfrm>
                <a:off x="10889640" y="5831609"/>
                <a:ext cx="473857" cy="473857"/>
              </a:xfrm>
              <a:prstGeom prst="ellipse">
                <a:avLst/>
              </a:prstGeom>
              <a:solidFill>
                <a:schemeClr val="tx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Lightning Bolt 43">
                <a:extLst>
                  <a:ext uri="{FF2B5EF4-FFF2-40B4-BE49-F238E27FC236}">
                    <a16:creationId xmlns:a16="http://schemas.microsoft.com/office/drawing/2014/main" id="{007D1EA8-135C-46E9-B69E-58E003942EF6}"/>
                  </a:ext>
                </a:extLst>
              </p:cNvPr>
              <p:cNvSpPr/>
              <p:nvPr/>
            </p:nvSpPr>
            <p:spPr>
              <a:xfrm flipH="1">
                <a:off x="11001269" y="5904102"/>
                <a:ext cx="290767" cy="290767"/>
              </a:xfrm>
              <a:prstGeom prst="lightningBol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spTree>
    <p:extLst>
      <p:ext uri="{BB962C8B-B14F-4D97-AF65-F5344CB8AC3E}">
        <p14:creationId xmlns:p14="http://schemas.microsoft.com/office/powerpoint/2010/main" val="3444135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6E0B0-7BEA-4032-A5A2-FD530BA9AFFC}"/>
              </a:ext>
            </a:extLst>
          </p:cNvPr>
          <p:cNvSpPr>
            <a:spLocks noGrp="1"/>
          </p:cNvSpPr>
          <p:nvPr>
            <p:ph type="title"/>
          </p:nvPr>
        </p:nvSpPr>
        <p:spPr>
          <a:xfrm>
            <a:off x="493200" y="4946400"/>
            <a:ext cx="9675829" cy="1561000"/>
          </a:xfrm>
        </p:spPr>
        <p:txBody>
          <a:bodyPr anchor="t"/>
          <a:lstStyle/>
          <a:p>
            <a:r>
              <a:rPr lang="en-GB" dirty="0"/>
              <a:t>Why do I do TDD?</a:t>
            </a:r>
          </a:p>
        </p:txBody>
      </p:sp>
    </p:spTree>
    <p:extLst>
      <p:ext uri="{BB962C8B-B14F-4D97-AF65-F5344CB8AC3E}">
        <p14:creationId xmlns:p14="http://schemas.microsoft.com/office/powerpoint/2010/main" val="25688131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1A8DB38-3DF5-4F40-987D-1ACEDE55C7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5900" y="-123000"/>
            <a:ext cx="11304056" cy="7534154"/>
          </a:xfrm>
          <a:prstGeom prst="rect">
            <a:avLst/>
          </a:prstGeom>
        </p:spPr>
      </p:pic>
      <p:sp>
        <p:nvSpPr>
          <p:cNvPr id="8" name="Rectangle 7">
            <a:extLst>
              <a:ext uri="{FF2B5EF4-FFF2-40B4-BE49-F238E27FC236}">
                <a16:creationId xmlns:a16="http://schemas.microsoft.com/office/drawing/2014/main" id="{B120DB52-6660-4F65-B2C7-DD03A39120E6}"/>
              </a:ext>
            </a:extLst>
          </p:cNvPr>
          <p:cNvSpPr/>
          <p:nvPr/>
        </p:nvSpPr>
        <p:spPr>
          <a:xfrm>
            <a:off x="1154244" y="-341285"/>
            <a:ext cx="11782268" cy="74111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itle 3">
            <a:extLst>
              <a:ext uri="{FF2B5EF4-FFF2-40B4-BE49-F238E27FC236}">
                <a16:creationId xmlns:a16="http://schemas.microsoft.com/office/drawing/2014/main" id="{A53721E9-2B05-4512-A2FF-8CC1EF9E817F}"/>
              </a:ext>
            </a:extLst>
          </p:cNvPr>
          <p:cNvSpPr>
            <a:spLocks noGrp="1"/>
          </p:cNvSpPr>
          <p:nvPr>
            <p:ph type="ctrTitle" idx="4294967295"/>
          </p:nvPr>
        </p:nvSpPr>
        <p:spPr>
          <a:xfrm>
            <a:off x="781318" y="4689447"/>
            <a:ext cx="6045004" cy="1196804"/>
          </a:xfrm>
        </p:spPr>
        <p:txBody>
          <a:bodyPr anchor="t">
            <a:normAutofit/>
          </a:bodyPr>
          <a:lstStyle/>
          <a:p>
            <a:r>
              <a:rPr lang="en-US" sz="2800">
                <a:solidFill>
                  <a:schemeClr val="bg1"/>
                </a:solidFill>
              </a:rPr>
              <a:t>Made me…</a:t>
            </a:r>
            <a:endParaRPr lang="en-GB" sz="1800" dirty="0">
              <a:solidFill>
                <a:schemeClr val="bg1"/>
              </a:solidFill>
            </a:endParaRPr>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27" name="Title 3">
            <a:extLst>
              <a:ext uri="{FF2B5EF4-FFF2-40B4-BE49-F238E27FC236}">
                <a16:creationId xmlns:a16="http://schemas.microsoft.com/office/drawing/2014/main" id="{BA403CED-F306-413C-9C9E-D5033F60163F}"/>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sp>
        <p:nvSpPr>
          <p:cNvPr id="10" name="Title 3">
            <a:extLst>
              <a:ext uri="{FF2B5EF4-FFF2-40B4-BE49-F238E27FC236}">
                <a16:creationId xmlns:a16="http://schemas.microsoft.com/office/drawing/2014/main" id="{34307D09-2D4D-4ACA-AB21-A08102944E56}"/>
              </a:ext>
            </a:extLst>
          </p:cNvPr>
          <p:cNvSpPr txBox="1">
            <a:spLocks/>
          </p:cNvSpPr>
          <p:nvPr/>
        </p:nvSpPr>
        <p:spPr>
          <a:xfrm>
            <a:off x="5692417" y="3871204"/>
            <a:ext cx="6045004" cy="260965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pPr algn="r">
              <a:spcBef>
                <a:spcPts val="0"/>
              </a:spcBef>
              <a:spcAft>
                <a:spcPts val="600"/>
              </a:spcAft>
            </a:pPr>
            <a:r>
              <a:rPr lang="en-US" sz="2800" dirty="0">
                <a:solidFill>
                  <a:schemeClr val="bg1"/>
                </a:solidFill>
              </a:rPr>
              <a:t>More relaxed</a:t>
            </a:r>
          </a:p>
          <a:p>
            <a:pPr algn="r">
              <a:spcBef>
                <a:spcPts val="0"/>
              </a:spcBef>
              <a:spcAft>
                <a:spcPts val="600"/>
              </a:spcAft>
            </a:pPr>
            <a:r>
              <a:rPr lang="en-US" sz="2800" dirty="0">
                <a:solidFill>
                  <a:schemeClr val="accent5">
                    <a:lumMod val="40000"/>
                    <a:lumOff val="60000"/>
                  </a:schemeClr>
                </a:solidFill>
              </a:rPr>
              <a:t>More efficient</a:t>
            </a:r>
          </a:p>
          <a:p>
            <a:pPr algn="r">
              <a:spcBef>
                <a:spcPts val="0"/>
              </a:spcBef>
              <a:spcAft>
                <a:spcPts val="600"/>
              </a:spcAft>
            </a:pPr>
            <a:r>
              <a:rPr lang="en-US" sz="2800" dirty="0">
                <a:solidFill>
                  <a:schemeClr val="bg1"/>
                </a:solidFill>
              </a:rPr>
              <a:t>More relevant</a:t>
            </a:r>
          </a:p>
        </p:txBody>
      </p:sp>
      <p:grpSp>
        <p:nvGrpSpPr>
          <p:cNvPr id="29" name="Group 28">
            <a:extLst>
              <a:ext uri="{FF2B5EF4-FFF2-40B4-BE49-F238E27FC236}">
                <a16:creationId xmlns:a16="http://schemas.microsoft.com/office/drawing/2014/main" id="{C1D5BDE3-28B8-48E3-B391-736676D2326B}"/>
              </a:ext>
            </a:extLst>
          </p:cNvPr>
          <p:cNvGrpSpPr/>
          <p:nvPr/>
        </p:nvGrpSpPr>
        <p:grpSpPr>
          <a:xfrm>
            <a:off x="7616750" y="841290"/>
            <a:ext cx="2646188" cy="4164066"/>
            <a:chOff x="7616750" y="841290"/>
            <a:chExt cx="2646188" cy="4164066"/>
          </a:xfrm>
        </p:grpSpPr>
        <p:cxnSp>
          <p:nvCxnSpPr>
            <p:cNvPr id="13" name="Connector: Curved 12">
              <a:extLst>
                <a:ext uri="{FF2B5EF4-FFF2-40B4-BE49-F238E27FC236}">
                  <a16:creationId xmlns:a16="http://schemas.microsoft.com/office/drawing/2014/main" id="{09E15D1F-14C6-4997-BED8-CA8197EBC983}"/>
                </a:ext>
              </a:extLst>
            </p:cNvPr>
            <p:cNvCxnSpPr>
              <a:cxnSpLocks/>
            </p:cNvCxnSpPr>
            <p:nvPr/>
          </p:nvCxnSpPr>
          <p:spPr>
            <a:xfrm rot="16200000" flipH="1">
              <a:off x="7894219" y="2867091"/>
              <a:ext cx="3156107" cy="1120424"/>
            </a:xfrm>
            <a:prstGeom prst="curvedConnector3">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4A5B603-137C-478C-99DE-55AF254F0E3F}"/>
                </a:ext>
              </a:extLst>
            </p:cNvPr>
            <p:cNvSpPr txBox="1"/>
            <p:nvPr/>
          </p:nvSpPr>
          <p:spPr>
            <a:xfrm>
              <a:off x="7616750" y="841290"/>
              <a:ext cx="2646188" cy="920422"/>
            </a:xfrm>
            <a:prstGeom prst="rect">
              <a:avLst/>
            </a:prstGeom>
            <a:solidFill>
              <a:schemeClr val="tx1">
                <a:alpha val="31000"/>
              </a:schemeClr>
            </a:solidFill>
          </p:spPr>
          <p:txBody>
            <a:bodyPr wrap="square" tIns="90000" bIns="90000" rtlCol="0" anchor="ctr">
              <a:spAutoFit/>
            </a:bodyPr>
            <a:lstStyle/>
            <a:p>
              <a:pPr algn="ctr"/>
              <a:r>
                <a:rPr lang="en-US" sz="1600" dirty="0">
                  <a:solidFill>
                    <a:schemeClr val="bg1"/>
                  </a:solidFill>
                  <a:latin typeface="DK More Or Less" pitchFamily="50" charset="0"/>
                </a:rPr>
                <a:t>Baby steps </a:t>
              </a:r>
              <a:br>
                <a:rPr lang="en-US" sz="1600" dirty="0">
                  <a:solidFill>
                    <a:schemeClr val="bg1"/>
                  </a:solidFill>
                  <a:latin typeface="DK More Or Less" pitchFamily="50" charset="0"/>
                </a:rPr>
              </a:br>
              <a:r>
                <a:rPr lang="en-US" sz="1600" dirty="0">
                  <a:solidFill>
                    <a:schemeClr val="bg1"/>
                  </a:solidFill>
                  <a:latin typeface="DK More Or Less" pitchFamily="50" charset="0"/>
                </a:rPr>
                <a:t>eradicate Procrastination </a:t>
              </a:r>
              <a:br>
                <a:rPr lang="en-US" sz="1600" dirty="0">
                  <a:solidFill>
                    <a:schemeClr val="bg1"/>
                  </a:solidFill>
                  <a:latin typeface="DK More Or Less" pitchFamily="50" charset="0"/>
                </a:rPr>
              </a:br>
              <a:r>
                <a:rPr lang="en-US" sz="1600" dirty="0">
                  <a:solidFill>
                    <a:schemeClr val="bg1"/>
                  </a:solidFill>
                  <a:latin typeface="DK More Or Less" pitchFamily="50" charset="0"/>
                </a:rPr>
                <a:t>and premature optimizations</a:t>
              </a:r>
            </a:p>
          </p:txBody>
        </p:sp>
      </p:grpSp>
      <p:grpSp>
        <p:nvGrpSpPr>
          <p:cNvPr id="35" name="Group 34">
            <a:extLst>
              <a:ext uri="{FF2B5EF4-FFF2-40B4-BE49-F238E27FC236}">
                <a16:creationId xmlns:a16="http://schemas.microsoft.com/office/drawing/2014/main" id="{D5DC298D-4FB6-4220-A61D-8B9D9E6D52AD}"/>
              </a:ext>
            </a:extLst>
          </p:cNvPr>
          <p:cNvGrpSpPr/>
          <p:nvPr/>
        </p:nvGrpSpPr>
        <p:grpSpPr>
          <a:xfrm>
            <a:off x="6069052" y="2382524"/>
            <a:ext cx="2052549" cy="1197405"/>
            <a:chOff x="6069052" y="2382524"/>
            <a:chExt cx="2052549" cy="1197405"/>
          </a:xfrm>
        </p:grpSpPr>
        <p:sp>
          <p:nvSpPr>
            <p:cNvPr id="16" name="TextBox 15">
              <a:extLst>
                <a:ext uri="{FF2B5EF4-FFF2-40B4-BE49-F238E27FC236}">
                  <a16:creationId xmlns:a16="http://schemas.microsoft.com/office/drawing/2014/main" id="{18BBD859-2044-46D7-80E5-33B24908E835}"/>
                </a:ext>
              </a:extLst>
            </p:cNvPr>
            <p:cNvSpPr txBox="1"/>
            <p:nvPr/>
          </p:nvSpPr>
          <p:spPr>
            <a:xfrm>
              <a:off x="6069052" y="2382524"/>
              <a:ext cx="2052549" cy="674200"/>
            </a:xfrm>
            <a:prstGeom prst="rect">
              <a:avLst/>
            </a:prstGeom>
            <a:solidFill>
              <a:schemeClr val="tx1">
                <a:alpha val="31000"/>
              </a:schemeClr>
            </a:solidFill>
          </p:spPr>
          <p:txBody>
            <a:bodyPr wrap="square" tIns="90000" bIns="90000" rtlCol="0" anchor="ctr">
              <a:spAutoFit/>
            </a:bodyPr>
            <a:lstStyle/>
            <a:p>
              <a:pPr algn="ctr"/>
              <a:r>
                <a:rPr lang="en-US" sz="1600" dirty="0">
                  <a:solidFill>
                    <a:schemeClr val="accent5">
                      <a:lumMod val="40000"/>
                      <a:lumOff val="60000"/>
                    </a:schemeClr>
                  </a:solidFill>
                  <a:latin typeface="DK More Or Less" pitchFamily="50" charset="0"/>
                </a:rPr>
                <a:t>Less debugging with Live testing tools</a:t>
              </a:r>
              <a:endParaRPr lang="en-US" sz="1400" dirty="0">
                <a:solidFill>
                  <a:schemeClr val="accent5">
                    <a:lumMod val="40000"/>
                    <a:lumOff val="60000"/>
                  </a:schemeClr>
                </a:solidFill>
                <a:latin typeface="DK More Or Less" pitchFamily="50" charset="0"/>
              </a:endParaRPr>
            </a:p>
          </p:txBody>
        </p:sp>
        <p:cxnSp>
          <p:nvCxnSpPr>
            <p:cNvPr id="25" name="Connector: Curved 24">
              <a:extLst>
                <a:ext uri="{FF2B5EF4-FFF2-40B4-BE49-F238E27FC236}">
                  <a16:creationId xmlns:a16="http://schemas.microsoft.com/office/drawing/2014/main" id="{35CB2318-FA5E-406C-B51D-A866CF75219A}"/>
                </a:ext>
              </a:extLst>
            </p:cNvPr>
            <p:cNvCxnSpPr>
              <a:cxnSpLocks/>
            </p:cNvCxnSpPr>
            <p:nvPr/>
          </p:nvCxnSpPr>
          <p:spPr>
            <a:xfrm rot="16200000" flipH="1">
              <a:off x="6969961" y="3281260"/>
              <a:ext cx="438058" cy="159279"/>
            </a:xfrm>
            <a:prstGeom prst="curvedConnector3">
              <a:avLst>
                <a:gd name="adj1" fmla="val 50000"/>
              </a:avLst>
            </a:prstGeom>
            <a:ln w="19050">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grpSp>
      <p:grpSp>
        <p:nvGrpSpPr>
          <p:cNvPr id="12" name="Group 11">
            <a:extLst>
              <a:ext uri="{FF2B5EF4-FFF2-40B4-BE49-F238E27FC236}">
                <a16:creationId xmlns:a16="http://schemas.microsoft.com/office/drawing/2014/main" id="{B441EB35-BDA0-4E18-8B49-C2B126D353E7}"/>
              </a:ext>
            </a:extLst>
          </p:cNvPr>
          <p:cNvGrpSpPr/>
          <p:nvPr/>
        </p:nvGrpSpPr>
        <p:grpSpPr>
          <a:xfrm>
            <a:off x="5591489" y="5773141"/>
            <a:ext cx="3571081" cy="674200"/>
            <a:chOff x="5591489" y="5773141"/>
            <a:chExt cx="3571081" cy="674200"/>
          </a:xfrm>
        </p:grpSpPr>
        <p:cxnSp>
          <p:nvCxnSpPr>
            <p:cNvPr id="22" name="Connector: Curved 21">
              <a:extLst>
                <a:ext uri="{FF2B5EF4-FFF2-40B4-BE49-F238E27FC236}">
                  <a16:creationId xmlns:a16="http://schemas.microsoft.com/office/drawing/2014/main" id="{CA6C3E81-18C9-462A-BDD0-D8979F15A6CE}"/>
                </a:ext>
              </a:extLst>
            </p:cNvPr>
            <p:cNvCxnSpPr>
              <a:cxnSpLocks/>
            </p:cNvCxnSpPr>
            <p:nvPr/>
          </p:nvCxnSpPr>
          <p:spPr>
            <a:xfrm>
              <a:off x="7748620" y="6118865"/>
              <a:ext cx="1413950" cy="130301"/>
            </a:xfrm>
            <a:prstGeom prst="curvedConnector3">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B4322304-E622-46D8-A45B-E96DBF40DE9D}"/>
                </a:ext>
              </a:extLst>
            </p:cNvPr>
            <p:cNvSpPr txBox="1"/>
            <p:nvPr/>
          </p:nvSpPr>
          <p:spPr>
            <a:xfrm>
              <a:off x="5591489" y="5773141"/>
              <a:ext cx="2010575" cy="674200"/>
            </a:xfrm>
            <a:prstGeom prst="rect">
              <a:avLst/>
            </a:prstGeom>
            <a:solidFill>
              <a:schemeClr val="tx1">
                <a:alpha val="31000"/>
              </a:schemeClr>
            </a:solidFill>
          </p:spPr>
          <p:txBody>
            <a:bodyPr wrap="square" tIns="90000" bIns="90000" rtlCol="0" anchor="ctr">
              <a:spAutoFit/>
            </a:bodyPr>
            <a:lstStyle/>
            <a:p>
              <a:pPr algn="r"/>
              <a:r>
                <a:rPr lang="en-US" sz="1600" dirty="0">
                  <a:solidFill>
                    <a:schemeClr val="bg1"/>
                  </a:solidFill>
                  <a:latin typeface="DK More Or Less" pitchFamily="50" charset="0"/>
                </a:rPr>
                <a:t>Shared and clarified mental models</a:t>
              </a:r>
              <a:endParaRPr lang="en-GB" sz="1600" dirty="0">
                <a:solidFill>
                  <a:schemeClr val="bg1"/>
                </a:solidFill>
              </a:endParaRPr>
            </a:p>
          </p:txBody>
        </p:sp>
      </p:grpSp>
      <p:grpSp>
        <p:nvGrpSpPr>
          <p:cNvPr id="18" name="Group 17">
            <a:extLst>
              <a:ext uri="{FF2B5EF4-FFF2-40B4-BE49-F238E27FC236}">
                <a16:creationId xmlns:a16="http://schemas.microsoft.com/office/drawing/2014/main" id="{DBD3D15E-CB34-4D7F-9E7B-8FFEB3BA8375}"/>
              </a:ext>
            </a:extLst>
          </p:cNvPr>
          <p:cNvGrpSpPr/>
          <p:nvPr/>
        </p:nvGrpSpPr>
        <p:grpSpPr>
          <a:xfrm>
            <a:off x="2823629" y="5673126"/>
            <a:ext cx="2739284" cy="489534"/>
            <a:chOff x="2823629" y="5673126"/>
            <a:chExt cx="2739284" cy="489534"/>
          </a:xfrm>
        </p:grpSpPr>
        <p:sp>
          <p:nvSpPr>
            <p:cNvPr id="21" name="TextBox 20">
              <a:extLst>
                <a:ext uri="{FF2B5EF4-FFF2-40B4-BE49-F238E27FC236}">
                  <a16:creationId xmlns:a16="http://schemas.microsoft.com/office/drawing/2014/main" id="{11DDF67E-3B3A-4F3D-ACFC-61BE8C513805}"/>
                </a:ext>
              </a:extLst>
            </p:cNvPr>
            <p:cNvSpPr txBox="1"/>
            <p:nvPr/>
          </p:nvSpPr>
          <p:spPr>
            <a:xfrm>
              <a:off x="2823629" y="5673126"/>
              <a:ext cx="2347783" cy="489534"/>
            </a:xfrm>
            <a:prstGeom prst="rect">
              <a:avLst/>
            </a:prstGeom>
            <a:solidFill>
              <a:schemeClr val="tx1">
                <a:alpha val="31000"/>
              </a:schemeClr>
            </a:solidFill>
          </p:spPr>
          <p:txBody>
            <a:bodyPr wrap="square" tIns="90000" bIns="90000" rtlCol="0" anchor="ctr">
              <a:spAutoFit/>
            </a:bodyPr>
            <a:lstStyle/>
            <a:p>
              <a:pPr algn="r"/>
              <a:r>
                <a:rPr lang="en-US" sz="1600" dirty="0">
                  <a:solidFill>
                    <a:schemeClr val="bg1"/>
                  </a:solidFill>
                  <a:latin typeface="DK More Or Less" pitchFamily="50" charset="0"/>
                </a:rPr>
                <a:t>YAGNI  </a:t>
              </a:r>
              <a:r>
                <a:rPr lang="en-US" sz="2000" dirty="0">
                  <a:solidFill>
                    <a:schemeClr val="bg1"/>
                  </a:solidFill>
                  <a:latin typeface="DK More Or Less" pitchFamily="50" charset="0"/>
                </a:rPr>
                <a:t>(</a:t>
              </a:r>
              <a:r>
                <a:rPr lang="en-US" sz="1600" dirty="0">
                  <a:solidFill>
                    <a:schemeClr val="bg1"/>
                  </a:solidFill>
                  <a:latin typeface="DK More Or Less" pitchFamily="50" charset="0"/>
                </a:rPr>
                <a:t> Outside-in form </a:t>
              </a:r>
              <a:r>
                <a:rPr lang="en-US" sz="2000" dirty="0">
                  <a:solidFill>
                    <a:schemeClr val="bg1"/>
                  </a:solidFill>
                  <a:latin typeface="DK More Or Less" pitchFamily="50" charset="0"/>
                </a:rPr>
                <a:t>)</a:t>
              </a:r>
              <a:endParaRPr lang="en-GB" sz="1600" dirty="0">
                <a:solidFill>
                  <a:schemeClr val="bg1"/>
                </a:solidFill>
              </a:endParaRPr>
            </a:p>
          </p:txBody>
        </p:sp>
        <p:cxnSp>
          <p:nvCxnSpPr>
            <p:cNvPr id="24" name="Connector: Curved 23">
              <a:extLst>
                <a:ext uri="{FF2B5EF4-FFF2-40B4-BE49-F238E27FC236}">
                  <a16:creationId xmlns:a16="http://schemas.microsoft.com/office/drawing/2014/main" id="{7CB8C6C6-96D3-4EE3-BEFC-19274BBCC9BF}"/>
                </a:ext>
              </a:extLst>
            </p:cNvPr>
            <p:cNvCxnSpPr>
              <a:cxnSpLocks/>
            </p:cNvCxnSpPr>
            <p:nvPr/>
          </p:nvCxnSpPr>
          <p:spPr>
            <a:xfrm>
              <a:off x="5270860" y="5952380"/>
              <a:ext cx="292053" cy="72133"/>
            </a:xfrm>
            <a:prstGeom prst="curvedConnector3">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4" name="Group 33">
            <a:extLst>
              <a:ext uri="{FF2B5EF4-FFF2-40B4-BE49-F238E27FC236}">
                <a16:creationId xmlns:a16="http://schemas.microsoft.com/office/drawing/2014/main" id="{35988D43-AB66-442D-81CA-A0DAEEEFBC5E}"/>
              </a:ext>
            </a:extLst>
          </p:cNvPr>
          <p:cNvGrpSpPr/>
          <p:nvPr/>
        </p:nvGrpSpPr>
        <p:grpSpPr>
          <a:xfrm>
            <a:off x="6304868" y="3579231"/>
            <a:ext cx="2867354" cy="2154944"/>
            <a:chOff x="6304868" y="3579231"/>
            <a:chExt cx="2867354" cy="2154944"/>
          </a:xfrm>
        </p:grpSpPr>
        <p:cxnSp>
          <p:nvCxnSpPr>
            <p:cNvPr id="17" name="Connector: Curved 16">
              <a:extLst>
                <a:ext uri="{FF2B5EF4-FFF2-40B4-BE49-F238E27FC236}">
                  <a16:creationId xmlns:a16="http://schemas.microsoft.com/office/drawing/2014/main" id="{347792A5-75A1-45EE-8E2E-0FD106977730}"/>
                </a:ext>
              </a:extLst>
            </p:cNvPr>
            <p:cNvCxnSpPr>
              <a:cxnSpLocks/>
              <a:stCxn id="28" idx="2"/>
            </p:cNvCxnSpPr>
            <p:nvPr/>
          </p:nvCxnSpPr>
          <p:spPr>
            <a:xfrm rot="16200000" flipH="1">
              <a:off x="7434366" y="3996319"/>
              <a:ext cx="1634633" cy="1841079"/>
            </a:xfrm>
            <a:prstGeom prst="curvedConnector2">
              <a:avLst/>
            </a:prstGeom>
            <a:ln w="19050">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B2586602-4344-41FF-BD9D-EBC03280968F}"/>
                </a:ext>
              </a:extLst>
            </p:cNvPr>
            <p:cNvSpPr txBox="1"/>
            <p:nvPr/>
          </p:nvSpPr>
          <p:spPr>
            <a:xfrm>
              <a:off x="6304868" y="3579231"/>
              <a:ext cx="2052549" cy="520312"/>
            </a:xfrm>
            <a:prstGeom prst="rect">
              <a:avLst/>
            </a:prstGeom>
            <a:solidFill>
              <a:schemeClr val="tx1">
                <a:alpha val="31000"/>
              </a:schemeClr>
            </a:solidFill>
          </p:spPr>
          <p:txBody>
            <a:bodyPr wrap="square" tIns="90000" bIns="90000" rtlCol="0" anchor="ctr">
              <a:spAutoFit/>
            </a:bodyPr>
            <a:lstStyle/>
            <a:p>
              <a:pPr algn="ctr"/>
              <a:r>
                <a:rPr lang="en-US" sz="1600" dirty="0">
                  <a:solidFill>
                    <a:schemeClr val="accent5">
                      <a:lumMod val="40000"/>
                      <a:lumOff val="60000"/>
                    </a:schemeClr>
                  </a:solidFill>
                  <a:latin typeface="DK More Or Less" pitchFamily="50" charset="0"/>
                </a:rPr>
                <a:t>No regression</a:t>
              </a:r>
              <a:br>
                <a:rPr lang="en-US" sz="1600" dirty="0">
                  <a:solidFill>
                    <a:schemeClr val="accent5">
                      <a:lumMod val="40000"/>
                      <a:lumOff val="60000"/>
                    </a:schemeClr>
                  </a:solidFill>
                  <a:latin typeface="DK More Or Less" pitchFamily="50" charset="0"/>
                </a:rPr>
              </a:br>
              <a:endParaRPr lang="en-US" sz="600" dirty="0">
                <a:solidFill>
                  <a:schemeClr val="accent5">
                    <a:lumMod val="40000"/>
                    <a:lumOff val="60000"/>
                  </a:schemeClr>
                </a:solidFill>
                <a:latin typeface="DK More Or Less" pitchFamily="50" charset="0"/>
              </a:endParaRPr>
            </a:p>
          </p:txBody>
        </p:sp>
      </p:grpSp>
    </p:spTree>
    <p:extLst>
      <p:ext uri="{BB962C8B-B14F-4D97-AF65-F5344CB8AC3E}">
        <p14:creationId xmlns:p14="http://schemas.microsoft.com/office/powerpoint/2010/main" val="3999718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6E0B0-7BEA-4032-A5A2-FD530BA9AFFC}"/>
              </a:ext>
            </a:extLst>
          </p:cNvPr>
          <p:cNvSpPr>
            <a:spLocks noGrp="1"/>
          </p:cNvSpPr>
          <p:nvPr>
            <p:ph type="title"/>
          </p:nvPr>
        </p:nvSpPr>
        <p:spPr>
          <a:xfrm>
            <a:off x="493200" y="4946400"/>
            <a:ext cx="9675829" cy="1561000"/>
          </a:xfrm>
        </p:spPr>
        <p:txBody>
          <a:bodyPr anchor="t"/>
          <a:lstStyle/>
          <a:p>
            <a:r>
              <a:rPr lang="en-GB" dirty="0"/>
              <a:t>TDD Workflows</a:t>
            </a:r>
          </a:p>
        </p:txBody>
      </p:sp>
    </p:spTree>
    <p:extLst>
      <p:ext uri="{BB962C8B-B14F-4D97-AF65-F5344CB8AC3E}">
        <p14:creationId xmlns:p14="http://schemas.microsoft.com/office/powerpoint/2010/main" val="17039209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1A8DB38-3DF5-4F40-987D-1ACEDE55C7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5900" y="-123000"/>
            <a:ext cx="11304056" cy="7534154"/>
          </a:xfrm>
          <a:prstGeom prst="rect">
            <a:avLst/>
          </a:prstGeom>
        </p:spPr>
      </p:pic>
      <p:sp>
        <p:nvSpPr>
          <p:cNvPr id="8" name="Rectangle 7">
            <a:extLst>
              <a:ext uri="{FF2B5EF4-FFF2-40B4-BE49-F238E27FC236}">
                <a16:creationId xmlns:a16="http://schemas.microsoft.com/office/drawing/2014/main" id="{B120DB52-6660-4F65-B2C7-DD03A39120E6}"/>
              </a:ext>
            </a:extLst>
          </p:cNvPr>
          <p:cNvSpPr/>
          <p:nvPr/>
        </p:nvSpPr>
        <p:spPr>
          <a:xfrm>
            <a:off x="811339" y="-547079"/>
            <a:ext cx="12208922" cy="81604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itle 3">
            <a:extLst>
              <a:ext uri="{FF2B5EF4-FFF2-40B4-BE49-F238E27FC236}">
                <a16:creationId xmlns:a16="http://schemas.microsoft.com/office/drawing/2014/main" id="{A53721E9-2B05-4512-A2FF-8CC1EF9E817F}"/>
              </a:ext>
            </a:extLst>
          </p:cNvPr>
          <p:cNvSpPr>
            <a:spLocks noGrp="1"/>
          </p:cNvSpPr>
          <p:nvPr>
            <p:ph type="ctrTitle" idx="4294967295"/>
          </p:nvPr>
        </p:nvSpPr>
        <p:spPr>
          <a:xfrm>
            <a:off x="781318" y="4689447"/>
            <a:ext cx="2347645" cy="1196804"/>
          </a:xfrm>
        </p:spPr>
        <p:txBody>
          <a:bodyPr anchor="t">
            <a:normAutofit/>
          </a:bodyPr>
          <a:lstStyle/>
          <a:p>
            <a:r>
              <a:rPr lang="en-US" sz="2800" dirty="0">
                <a:solidFill>
                  <a:schemeClr val="bg1"/>
                </a:solidFill>
              </a:rPr>
              <a:t>Outside-in</a:t>
            </a:r>
            <a:endParaRPr lang="en-GB" sz="1800" dirty="0">
              <a:solidFill>
                <a:schemeClr val="bg1"/>
              </a:solidFill>
            </a:endParaRPr>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27" name="Title 3">
            <a:extLst>
              <a:ext uri="{FF2B5EF4-FFF2-40B4-BE49-F238E27FC236}">
                <a16:creationId xmlns:a16="http://schemas.microsoft.com/office/drawing/2014/main" id="{BA403CED-F306-413C-9C9E-D5033F60163F}"/>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spTree>
    <p:extLst>
      <p:ext uri="{BB962C8B-B14F-4D97-AF65-F5344CB8AC3E}">
        <p14:creationId xmlns:p14="http://schemas.microsoft.com/office/powerpoint/2010/main" val="19588152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1A8DB38-3DF5-4F40-987D-1ACEDE55C7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5900" y="-123000"/>
            <a:ext cx="11304056" cy="7534154"/>
          </a:xfrm>
          <a:prstGeom prst="rect">
            <a:avLst/>
          </a:prstGeom>
        </p:spPr>
      </p:pic>
      <p:sp>
        <p:nvSpPr>
          <p:cNvPr id="8" name="Rectangle 7">
            <a:extLst>
              <a:ext uri="{FF2B5EF4-FFF2-40B4-BE49-F238E27FC236}">
                <a16:creationId xmlns:a16="http://schemas.microsoft.com/office/drawing/2014/main" id="{B120DB52-6660-4F65-B2C7-DD03A39120E6}"/>
              </a:ext>
            </a:extLst>
          </p:cNvPr>
          <p:cNvSpPr/>
          <p:nvPr/>
        </p:nvSpPr>
        <p:spPr>
          <a:xfrm>
            <a:off x="811339" y="-547079"/>
            <a:ext cx="12208922" cy="81604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itle 3">
            <a:extLst>
              <a:ext uri="{FF2B5EF4-FFF2-40B4-BE49-F238E27FC236}">
                <a16:creationId xmlns:a16="http://schemas.microsoft.com/office/drawing/2014/main" id="{A53721E9-2B05-4512-A2FF-8CC1EF9E817F}"/>
              </a:ext>
            </a:extLst>
          </p:cNvPr>
          <p:cNvSpPr>
            <a:spLocks noGrp="1"/>
          </p:cNvSpPr>
          <p:nvPr>
            <p:ph type="ctrTitle" idx="4294967295"/>
          </p:nvPr>
        </p:nvSpPr>
        <p:spPr>
          <a:xfrm>
            <a:off x="781318" y="4689447"/>
            <a:ext cx="2347645" cy="1196804"/>
          </a:xfrm>
        </p:spPr>
        <p:txBody>
          <a:bodyPr anchor="t">
            <a:normAutofit/>
          </a:bodyPr>
          <a:lstStyle/>
          <a:p>
            <a:r>
              <a:rPr lang="en-US" sz="2800" dirty="0">
                <a:solidFill>
                  <a:schemeClr val="bg1"/>
                </a:solidFill>
              </a:rPr>
              <a:t>Outside-in</a:t>
            </a:r>
            <a:endParaRPr lang="en-GB" sz="1800" dirty="0">
              <a:solidFill>
                <a:schemeClr val="bg1"/>
              </a:solidFill>
            </a:endParaRPr>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27" name="Title 3">
            <a:extLst>
              <a:ext uri="{FF2B5EF4-FFF2-40B4-BE49-F238E27FC236}">
                <a16:creationId xmlns:a16="http://schemas.microsoft.com/office/drawing/2014/main" id="{BA403CED-F306-413C-9C9E-D5033F60163F}"/>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sp>
        <p:nvSpPr>
          <p:cNvPr id="179" name="Rectangle: Single Corner Snipped 178">
            <a:extLst>
              <a:ext uri="{FF2B5EF4-FFF2-40B4-BE49-F238E27FC236}">
                <a16:creationId xmlns:a16="http://schemas.microsoft.com/office/drawing/2014/main" id="{0E6CB985-33F8-43C1-BC75-D29796D3FB4F}"/>
              </a:ext>
            </a:extLst>
          </p:cNvPr>
          <p:cNvSpPr/>
          <p:nvPr/>
        </p:nvSpPr>
        <p:spPr>
          <a:xfrm>
            <a:off x="6132616" y="2524218"/>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a:t>
            </a:r>
            <a:r>
              <a:rPr lang="en-GB" dirty="0"/>
              <a:t>T</a:t>
            </a:r>
          </a:p>
        </p:txBody>
      </p:sp>
    </p:spTree>
    <p:extLst>
      <p:ext uri="{BB962C8B-B14F-4D97-AF65-F5344CB8AC3E}">
        <p14:creationId xmlns:p14="http://schemas.microsoft.com/office/powerpoint/2010/main" val="35654386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1A8DB38-3DF5-4F40-987D-1ACEDE55C7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5900" y="-123000"/>
            <a:ext cx="11304056" cy="7534154"/>
          </a:xfrm>
          <a:prstGeom prst="rect">
            <a:avLst/>
          </a:prstGeom>
        </p:spPr>
      </p:pic>
      <p:sp>
        <p:nvSpPr>
          <p:cNvPr id="8" name="Rectangle 7">
            <a:extLst>
              <a:ext uri="{FF2B5EF4-FFF2-40B4-BE49-F238E27FC236}">
                <a16:creationId xmlns:a16="http://schemas.microsoft.com/office/drawing/2014/main" id="{B120DB52-6660-4F65-B2C7-DD03A39120E6}"/>
              </a:ext>
            </a:extLst>
          </p:cNvPr>
          <p:cNvSpPr/>
          <p:nvPr/>
        </p:nvSpPr>
        <p:spPr>
          <a:xfrm>
            <a:off x="811339" y="-547079"/>
            <a:ext cx="12208922" cy="81604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itle 3">
            <a:extLst>
              <a:ext uri="{FF2B5EF4-FFF2-40B4-BE49-F238E27FC236}">
                <a16:creationId xmlns:a16="http://schemas.microsoft.com/office/drawing/2014/main" id="{A53721E9-2B05-4512-A2FF-8CC1EF9E817F}"/>
              </a:ext>
            </a:extLst>
          </p:cNvPr>
          <p:cNvSpPr>
            <a:spLocks noGrp="1"/>
          </p:cNvSpPr>
          <p:nvPr>
            <p:ph type="ctrTitle" idx="4294967295"/>
          </p:nvPr>
        </p:nvSpPr>
        <p:spPr>
          <a:xfrm>
            <a:off x="781318" y="4689447"/>
            <a:ext cx="2347645" cy="1196804"/>
          </a:xfrm>
        </p:spPr>
        <p:txBody>
          <a:bodyPr anchor="t">
            <a:normAutofit/>
          </a:bodyPr>
          <a:lstStyle/>
          <a:p>
            <a:r>
              <a:rPr lang="en-US" sz="2800" dirty="0">
                <a:solidFill>
                  <a:schemeClr val="bg1"/>
                </a:solidFill>
              </a:rPr>
              <a:t>Outside-in</a:t>
            </a:r>
            <a:endParaRPr lang="en-GB" sz="1800" dirty="0">
              <a:solidFill>
                <a:schemeClr val="bg1"/>
              </a:solidFill>
            </a:endParaRPr>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27" name="Title 3">
            <a:extLst>
              <a:ext uri="{FF2B5EF4-FFF2-40B4-BE49-F238E27FC236}">
                <a16:creationId xmlns:a16="http://schemas.microsoft.com/office/drawing/2014/main" id="{BA403CED-F306-413C-9C9E-D5033F60163F}"/>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grpSp>
        <p:nvGrpSpPr>
          <p:cNvPr id="231" name="Group 230">
            <a:extLst>
              <a:ext uri="{FF2B5EF4-FFF2-40B4-BE49-F238E27FC236}">
                <a16:creationId xmlns:a16="http://schemas.microsoft.com/office/drawing/2014/main" id="{97CEF1AF-FE65-4A50-9BA9-C3D88E1BA097}"/>
              </a:ext>
            </a:extLst>
          </p:cNvPr>
          <p:cNvGrpSpPr/>
          <p:nvPr/>
        </p:nvGrpSpPr>
        <p:grpSpPr>
          <a:xfrm>
            <a:off x="8471627" y="3716729"/>
            <a:ext cx="2972739" cy="2530357"/>
            <a:chOff x="7733361" y="3355894"/>
            <a:chExt cx="2972739" cy="2530357"/>
          </a:xfrm>
        </p:grpSpPr>
        <p:sp>
          <p:nvSpPr>
            <p:cNvPr id="141" name="Octagon 140">
              <a:extLst>
                <a:ext uri="{FF2B5EF4-FFF2-40B4-BE49-F238E27FC236}">
                  <a16:creationId xmlns:a16="http://schemas.microsoft.com/office/drawing/2014/main" id="{6C181E62-1048-4834-A07F-41BE5CD1BA9B}"/>
                </a:ext>
              </a:extLst>
            </p:cNvPr>
            <p:cNvSpPr/>
            <p:nvPr/>
          </p:nvSpPr>
          <p:spPr>
            <a:xfrm>
              <a:off x="7733361" y="3355894"/>
              <a:ext cx="2972739" cy="2530357"/>
            </a:xfrm>
            <a:prstGeom prst="octagon">
              <a:avLst>
                <a:gd name="adj" fmla="val 30445"/>
              </a:avLst>
            </a:prstGeom>
            <a:noFill/>
            <a:ln w="920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76" name="Group 175">
              <a:extLst>
                <a:ext uri="{FF2B5EF4-FFF2-40B4-BE49-F238E27FC236}">
                  <a16:creationId xmlns:a16="http://schemas.microsoft.com/office/drawing/2014/main" id="{20BB0183-4700-4A0F-8D72-73595BB10511}"/>
                </a:ext>
              </a:extLst>
            </p:cNvPr>
            <p:cNvGrpSpPr/>
            <p:nvPr/>
          </p:nvGrpSpPr>
          <p:grpSpPr>
            <a:xfrm>
              <a:off x="8018144" y="3558305"/>
              <a:ext cx="488113" cy="690992"/>
              <a:chOff x="8018144" y="3558305"/>
              <a:chExt cx="488113" cy="690992"/>
            </a:xfrm>
          </p:grpSpPr>
          <p:grpSp>
            <p:nvGrpSpPr>
              <p:cNvPr id="173" name="Group 172">
                <a:extLst>
                  <a:ext uri="{FF2B5EF4-FFF2-40B4-BE49-F238E27FC236}">
                    <a16:creationId xmlns:a16="http://schemas.microsoft.com/office/drawing/2014/main" id="{DAEFFDC2-12AF-4E59-8CB1-F58CADFBA586}"/>
                  </a:ext>
                </a:extLst>
              </p:cNvPr>
              <p:cNvGrpSpPr/>
              <p:nvPr/>
            </p:nvGrpSpPr>
            <p:grpSpPr>
              <a:xfrm>
                <a:off x="8177886" y="3558305"/>
                <a:ext cx="211962" cy="440512"/>
                <a:chOff x="8177886" y="3558305"/>
                <a:chExt cx="211962" cy="440512"/>
              </a:xfrm>
            </p:grpSpPr>
            <p:sp>
              <p:nvSpPr>
                <p:cNvPr id="171" name="Oval 170">
                  <a:extLst>
                    <a:ext uri="{FF2B5EF4-FFF2-40B4-BE49-F238E27FC236}">
                      <a16:creationId xmlns:a16="http://schemas.microsoft.com/office/drawing/2014/main" id="{BCCFE13A-B531-4593-AFBF-EA0E740200C0}"/>
                    </a:ext>
                  </a:extLst>
                </p:cNvPr>
                <p:cNvSpPr/>
                <p:nvPr/>
              </p:nvSpPr>
              <p:spPr>
                <a:xfrm>
                  <a:off x="8177886" y="3558305"/>
                  <a:ext cx="211962" cy="211962"/>
                </a:xfrm>
                <a:prstGeom prst="ellipse">
                  <a:avLst/>
                </a:prstGeom>
                <a:solidFill>
                  <a:srgbClr val="9A57CD"/>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72" name="Straight Connector 171">
                  <a:extLst>
                    <a:ext uri="{FF2B5EF4-FFF2-40B4-BE49-F238E27FC236}">
                      <a16:creationId xmlns:a16="http://schemas.microsoft.com/office/drawing/2014/main" id="{CA54C547-1785-430A-B319-F4783E7B518E}"/>
                    </a:ext>
                  </a:extLst>
                </p:cNvPr>
                <p:cNvCxnSpPr>
                  <a:cxnSpLocks/>
                </p:cNvCxnSpPr>
                <p:nvPr/>
              </p:nvCxnSpPr>
              <p:spPr>
                <a:xfrm>
                  <a:off x="8283867" y="3770267"/>
                  <a:ext cx="0" cy="22855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75" name="Arc 174">
                <a:extLst>
                  <a:ext uri="{FF2B5EF4-FFF2-40B4-BE49-F238E27FC236}">
                    <a16:creationId xmlns:a16="http://schemas.microsoft.com/office/drawing/2014/main" id="{0C0ABFCD-D27A-47A1-8818-D6240AEA7657}"/>
                  </a:ext>
                </a:extLst>
              </p:cNvPr>
              <p:cNvSpPr/>
              <p:nvPr/>
            </p:nvSpPr>
            <p:spPr>
              <a:xfrm rot="19653625">
                <a:off x="8018144" y="4020747"/>
                <a:ext cx="488113" cy="228550"/>
              </a:xfrm>
              <a:prstGeom prst="arc">
                <a:avLst/>
              </a:prstGeom>
              <a:ln w="254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grpSp>
      <p:sp>
        <p:nvSpPr>
          <p:cNvPr id="179" name="Rectangle: Single Corner Snipped 178">
            <a:extLst>
              <a:ext uri="{FF2B5EF4-FFF2-40B4-BE49-F238E27FC236}">
                <a16:creationId xmlns:a16="http://schemas.microsoft.com/office/drawing/2014/main" id="{0E6CB985-33F8-43C1-BC75-D29796D3FB4F}"/>
              </a:ext>
            </a:extLst>
          </p:cNvPr>
          <p:cNvSpPr/>
          <p:nvPr/>
        </p:nvSpPr>
        <p:spPr>
          <a:xfrm>
            <a:off x="6132616" y="2524218"/>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a:t>
            </a:r>
            <a:r>
              <a:rPr lang="en-GB" dirty="0"/>
              <a:t>T</a:t>
            </a:r>
          </a:p>
        </p:txBody>
      </p:sp>
      <p:cxnSp>
        <p:nvCxnSpPr>
          <p:cNvPr id="200" name="Connector: Curved 199">
            <a:extLst>
              <a:ext uri="{FF2B5EF4-FFF2-40B4-BE49-F238E27FC236}">
                <a16:creationId xmlns:a16="http://schemas.microsoft.com/office/drawing/2014/main" id="{91C85426-15DE-4584-8B8E-426F1B1D499B}"/>
              </a:ext>
            </a:extLst>
          </p:cNvPr>
          <p:cNvCxnSpPr>
            <a:cxnSpLocks/>
            <a:stCxn id="179" idx="0"/>
            <a:endCxn id="171" idx="1"/>
          </p:cNvCxnSpPr>
          <p:nvPr/>
        </p:nvCxnSpPr>
        <p:spPr>
          <a:xfrm>
            <a:off x="6785759" y="2796471"/>
            <a:ext cx="2161434" cy="1153710"/>
          </a:xfrm>
          <a:prstGeom prst="curvedConnector2">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699966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1A8DB38-3DF5-4F40-987D-1ACEDE55C7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5900" y="-123000"/>
            <a:ext cx="11304056" cy="7534154"/>
          </a:xfrm>
          <a:prstGeom prst="rect">
            <a:avLst/>
          </a:prstGeom>
        </p:spPr>
      </p:pic>
      <p:sp>
        <p:nvSpPr>
          <p:cNvPr id="8" name="Rectangle 7">
            <a:extLst>
              <a:ext uri="{FF2B5EF4-FFF2-40B4-BE49-F238E27FC236}">
                <a16:creationId xmlns:a16="http://schemas.microsoft.com/office/drawing/2014/main" id="{B120DB52-6660-4F65-B2C7-DD03A39120E6}"/>
              </a:ext>
            </a:extLst>
          </p:cNvPr>
          <p:cNvSpPr/>
          <p:nvPr/>
        </p:nvSpPr>
        <p:spPr>
          <a:xfrm>
            <a:off x="811339" y="-547079"/>
            <a:ext cx="12208922" cy="81604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itle 3">
            <a:extLst>
              <a:ext uri="{FF2B5EF4-FFF2-40B4-BE49-F238E27FC236}">
                <a16:creationId xmlns:a16="http://schemas.microsoft.com/office/drawing/2014/main" id="{A53721E9-2B05-4512-A2FF-8CC1EF9E817F}"/>
              </a:ext>
            </a:extLst>
          </p:cNvPr>
          <p:cNvSpPr>
            <a:spLocks noGrp="1"/>
          </p:cNvSpPr>
          <p:nvPr>
            <p:ph type="ctrTitle" idx="4294967295"/>
          </p:nvPr>
        </p:nvSpPr>
        <p:spPr>
          <a:xfrm>
            <a:off x="781318" y="4689447"/>
            <a:ext cx="2347645" cy="1196804"/>
          </a:xfrm>
        </p:spPr>
        <p:txBody>
          <a:bodyPr anchor="t">
            <a:normAutofit/>
          </a:bodyPr>
          <a:lstStyle/>
          <a:p>
            <a:r>
              <a:rPr lang="en-US" sz="2800" dirty="0">
                <a:solidFill>
                  <a:schemeClr val="bg1"/>
                </a:solidFill>
              </a:rPr>
              <a:t>Outside-in</a:t>
            </a:r>
            <a:endParaRPr lang="en-GB" sz="1800" dirty="0">
              <a:solidFill>
                <a:schemeClr val="bg1"/>
              </a:solidFill>
            </a:endParaRPr>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27" name="Title 3">
            <a:extLst>
              <a:ext uri="{FF2B5EF4-FFF2-40B4-BE49-F238E27FC236}">
                <a16:creationId xmlns:a16="http://schemas.microsoft.com/office/drawing/2014/main" id="{BA403CED-F306-413C-9C9E-D5033F60163F}"/>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grpSp>
        <p:nvGrpSpPr>
          <p:cNvPr id="231" name="Group 230">
            <a:extLst>
              <a:ext uri="{FF2B5EF4-FFF2-40B4-BE49-F238E27FC236}">
                <a16:creationId xmlns:a16="http://schemas.microsoft.com/office/drawing/2014/main" id="{97CEF1AF-FE65-4A50-9BA9-C3D88E1BA097}"/>
              </a:ext>
            </a:extLst>
          </p:cNvPr>
          <p:cNvGrpSpPr/>
          <p:nvPr/>
        </p:nvGrpSpPr>
        <p:grpSpPr>
          <a:xfrm>
            <a:off x="8471627" y="3716729"/>
            <a:ext cx="2972739" cy="2530357"/>
            <a:chOff x="7733361" y="3355894"/>
            <a:chExt cx="2972739" cy="2530357"/>
          </a:xfrm>
        </p:grpSpPr>
        <p:sp>
          <p:nvSpPr>
            <p:cNvPr id="141" name="Octagon 140">
              <a:extLst>
                <a:ext uri="{FF2B5EF4-FFF2-40B4-BE49-F238E27FC236}">
                  <a16:creationId xmlns:a16="http://schemas.microsoft.com/office/drawing/2014/main" id="{6C181E62-1048-4834-A07F-41BE5CD1BA9B}"/>
                </a:ext>
              </a:extLst>
            </p:cNvPr>
            <p:cNvSpPr/>
            <p:nvPr/>
          </p:nvSpPr>
          <p:spPr>
            <a:xfrm>
              <a:off x="7733361" y="3355894"/>
              <a:ext cx="2972739" cy="2530357"/>
            </a:xfrm>
            <a:prstGeom prst="octagon">
              <a:avLst>
                <a:gd name="adj" fmla="val 30445"/>
              </a:avLst>
            </a:prstGeom>
            <a:noFill/>
            <a:ln w="920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6" name="Octagon 165">
              <a:extLst>
                <a:ext uri="{FF2B5EF4-FFF2-40B4-BE49-F238E27FC236}">
                  <a16:creationId xmlns:a16="http://schemas.microsoft.com/office/drawing/2014/main" id="{3B4A565E-B3E3-4071-9FE6-9A4635DDC49F}"/>
                </a:ext>
              </a:extLst>
            </p:cNvPr>
            <p:cNvSpPr/>
            <p:nvPr/>
          </p:nvSpPr>
          <p:spPr>
            <a:xfrm>
              <a:off x="8148160" y="3550473"/>
              <a:ext cx="900123" cy="766173"/>
            </a:xfrm>
            <a:prstGeom prst="octagon">
              <a:avLst>
                <a:gd name="adj" fmla="val 30445"/>
              </a:avLst>
            </a:prstGeom>
            <a:solidFill>
              <a:srgbClr val="BA8CDC"/>
            </a:solidFill>
            <a:ln w="920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76" name="Group 175">
              <a:extLst>
                <a:ext uri="{FF2B5EF4-FFF2-40B4-BE49-F238E27FC236}">
                  <a16:creationId xmlns:a16="http://schemas.microsoft.com/office/drawing/2014/main" id="{20BB0183-4700-4A0F-8D72-73595BB10511}"/>
                </a:ext>
              </a:extLst>
            </p:cNvPr>
            <p:cNvGrpSpPr/>
            <p:nvPr/>
          </p:nvGrpSpPr>
          <p:grpSpPr>
            <a:xfrm>
              <a:off x="8018144" y="3558305"/>
              <a:ext cx="488113" cy="690992"/>
              <a:chOff x="8018144" y="3558305"/>
              <a:chExt cx="488113" cy="690992"/>
            </a:xfrm>
          </p:grpSpPr>
          <p:grpSp>
            <p:nvGrpSpPr>
              <p:cNvPr id="173" name="Group 172">
                <a:extLst>
                  <a:ext uri="{FF2B5EF4-FFF2-40B4-BE49-F238E27FC236}">
                    <a16:creationId xmlns:a16="http://schemas.microsoft.com/office/drawing/2014/main" id="{DAEFFDC2-12AF-4E59-8CB1-F58CADFBA586}"/>
                  </a:ext>
                </a:extLst>
              </p:cNvPr>
              <p:cNvGrpSpPr/>
              <p:nvPr/>
            </p:nvGrpSpPr>
            <p:grpSpPr>
              <a:xfrm>
                <a:off x="8177886" y="3558305"/>
                <a:ext cx="211962" cy="440512"/>
                <a:chOff x="8177886" y="3558305"/>
                <a:chExt cx="211962" cy="440512"/>
              </a:xfrm>
            </p:grpSpPr>
            <p:sp>
              <p:nvSpPr>
                <p:cNvPr id="171" name="Oval 170">
                  <a:extLst>
                    <a:ext uri="{FF2B5EF4-FFF2-40B4-BE49-F238E27FC236}">
                      <a16:creationId xmlns:a16="http://schemas.microsoft.com/office/drawing/2014/main" id="{BCCFE13A-B531-4593-AFBF-EA0E740200C0}"/>
                    </a:ext>
                  </a:extLst>
                </p:cNvPr>
                <p:cNvSpPr/>
                <p:nvPr/>
              </p:nvSpPr>
              <p:spPr>
                <a:xfrm>
                  <a:off x="8177886" y="3558305"/>
                  <a:ext cx="211962" cy="211962"/>
                </a:xfrm>
                <a:prstGeom prst="ellipse">
                  <a:avLst/>
                </a:prstGeom>
                <a:solidFill>
                  <a:srgbClr val="9A57CD"/>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72" name="Straight Connector 171">
                  <a:extLst>
                    <a:ext uri="{FF2B5EF4-FFF2-40B4-BE49-F238E27FC236}">
                      <a16:creationId xmlns:a16="http://schemas.microsoft.com/office/drawing/2014/main" id="{CA54C547-1785-430A-B319-F4783E7B518E}"/>
                    </a:ext>
                  </a:extLst>
                </p:cNvPr>
                <p:cNvCxnSpPr>
                  <a:cxnSpLocks/>
                </p:cNvCxnSpPr>
                <p:nvPr/>
              </p:nvCxnSpPr>
              <p:spPr>
                <a:xfrm>
                  <a:off x="8283867" y="3770267"/>
                  <a:ext cx="0" cy="22855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75" name="Arc 174">
                <a:extLst>
                  <a:ext uri="{FF2B5EF4-FFF2-40B4-BE49-F238E27FC236}">
                    <a16:creationId xmlns:a16="http://schemas.microsoft.com/office/drawing/2014/main" id="{0C0ABFCD-D27A-47A1-8818-D6240AEA7657}"/>
                  </a:ext>
                </a:extLst>
              </p:cNvPr>
              <p:cNvSpPr/>
              <p:nvPr/>
            </p:nvSpPr>
            <p:spPr>
              <a:xfrm rot="19653625">
                <a:off x="8018144" y="4020747"/>
                <a:ext cx="488113" cy="228550"/>
              </a:xfrm>
              <a:prstGeom prst="arc">
                <a:avLst/>
              </a:prstGeom>
              <a:ln w="254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grpSp>
      <p:sp>
        <p:nvSpPr>
          <p:cNvPr id="178" name="Rectangle: Single Corner Snipped 177">
            <a:extLst>
              <a:ext uri="{FF2B5EF4-FFF2-40B4-BE49-F238E27FC236}">
                <a16:creationId xmlns:a16="http://schemas.microsoft.com/office/drawing/2014/main" id="{71AF7BCB-AE49-4176-8FB6-5A261E96D2C3}"/>
              </a:ext>
            </a:extLst>
          </p:cNvPr>
          <p:cNvSpPr/>
          <p:nvPr/>
        </p:nvSpPr>
        <p:spPr>
          <a:xfrm>
            <a:off x="5370403" y="3441412"/>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a:t>
            </a:r>
            <a:r>
              <a:rPr lang="en-GB" dirty="0"/>
              <a:t>T</a:t>
            </a:r>
          </a:p>
        </p:txBody>
      </p:sp>
      <p:sp>
        <p:nvSpPr>
          <p:cNvPr id="179" name="Rectangle: Single Corner Snipped 178">
            <a:extLst>
              <a:ext uri="{FF2B5EF4-FFF2-40B4-BE49-F238E27FC236}">
                <a16:creationId xmlns:a16="http://schemas.microsoft.com/office/drawing/2014/main" id="{0E6CB985-33F8-43C1-BC75-D29796D3FB4F}"/>
              </a:ext>
            </a:extLst>
          </p:cNvPr>
          <p:cNvSpPr/>
          <p:nvPr/>
        </p:nvSpPr>
        <p:spPr>
          <a:xfrm>
            <a:off x="6132616" y="2524218"/>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a:t>
            </a:r>
            <a:r>
              <a:rPr lang="en-GB" dirty="0"/>
              <a:t>T</a:t>
            </a:r>
          </a:p>
        </p:txBody>
      </p:sp>
      <p:cxnSp>
        <p:nvCxnSpPr>
          <p:cNvPr id="200" name="Connector: Curved 199">
            <a:extLst>
              <a:ext uri="{FF2B5EF4-FFF2-40B4-BE49-F238E27FC236}">
                <a16:creationId xmlns:a16="http://schemas.microsoft.com/office/drawing/2014/main" id="{91C85426-15DE-4584-8B8E-426F1B1D499B}"/>
              </a:ext>
            </a:extLst>
          </p:cNvPr>
          <p:cNvCxnSpPr>
            <a:cxnSpLocks/>
            <a:stCxn id="179" idx="0"/>
            <a:endCxn id="171" idx="1"/>
          </p:cNvCxnSpPr>
          <p:nvPr/>
        </p:nvCxnSpPr>
        <p:spPr>
          <a:xfrm>
            <a:off x="6785759" y="2796471"/>
            <a:ext cx="2161434" cy="1153710"/>
          </a:xfrm>
          <a:prstGeom prst="curvedConnector2">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05" name="Connector: Curved 204">
            <a:extLst>
              <a:ext uri="{FF2B5EF4-FFF2-40B4-BE49-F238E27FC236}">
                <a16:creationId xmlns:a16="http://schemas.microsoft.com/office/drawing/2014/main" id="{A6F2ED29-C4B2-4B08-A5F2-A36174217454}"/>
              </a:ext>
            </a:extLst>
          </p:cNvPr>
          <p:cNvCxnSpPr>
            <a:cxnSpLocks/>
            <a:stCxn id="178" idx="0"/>
            <a:endCxn id="171" idx="2"/>
          </p:cNvCxnSpPr>
          <p:nvPr/>
        </p:nvCxnSpPr>
        <p:spPr>
          <a:xfrm>
            <a:off x="6023546" y="3713665"/>
            <a:ext cx="2892606" cy="311456"/>
          </a:xfrm>
          <a:prstGeom prst="curvedConnector3">
            <a:avLst>
              <a:gd name="adj1" fmla="val 50000"/>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125171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1A8DB38-3DF5-4F40-987D-1ACEDE55C7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5900" y="-123000"/>
            <a:ext cx="11304056" cy="7534154"/>
          </a:xfrm>
          <a:prstGeom prst="rect">
            <a:avLst/>
          </a:prstGeom>
        </p:spPr>
      </p:pic>
      <p:sp>
        <p:nvSpPr>
          <p:cNvPr id="8" name="Rectangle 7">
            <a:extLst>
              <a:ext uri="{FF2B5EF4-FFF2-40B4-BE49-F238E27FC236}">
                <a16:creationId xmlns:a16="http://schemas.microsoft.com/office/drawing/2014/main" id="{B120DB52-6660-4F65-B2C7-DD03A39120E6}"/>
              </a:ext>
            </a:extLst>
          </p:cNvPr>
          <p:cNvSpPr/>
          <p:nvPr/>
        </p:nvSpPr>
        <p:spPr>
          <a:xfrm>
            <a:off x="811339" y="-547079"/>
            <a:ext cx="12208922" cy="81604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itle 3">
            <a:extLst>
              <a:ext uri="{FF2B5EF4-FFF2-40B4-BE49-F238E27FC236}">
                <a16:creationId xmlns:a16="http://schemas.microsoft.com/office/drawing/2014/main" id="{A53721E9-2B05-4512-A2FF-8CC1EF9E817F}"/>
              </a:ext>
            </a:extLst>
          </p:cNvPr>
          <p:cNvSpPr>
            <a:spLocks noGrp="1"/>
          </p:cNvSpPr>
          <p:nvPr>
            <p:ph type="ctrTitle" idx="4294967295"/>
          </p:nvPr>
        </p:nvSpPr>
        <p:spPr>
          <a:xfrm>
            <a:off x="781318" y="4689447"/>
            <a:ext cx="2347645" cy="1196804"/>
          </a:xfrm>
        </p:spPr>
        <p:txBody>
          <a:bodyPr anchor="t">
            <a:normAutofit/>
          </a:bodyPr>
          <a:lstStyle/>
          <a:p>
            <a:r>
              <a:rPr lang="en-US" sz="2800" dirty="0">
                <a:solidFill>
                  <a:schemeClr val="bg1"/>
                </a:solidFill>
              </a:rPr>
              <a:t>Outside-in</a:t>
            </a:r>
            <a:endParaRPr lang="en-GB" sz="1800" dirty="0">
              <a:solidFill>
                <a:schemeClr val="bg1"/>
              </a:solidFill>
            </a:endParaRPr>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27" name="Title 3">
            <a:extLst>
              <a:ext uri="{FF2B5EF4-FFF2-40B4-BE49-F238E27FC236}">
                <a16:creationId xmlns:a16="http://schemas.microsoft.com/office/drawing/2014/main" id="{BA403CED-F306-413C-9C9E-D5033F60163F}"/>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grpSp>
        <p:nvGrpSpPr>
          <p:cNvPr id="231" name="Group 230">
            <a:extLst>
              <a:ext uri="{FF2B5EF4-FFF2-40B4-BE49-F238E27FC236}">
                <a16:creationId xmlns:a16="http://schemas.microsoft.com/office/drawing/2014/main" id="{97CEF1AF-FE65-4A50-9BA9-C3D88E1BA097}"/>
              </a:ext>
            </a:extLst>
          </p:cNvPr>
          <p:cNvGrpSpPr/>
          <p:nvPr/>
        </p:nvGrpSpPr>
        <p:grpSpPr>
          <a:xfrm>
            <a:off x="8471627" y="3716729"/>
            <a:ext cx="2972739" cy="2530357"/>
            <a:chOff x="7733361" y="3355894"/>
            <a:chExt cx="2972739" cy="2530357"/>
          </a:xfrm>
        </p:grpSpPr>
        <p:sp>
          <p:nvSpPr>
            <p:cNvPr id="141" name="Octagon 140">
              <a:extLst>
                <a:ext uri="{FF2B5EF4-FFF2-40B4-BE49-F238E27FC236}">
                  <a16:creationId xmlns:a16="http://schemas.microsoft.com/office/drawing/2014/main" id="{6C181E62-1048-4834-A07F-41BE5CD1BA9B}"/>
                </a:ext>
              </a:extLst>
            </p:cNvPr>
            <p:cNvSpPr/>
            <p:nvPr/>
          </p:nvSpPr>
          <p:spPr>
            <a:xfrm>
              <a:off x="7733361" y="3355894"/>
              <a:ext cx="2972739" cy="2530357"/>
            </a:xfrm>
            <a:prstGeom prst="octagon">
              <a:avLst>
                <a:gd name="adj" fmla="val 30445"/>
              </a:avLst>
            </a:prstGeom>
            <a:noFill/>
            <a:ln w="920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6" name="Octagon 165">
              <a:extLst>
                <a:ext uri="{FF2B5EF4-FFF2-40B4-BE49-F238E27FC236}">
                  <a16:creationId xmlns:a16="http://schemas.microsoft.com/office/drawing/2014/main" id="{3B4A565E-B3E3-4071-9FE6-9A4635DDC49F}"/>
                </a:ext>
              </a:extLst>
            </p:cNvPr>
            <p:cNvSpPr/>
            <p:nvPr/>
          </p:nvSpPr>
          <p:spPr>
            <a:xfrm>
              <a:off x="8073687" y="3514728"/>
              <a:ext cx="1274497" cy="1084835"/>
            </a:xfrm>
            <a:prstGeom prst="octagon">
              <a:avLst>
                <a:gd name="adj" fmla="val 30445"/>
              </a:avLst>
            </a:prstGeom>
            <a:solidFill>
              <a:srgbClr val="BA8CDC"/>
            </a:solidFill>
            <a:ln w="920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76" name="Group 175">
              <a:extLst>
                <a:ext uri="{FF2B5EF4-FFF2-40B4-BE49-F238E27FC236}">
                  <a16:creationId xmlns:a16="http://schemas.microsoft.com/office/drawing/2014/main" id="{20BB0183-4700-4A0F-8D72-73595BB10511}"/>
                </a:ext>
              </a:extLst>
            </p:cNvPr>
            <p:cNvGrpSpPr/>
            <p:nvPr/>
          </p:nvGrpSpPr>
          <p:grpSpPr>
            <a:xfrm>
              <a:off x="8018144" y="3558305"/>
              <a:ext cx="488113" cy="690992"/>
              <a:chOff x="8018144" y="3558305"/>
              <a:chExt cx="488113" cy="690992"/>
            </a:xfrm>
          </p:grpSpPr>
          <p:grpSp>
            <p:nvGrpSpPr>
              <p:cNvPr id="173" name="Group 172">
                <a:extLst>
                  <a:ext uri="{FF2B5EF4-FFF2-40B4-BE49-F238E27FC236}">
                    <a16:creationId xmlns:a16="http://schemas.microsoft.com/office/drawing/2014/main" id="{DAEFFDC2-12AF-4E59-8CB1-F58CADFBA586}"/>
                  </a:ext>
                </a:extLst>
              </p:cNvPr>
              <p:cNvGrpSpPr/>
              <p:nvPr/>
            </p:nvGrpSpPr>
            <p:grpSpPr>
              <a:xfrm>
                <a:off x="8177886" y="3558305"/>
                <a:ext cx="211962" cy="440512"/>
                <a:chOff x="8177886" y="3558305"/>
                <a:chExt cx="211962" cy="440512"/>
              </a:xfrm>
            </p:grpSpPr>
            <p:sp>
              <p:nvSpPr>
                <p:cNvPr id="171" name="Oval 170">
                  <a:extLst>
                    <a:ext uri="{FF2B5EF4-FFF2-40B4-BE49-F238E27FC236}">
                      <a16:creationId xmlns:a16="http://schemas.microsoft.com/office/drawing/2014/main" id="{BCCFE13A-B531-4593-AFBF-EA0E740200C0}"/>
                    </a:ext>
                  </a:extLst>
                </p:cNvPr>
                <p:cNvSpPr/>
                <p:nvPr/>
              </p:nvSpPr>
              <p:spPr>
                <a:xfrm>
                  <a:off x="8177886" y="3558305"/>
                  <a:ext cx="211962" cy="211962"/>
                </a:xfrm>
                <a:prstGeom prst="ellipse">
                  <a:avLst/>
                </a:prstGeom>
                <a:solidFill>
                  <a:srgbClr val="9A57CD"/>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72" name="Straight Connector 171">
                  <a:extLst>
                    <a:ext uri="{FF2B5EF4-FFF2-40B4-BE49-F238E27FC236}">
                      <a16:creationId xmlns:a16="http://schemas.microsoft.com/office/drawing/2014/main" id="{CA54C547-1785-430A-B319-F4783E7B518E}"/>
                    </a:ext>
                  </a:extLst>
                </p:cNvPr>
                <p:cNvCxnSpPr>
                  <a:cxnSpLocks/>
                </p:cNvCxnSpPr>
                <p:nvPr/>
              </p:nvCxnSpPr>
              <p:spPr>
                <a:xfrm>
                  <a:off x="8283867" y="3770267"/>
                  <a:ext cx="0" cy="22855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75" name="Arc 174">
                <a:extLst>
                  <a:ext uri="{FF2B5EF4-FFF2-40B4-BE49-F238E27FC236}">
                    <a16:creationId xmlns:a16="http://schemas.microsoft.com/office/drawing/2014/main" id="{0C0ABFCD-D27A-47A1-8818-D6240AEA7657}"/>
                  </a:ext>
                </a:extLst>
              </p:cNvPr>
              <p:cNvSpPr/>
              <p:nvPr/>
            </p:nvSpPr>
            <p:spPr>
              <a:xfrm rot="19653625">
                <a:off x="8018144" y="4020747"/>
                <a:ext cx="488113" cy="228550"/>
              </a:xfrm>
              <a:prstGeom prst="arc">
                <a:avLst/>
              </a:prstGeom>
              <a:ln w="254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grpSp>
      <p:sp>
        <p:nvSpPr>
          <p:cNvPr id="178" name="Rectangle: Single Corner Snipped 177">
            <a:extLst>
              <a:ext uri="{FF2B5EF4-FFF2-40B4-BE49-F238E27FC236}">
                <a16:creationId xmlns:a16="http://schemas.microsoft.com/office/drawing/2014/main" id="{71AF7BCB-AE49-4176-8FB6-5A261E96D2C3}"/>
              </a:ext>
            </a:extLst>
          </p:cNvPr>
          <p:cNvSpPr/>
          <p:nvPr/>
        </p:nvSpPr>
        <p:spPr>
          <a:xfrm>
            <a:off x="5370403" y="3441412"/>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a:t>
            </a:r>
            <a:r>
              <a:rPr lang="en-GB" dirty="0"/>
              <a:t>T</a:t>
            </a:r>
          </a:p>
        </p:txBody>
      </p:sp>
      <p:sp>
        <p:nvSpPr>
          <p:cNvPr id="179" name="Rectangle: Single Corner Snipped 178">
            <a:extLst>
              <a:ext uri="{FF2B5EF4-FFF2-40B4-BE49-F238E27FC236}">
                <a16:creationId xmlns:a16="http://schemas.microsoft.com/office/drawing/2014/main" id="{0E6CB985-33F8-43C1-BC75-D29796D3FB4F}"/>
              </a:ext>
            </a:extLst>
          </p:cNvPr>
          <p:cNvSpPr/>
          <p:nvPr/>
        </p:nvSpPr>
        <p:spPr>
          <a:xfrm>
            <a:off x="6132616" y="2524218"/>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a:t>
            </a:r>
            <a:r>
              <a:rPr lang="en-GB" dirty="0"/>
              <a:t>T</a:t>
            </a:r>
          </a:p>
        </p:txBody>
      </p:sp>
      <p:cxnSp>
        <p:nvCxnSpPr>
          <p:cNvPr id="200" name="Connector: Curved 199">
            <a:extLst>
              <a:ext uri="{FF2B5EF4-FFF2-40B4-BE49-F238E27FC236}">
                <a16:creationId xmlns:a16="http://schemas.microsoft.com/office/drawing/2014/main" id="{91C85426-15DE-4584-8B8E-426F1B1D499B}"/>
              </a:ext>
            </a:extLst>
          </p:cNvPr>
          <p:cNvCxnSpPr>
            <a:cxnSpLocks/>
            <a:stCxn id="179" idx="0"/>
            <a:endCxn id="171" idx="1"/>
          </p:cNvCxnSpPr>
          <p:nvPr/>
        </p:nvCxnSpPr>
        <p:spPr>
          <a:xfrm>
            <a:off x="6785759" y="2796471"/>
            <a:ext cx="2161434" cy="1153710"/>
          </a:xfrm>
          <a:prstGeom prst="curvedConnector2">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05" name="Connector: Curved 204">
            <a:extLst>
              <a:ext uri="{FF2B5EF4-FFF2-40B4-BE49-F238E27FC236}">
                <a16:creationId xmlns:a16="http://schemas.microsoft.com/office/drawing/2014/main" id="{A6F2ED29-C4B2-4B08-A5F2-A36174217454}"/>
              </a:ext>
            </a:extLst>
          </p:cNvPr>
          <p:cNvCxnSpPr>
            <a:cxnSpLocks/>
            <a:stCxn id="178" idx="0"/>
            <a:endCxn id="171" idx="2"/>
          </p:cNvCxnSpPr>
          <p:nvPr/>
        </p:nvCxnSpPr>
        <p:spPr>
          <a:xfrm>
            <a:off x="6023546" y="3713665"/>
            <a:ext cx="2892606" cy="311456"/>
          </a:xfrm>
          <a:prstGeom prst="curvedConnector3">
            <a:avLst>
              <a:gd name="adj1" fmla="val 50000"/>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0" name="Rectangle: Single Corner Snipped 19">
            <a:extLst>
              <a:ext uri="{FF2B5EF4-FFF2-40B4-BE49-F238E27FC236}">
                <a16:creationId xmlns:a16="http://schemas.microsoft.com/office/drawing/2014/main" id="{3D0C5392-1A33-442D-8F3E-CAC5C2EA4EDB}"/>
              </a:ext>
            </a:extLst>
          </p:cNvPr>
          <p:cNvSpPr/>
          <p:nvPr/>
        </p:nvSpPr>
        <p:spPr>
          <a:xfrm>
            <a:off x="5023543" y="4417194"/>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a:t>
            </a:r>
            <a:r>
              <a:rPr lang="en-GB" dirty="0"/>
              <a:t>T</a:t>
            </a:r>
          </a:p>
        </p:txBody>
      </p:sp>
      <p:cxnSp>
        <p:nvCxnSpPr>
          <p:cNvPr id="21" name="Connector: Curved 20">
            <a:extLst>
              <a:ext uri="{FF2B5EF4-FFF2-40B4-BE49-F238E27FC236}">
                <a16:creationId xmlns:a16="http://schemas.microsoft.com/office/drawing/2014/main" id="{D49FC560-C2D9-4E77-BB8F-9AA82D8A7FFF}"/>
              </a:ext>
            </a:extLst>
          </p:cNvPr>
          <p:cNvCxnSpPr>
            <a:cxnSpLocks/>
            <a:stCxn id="20" idx="0"/>
          </p:cNvCxnSpPr>
          <p:nvPr/>
        </p:nvCxnSpPr>
        <p:spPr>
          <a:xfrm flipV="1">
            <a:off x="5676686" y="4025121"/>
            <a:ext cx="3239466" cy="664326"/>
          </a:xfrm>
          <a:prstGeom prst="curvedConnector3">
            <a:avLst>
              <a:gd name="adj1" fmla="val 50000"/>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515719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6E0B0-7BEA-4032-A5A2-FD530BA9AFFC}"/>
              </a:ext>
            </a:extLst>
          </p:cNvPr>
          <p:cNvSpPr>
            <a:spLocks noGrp="1"/>
          </p:cNvSpPr>
          <p:nvPr>
            <p:ph type="title"/>
          </p:nvPr>
        </p:nvSpPr>
        <p:spPr>
          <a:xfrm>
            <a:off x="838200" y="439247"/>
            <a:ext cx="10515600" cy="1561000"/>
          </a:xfrm>
        </p:spPr>
        <p:txBody>
          <a:bodyPr anchor="t"/>
          <a:lstStyle/>
          <a:p>
            <a:r>
              <a:rPr lang="en-GB" dirty="0"/>
              <a:t>Disclaimers</a:t>
            </a:r>
          </a:p>
        </p:txBody>
      </p:sp>
      <p:sp>
        <p:nvSpPr>
          <p:cNvPr id="3" name="Text Placeholder 2">
            <a:extLst>
              <a:ext uri="{FF2B5EF4-FFF2-40B4-BE49-F238E27FC236}">
                <a16:creationId xmlns:a16="http://schemas.microsoft.com/office/drawing/2014/main" id="{58B27DB0-FD7B-4FB2-894E-4E073EE2FA72}"/>
              </a:ext>
            </a:extLst>
          </p:cNvPr>
          <p:cNvSpPr>
            <a:spLocks noGrp="1"/>
          </p:cNvSpPr>
          <p:nvPr>
            <p:ph type="body" idx="1"/>
          </p:nvPr>
        </p:nvSpPr>
        <p:spPr>
          <a:xfrm>
            <a:off x="838200" y="1843088"/>
            <a:ext cx="10515600" cy="4057650"/>
          </a:xfrm>
        </p:spPr>
        <p:txBody>
          <a:bodyPr anchor="ctr">
            <a:noAutofit/>
          </a:bodyPr>
          <a:lstStyle/>
          <a:p>
            <a:pPr algn="just">
              <a:lnSpc>
                <a:spcPct val="120000"/>
              </a:lnSpc>
              <a:spcBef>
                <a:spcPts val="0"/>
              </a:spcBef>
              <a:spcAft>
                <a:spcPts val="1800"/>
              </a:spcAft>
            </a:pPr>
            <a:r>
              <a:rPr lang="en-GB" sz="3600" dirty="0">
                <a:solidFill>
                  <a:schemeClr val="bg1"/>
                </a:solidFill>
              </a:rPr>
              <a:t>There is no silver bullet</a:t>
            </a:r>
            <a:r>
              <a:rPr lang="en-GB" sz="1600" b="0" dirty="0"/>
              <a:t> Your testing strategy &amp; techniques must always be chosen accordingly to your context (both human &amp; technical)</a:t>
            </a:r>
          </a:p>
          <a:p>
            <a:pPr algn="just">
              <a:lnSpc>
                <a:spcPct val="120000"/>
              </a:lnSpc>
              <a:spcBef>
                <a:spcPts val="0"/>
              </a:spcBef>
              <a:spcAft>
                <a:spcPts val="1800"/>
              </a:spcAft>
            </a:pPr>
            <a:endParaRPr lang="en-GB" sz="1600" b="0" dirty="0"/>
          </a:p>
          <a:p>
            <a:pPr algn="just">
              <a:lnSpc>
                <a:spcPct val="120000"/>
              </a:lnSpc>
              <a:spcBef>
                <a:spcPts val="0"/>
              </a:spcBef>
              <a:spcAft>
                <a:spcPts val="1800"/>
              </a:spcAft>
            </a:pPr>
            <a:r>
              <a:rPr lang="en-GB" sz="1600" b="0" dirty="0"/>
              <a:t>As long as you </a:t>
            </a:r>
            <a:r>
              <a:rPr lang="en-GB" sz="3600" dirty="0">
                <a:solidFill>
                  <a:schemeClr val="bg1"/>
                </a:solidFill>
              </a:rPr>
              <a:t>understand your trade-offs</a:t>
            </a:r>
            <a:r>
              <a:rPr kumimoji="0" lang="en-GB" sz="1600" b="0" i="0" u="none" strike="noStrike" kern="1200" cap="none" spc="0" normalizeH="0" baseline="0" noProof="0" dirty="0">
                <a:ln>
                  <a:noFill/>
                </a:ln>
                <a:solidFill>
                  <a:srgbClr val="E7E6E6">
                    <a:lumMod val="50000"/>
                  </a:srgbClr>
                </a:solidFill>
                <a:effectLst/>
                <a:uLnTx/>
                <a:uFillTx/>
                <a:latin typeface="Alte Haas Grotesk" panose="02000503000000020004" pitchFamily="2" charset="0"/>
                <a:ea typeface="+mn-ea"/>
                <a:cs typeface="+mn-cs"/>
              </a:rPr>
              <a:t> there</a:t>
            </a:r>
            <a:r>
              <a:rPr lang="en-GB" sz="1600" b="0" dirty="0">
                <a:solidFill>
                  <a:srgbClr val="E7E6E6">
                    <a:lumMod val="50000"/>
                  </a:srgbClr>
                </a:solidFill>
              </a:rPr>
              <a:t> is no reason not to </a:t>
            </a:r>
            <a:r>
              <a:rPr lang="en-GB" sz="3600" dirty="0">
                <a:solidFill>
                  <a:schemeClr val="bg1"/>
                </a:solidFill>
              </a:rPr>
              <a:t>explore new paths…</a:t>
            </a:r>
          </a:p>
          <a:p>
            <a:pPr algn="just">
              <a:lnSpc>
                <a:spcPct val="120000"/>
              </a:lnSpc>
              <a:spcBef>
                <a:spcPts val="0"/>
              </a:spcBef>
              <a:spcAft>
                <a:spcPts val="1800"/>
              </a:spcAft>
            </a:pPr>
            <a:endParaRPr lang="en-GB" sz="1600" b="0" dirty="0"/>
          </a:p>
          <a:p>
            <a:pPr algn="just">
              <a:lnSpc>
                <a:spcPct val="120000"/>
              </a:lnSpc>
              <a:spcBef>
                <a:spcPts val="0"/>
              </a:spcBef>
              <a:spcAft>
                <a:spcPts val="1800"/>
              </a:spcAft>
            </a:pPr>
            <a:r>
              <a:rPr lang="en-GB" sz="1600" b="0" dirty="0"/>
              <a:t>Thanks to </a:t>
            </a:r>
            <a:r>
              <a:rPr lang="en-GB" sz="1600" dirty="0"/>
              <a:t>Kent Beck</a:t>
            </a:r>
            <a:r>
              <a:rPr lang="en-GB" sz="1600" b="0" dirty="0"/>
              <a:t>, </a:t>
            </a:r>
            <a:r>
              <a:rPr lang="en-GB" sz="1600" dirty="0"/>
              <a:t>Martin Fowler</a:t>
            </a:r>
            <a:r>
              <a:rPr lang="en-GB" sz="1600" b="0" dirty="0"/>
              <a:t>, </a:t>
            </a:r>
            <a:r>
              <a:rPr lang="en-GB" sz="1600" dirty="0"/>
              <a:t>Michael Feathers</a:t>
            </a:r>
            <a:r>
              <a:rPr lang="en-GB" sz="1600" b="0" dirty="0"/>
              <a:t>, </a:t>
            </a:r>
            <a:r>
              <a:rPr lang="en-GB" sz="1600" dirty="0"/>
              <a:t>Nat Pryce</a:t>
            </a:r>
            <a:r>
              <a:rPr lang="en-GB" sz="1600" b="0" dirty="0"/>
              <a:t> &amp; </a:t>
            </a:r>
            <a:r>
              <a:rPr lang="en-GB" sz="1600" dirty="0"/>
              <a:t>Steve Freeman</a:t>
            </a:r>
            <a:r>
              <a:rPr lang="en-GB" sz="1600" b="0" dirty="0"/>
              <a:t> for their great source of inspiration over the years  </a:t>
            </a:r>
            <a:r>
              <a:rPr lang="en-GB" sz="3600" dirty="0">
                <a:solidFill>
                  <a:schemeClr val="bg1"/>
                </a:solidFill>
              </a:rPr>
              <a:t>#shouldersOfGiants</a:t>
            </a:r>
          </a:p>
        </p:txBody>
      </p:sp>
    </p:spTree>
    <p:extLst>
      <p:ext uri="{BB962C8B-B14F-4D97-AF65-F5344CB8AC3E}">
        <p14:creationId xmlns:p14="http://schemas.microsoft.com/office/powerpoint/2010/main" val="2552019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1A8DB38-3DF5-4F40-987D-1ACEDE55C7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5900" y="-123000"/>
            <a:ext cx="11304056" cy="7534154"/>
          </a:xfrm>
          <a:prstGeom prst="rect">
            <a:avLst/>
          </a:prstGeom>
        </p:spPr>
      </p:pic>
      <p:sp>
        <p:nvSpPr>
          <p:cNvPr id="8" name="Rectangle 7">
            <a:extLst>
              <a:ext uri="{FF2B5EF4-FFF2-40B4-BE49-F238E27FC236}">
                <a16:creationId xmlns:a16="http://schemas.microsoft.com/office/drawing/2014/main" id="{B120DB52-6660-4F65-B2C7-DD03A39120E6}"/>
              </a:ext>
            </a:extLst>
          </p:cNvPr>
          <p:cNvSpPr/>
          <p:nvPr/>
        </p:nvSpPr>
        <p:spPr>
          <a:xfrm>
            <a:off x="811339" y="-547079"/>
            <a:ext cx="12208922" cy="81604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itle 3">
            <a:extLst>
              <a:ext uri="{FF2B5EF4-FFF2-40B4-BE49-F238E27FC236}">
                <a16:creationId xmlns:a16="http://schemas.microsoft.com/office/drawing/2014/main" id="{A53721E9-2B05-4512-A2FF-8CC1EF9E817F}"/>
              </a:ext>
            </a:extLst>
          </p:cNvPr>
          <p:cNvSpPr>
            <a:spLocks noGrp="1"/>
          </p:cNvSpPr>
          <p:nvPr>
            <p:ph type="ctrTitle" idx="4294967295"/>
          </p:nvPr>
        </p:nvSpPr>
        <p:spPr>
          <a:xfrm>
            <a:off x="781318" y="4689447"/>
            <a:ext cx="2347645" cy="1196804"/>
          </a:xfrm>
        </p:spPr>
        <p:txBody>
          <a:bodyPr anchor="t">
            <a:normAutofit/>
          </a:bodyPr>
          <a:lstStyle/>
          <a:p>
            <a:r>
              <a:rPr lang="en-US" sz="2800" dirty="0">
                <a:solidFill>
                  <a:schemeClr val="bg1"/>
                </a:solidFill>
              </a:rPr>
              <a:t>Outside-in</a:t>
            </a:r>
            <a:endParaRPr lang="en-GB" sz="1800" dirty="0">
              <a:solidFill>
                <a:schemeClr val="bg1"/>
              </a:solidFill>
            </a:endParaRPr>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27" name="Title 3">
            <a:extLst>
              <a:ext uri="{FF2B5EF4-FFF2-40B4-BE49-F238E27FC236}">
                <a16:creationId xmlns:a16="http://schemas.microsoft.com/office/drawing/2014/main" id="{BA403CED-F306-413C-9C9E-D5033F60163F}"/>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grpSp>
        <p:nvGrpSpPr>
          <p:cNvPr id="231" name="Group 230">
            <a:extLst>
              <a:ext uri="{FF2B5EF4-FFF2-40B4-BE49-F238E27FC236}">
                <a16:creationId xmlns:a16="http://schemas.microsoft.com/office/drawing/2014/main" id="{97CEF1AF-FE65-4A50-9BA9-C3D88E1BA097}"/>
              </a:ext>
            </a:extLst>
          </p:cNvPr>
          <p:cNvGrpSpPr/>
          <p:nvPr/>
        </p:nvGrpSpPr>
        <p:grpSpPr>
          <a:xfrm>
            <a:off x="8471627" y="3716729"/>
            <a:ext cx="2972739" cy="2530357"/>
            <a:chOff x="7733361" y="3355894"/>
            <a:chExt cx="2972739" cy="2530357"/>
          </a:xfrm>
        </p:grpSpPr>
        <p:sp>
          <p:nvSpPr>
            <p:cNvPr id="141" name="Octagon 140">
              <a:extLst>
                <a:ext uri="{FF2B5EF4-FFF2-40B4-BE49-F238E27FC236}">
                  <a16:creationId xmlns:a16="http://schemas.microsoft.com/office/drawing/2014/main" id="{6C181E62-1048-4834-A07F-41BE5CD1BA9B}"/>
                </a:ext>
              </a:extLst>
            </p:cNvPr>
            <p:cNvSpPr/>
            <p:nvPr/>
          </p:nvSpPr>
          <p:spPr>
            <a:xfrm>
              <a:off x="7733361" y="3355894"/>
              <a:ext cx="2972739" cy="2530357"/>
            </a:xfrm>
            <a:prstGeom prst="octagon">
              <a:avLst>
                <a:gd name="adj" fmla="val 30445"/>
              </a:avLst>
            </a:prstGeom>
            <a:noFill/>
            <a:ln w="920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6" name="Octagon 165">
              <a:extLst>
                <a:ext uri="{FF2B5EF4-FFF2-40B4-BE49-F238E27FC236}">
                  <a16:creationId xmlns:a16="http://schemas.microsoft.com/office/drawing/2014/main" id="{3B4A565E-B3E3-4071-9FE6-9A4635DDC49F}"/>
                </a:ext>
              </a:extLst>
            </p:cNvPr>
            <p:cNvSpPr/>
            <p:nvPr/>
          </p:nvSpPr>
          <p:spPr>
            <a:xfrm>
              <a:off x="8056988" y="3401214"/>
              <a:ext cx="1785363" cy="1519677"/>
            </a:xfrm>
            <a:prstGeom prst="octagon">
              <a:avLst>
                <a:gd name="adj" fmla="val 30445"/>
              </a:avLst>
            </a:prstGeom>
            <a:solidFill>
              <a:srgbClr val="BA8CDC"/>
            </a:solidFill>
            <a:ln w="920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76" name="Group 175">
              <a:extLst>
                <a:ext uri="{FF2B5EF4-FFF2-40B4-BE49-F238E27FC236}">
                  <a16:creationId xmlns:a16="http://schemas.microsoft.com/office/drawing/2014/main" id="{20BB0183-4700-4A0F-8D72-73595BB10511}"/>
                </a:ext>
              </a:extLst>
            </p:cNvPr>
            <p:cNvGrpSpPr/>
            <p:nvPr/>
          </p:nvGrpSpPr>
          <p:grpSpPr>
            <a:xfrm>
              <a:off x="8018144" y="3558305"/>
              <a:ext cx="488113" cy="690992"/>
              <a:chOff x="8018144" y="3558305"/>
              <a:chExt cx="488113" cy="690992"/>
            </a:xfrm>
          </p:grpSpPr>
          <p:grpSp>
            <p:nvGrpSpPr>
              <p:cNvPr id="173" name="Group 172">
                <a:extLst>
                  <a:ext uri="{FF2B5EF4-FFF2-40B4-BE49-F238E27FC236}">
                    <a16:creationId xmlns:a16="http://schemas.microsoft.com/office/drawing/2014/main" id="{DAEFFDC2-12AF-4E59-8CB1-F58CADFBA586}"/>
                  </a:ext>
                </a:extLst>
              </p:cNvPr>
              <p:cNvGrpSpPr/>
              <p:nvPr/>
            </p:nvGrpSpPr>
            <p:grpSpPr>
              <a:xfrm>
                <a:off x="8177886" y="3558305"/>
                <a:ext cx="211962" cy="440512"/>
                <a:chOff x="8177886" y="3558305"/>
                <a:chExt cx="211962" cy="440512"/>
              </a:xfrm>
            </p:grpSpPr>
            <p:sp>
              <p:nvSpPr>
                <p:cNvPr id="171" name="Oval 170">
                  <a:extLst>
                    <a:ext uri="{FF2B5EF4-FFF2-40B4-BE49-F238E27FC236}">
                      <a16:creationId xmlns:a16="http://schemas.microsoft.com/office/drawing/2014/main" id="{BCCFE13A-B531-4593-AFBF-EA0E740200C0}"/>
                    </a:ext>
                  </a:extLst>
                </p:cNvPr>
                <p:cNvSpPr/>
                <p:nvPr/>
              </p:nvSpPr>
              <p:spPr>
                <a:xfrm>
                  <a:off x="8177886" y="3558305"/>
                  <a:ext cx="211962" cy="211962"/>
                </a:xfrm>
                <a:prstGeom prst="ellipse">
                  <a:avLst/>
                </a:prstGeom>
                <a:solidFill>
                  <a:srgbClr val="9A57CD"/>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72" name="Straight Connector 171">
                  <a:extLst>
                    <a:ext uri="{FF2B5EF4-FFF2-40B4-BE49-F238E27FC236}">
                      <a16:creationId xmlns:a16="http://schemas.microsoft.com/office/drawing/2014/main" id="{CA54C547-1785-430A-B319-F4783E7B518E}"/>
                    </a:ext>
                  </a:extLst>
                </p:cNvPr>
                <p:cNvCxnSpPr>
                  <a:cxnSpLocks/>
                </p:cNvCxnSpPr>
                <p:nvPr/>
              </p:nvCxnSpPr>
              <p:spPr>
                <a:xfrm>
                  <a:off x="8283867" y="3770267"/>
                  <a:ext cx="0" cy="22855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75" name="Arc 174">
                <a:extLst>
                  <a:ext uri="{FF2B5EF4-FFF2-40B4-BE49-F238E27FC236}">
                    <a16:creationId xmlns:a16="http://schemas.microsoft.com/office/drawing/2014/main" id="{0C0ABFCD-D27A-47A1-8818-D6240AEA7657}"/>
                  </a:ext>
                </a:extLst>
              </p:cNvPr>
              <p:cNvSpPr/>
              <p:nvPr/>
            </p:nvSpPr>
            <p:spPr>
              <a:xfrm rot="19653625">
                <a:off x="8018144" y="4020747"/>
                <a:ext cx="488113" cy="228550"/>
              </a:xfrm>
              <a:prstGeom prst="arc">
                <a:avLst/>
              </a:prstGeom>
              <a:ln w="254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grpSp>
      <p:sp>
        <p:nvSpPr>
          <p:cNvPr id="178" name="Rectangle: Single Corner Snipped 177">
            <a:extLst>
              <a:ext uri="{FF2B5EF4-FFF2-40B4-BE49-F238E27FC236}">
                <a16:creationId xmlns:a16="http://schemas.microsoft.com/office/drawing/2014/main" id="{71AF7BCB-AE49-4176-8FB6-5A261E96D2C3}"/>
              </a:ext>
            </a:extLst>
          </p:cNvPr>
          <p:cNvSpPr/>
          <p:nvPr/>
        </p:nvSpPr>
        <p:spPr>
          <a:xfrm>
            <a:off x="5370403" y="3441412"/>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a:t>
            </a:r>
            <a:r>
              <a:rPr lang="en-GB" dirty="0"/>
              <a:t>T</a:t>
            </a:r>
          </a:p>
        </p:txBody>
      </p:sp>
      <p:sp>
        <p:nvSpPr>
          <p:cNvPr id="179" name="Rectangle: Single Corner Snipped 178">
            <a:extLst>
              <a:ext uri="{FF2B5EF4-FFF2-40B4-BE49-F238E27FC236}">
                <a16:creationId xmlns:a16="http://schemas.microsoft.com/office/drawing/2014/main" id="{0E6CB985-33F8-43C1-BC75-D29796D3FB4F}"/>
              </a:ext>
            </a:extLst>
          </p:cNvPr>
          <p:cNvSpPr/>
          <p:nvPr/>
        </p:nvSpPr>
        <p:spPr>
          <a:xfrm>
            <a:off x="6132616" y="2524218"/>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a:t>
            </a:r>
            <a:r>
              <a:rPr lang="en-GB" dirty="0"/>
              <a:t>T</a:t>
            </a:r>
          </a:p>
        </p:txBody>
      </p:sp>
      <p:cxnSp>
        <p:nvCxnSpPr>
          <p:cNvPr id="200" name="Connector: Curved 199">
            <a:extLst>
              <a:ext uri="{FF2B5EF4-FFF2-40B4-BE49-F238E27FC236}">
                <a16:creationId xmlns:a16="http://schemas.microsoft.com/office/drawing/2014/main" id="{91C85426-15DE-4584-8B8E-426F1B1D499B}"/>
              </a:ext>
            </a:extLst>
          </p:cNvPr>
          <p:cNvCxnSpPr>
            <a:cxnSpLocks/>
            <a:stCxn id="179" idx="0"/>
            <a:endCxn id="171" idx="1"/>
          </p:cNvCxnSpPr>
          <p:nvPr/>
        </p:nvCxnSpPr>
        <p:spPr>
          <a:xfrm>
            <a:off x="6785759" y="2796471"/>
            <a:ext cx="2161434" cy="1153710"/>
          </a:xfrm>
          <a:prstGeom prst="curvedConnector2">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05" name="Connector: Curved 204">
            <a:extLst>
              <a:ext uri="{FF2B5EF4-FFF2-40B4-BE49-F238E27FC236}">
                <a16:creationId xmlns:a16="http://schemas.microsoft.com/office/drawing/2014/main" id="{A6F2ED29-C4B2-4B08-A5F2-A36174217454}"/>
              </a:ext>
            </a:extLst>
          </p:cNvPr>
          <p:cNvCxnSpPr>
            <a:cxnSpLocks/>
            <a:stCxn id="178" idx="0"/>
            <a:endCxn id="171" idx="2"/>
          </p:cNvCxnSpPr>
          <p:nvPr/>
        </p:nvCxnSpPr>
        <p:spPr>
          <a:xfrm>
            <a:off x="6023546" y="3713665"/>
            <a:ext cx="2892606" cy="311456"/>
          </a:xfrm>
          <a:prstGeom prst="curvedConnector3">
            <a:avLst>
              <a:gd name="adj1" fmla="val 50000"/>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0" name="Rectangle: Single Corner Snipped 19">
            <a:extLst>
              <a:ext uri="{FF2B5EF4-FFF2-40B4-BE49-F238E27FC236}">
                <a16:creationId xmlns:a16="http://schemas.microsoft.com/office/drawing/2014/main" id="{3D0C5392-1A33-442D-8F3E-CAC5C2EA4EDB}"/>
              </a:ext>
            </a:extLst>
          </p:cNvPr>
          <p:cNvSpPr/>
          <p:nvPr/>
        </p:nvSpPr>
        <p:spPr>
          <a:xfrm>
            <a:off x="5023543" y="4417194"/>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a:t>
            </a:r>
            <a:r>
              <a:rPr lang="en-GB" dirty="0"/>
              <a:t>T</a:t>
            </a:r>
          </a:p>
        </p:txBody>
      </p:sp>
      <p:cxnSp>
        <p:nvCxnSpPr>
          <p:cNvPr id="21" name="Connector: Curved 20">
            <a:extLst>
              <a:ext uri="{FF2B5EF4-FFF2-40B4-BE49-F238E27FC236}">
                <a16:creationId xmlns:a16="http://schemas.microsoft.com/office/drawing/2014/main" id="{D49FC560-C2D9-4E77-BB8F-9AA82D8A7FFF}"/>
              </a:ext>
            </a:extLst>
          </p:cNvPr>
          <p:cNvCxnSpPr>
            <a:cxnSpLocks/>
            <a:stCxn id="20" idx="0"/>
          </p:cNvCxnSpPr>
          <p:nvPr/>
        </p:nvCxnSpPr>
        <p:spPr>
          <a:xfrm flipV="1">
            <a:off x="5676686" y="4025121"/>
            <a:ext cx="3239466" cy="664326"/>
          </a:xfrm>
          <a:prstGeom prst="curvedConnector3">
            <a:avLst>
              <a:gd name="adj1" fmla="val 50000"/>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2" name="Rectangle: Single Corner Snipped 21">
            <a:extLst>
              <a:ext uri="{FF2B5EF4-FFF2-40B4-BE49-F238E27FC236}">
                <a16:creationId xmlns:a16="http://schemas.microsoft.com/office/drawing/2014/main" id="{D7E092ED-25A3-457C-8C05-54DEB80D0605}"/>
              </a:ext>
            </a:extLst>
          </p:cNvPr>
          <p:cNvSpPr/>
          <p:nvPr/>
        </p:nvSpPr>
        <p:spPr>
          <a:xfrm>
            <a:off x="5370402" y="5469497"/>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a:t>
            </a:r>
            <a:r>
              <a:rPr lang="en-GB" dirty="0"/>
              <a:t>T</a:t>
            </a:r>
          </a:p>
        </p:txBody>
      </p:sp>
      <p:cxnSp>
        <p:nvCxnSpPr>
          <p:cNvPr id="23" name="Connector: Curved 22">
            <a:extLst>
              <a:ext uri="{FF2B5EF4-FFF2-40B4-BE49-F238E27FC236}">
                <a16:creationId xmlns:a16="http://schemas.microsoft.com/office/drawing/2014/main" id="{895DB3CC-050F-40CA-A3FE-4984D3C85E3B}"/>
              </a:ext>
            </a:extLst>
          </p:cNvPr>
          <p:cNvCxnSpPr>
            <a:cxnSpLocks/>
            <a:stCxn id="22" idx="0"/>
          </p:cNvCxnSpPr>
          <p:nvPr/>
        </p:nvCxnSpPr>
        <p:spPr>
          <a:xfrm flipV="1">
            <a:off x="6023545" y="4025121"/>
            <a:ext cx="2892607" cy="1716629"/>
          </a:xfrm>
          <a:prstGeom prst="curvedConnector3">
            <a:avLst>
              <a:gd name="adj1" fmla="val 50000"/>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222397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1A8DB38-3DF5-4F40-987D-1ACEDE55C7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5900" y="-123000"/>
            <a:ext cx="11304056" cy="7534154"/>
          </a:xfrm>
          <a:prstGeom prst="rect">
            <a:avLst/>
          </a:prstGeom>
        </p:spPr>
      </p:pic>
      <p:sp>
        <p:nvSpPr>
          <p:cNvPr id="8" name="Rectangle 7">
            <a:extLst>
              <a:ext uri="{FF2B5EF4-FFF2-40B4-BE49-F238E27FC236}">
                <a16:creationId xmlns:a16="http://schemas.microsoft.com/office/drawing/2014/main" id="{B120DB52-6660-4F65-B2C7-DD03A39120E6}"/>
              </a:ext>
            </a:extLst>
          </p:cNvPr>
          <p:cNvSpPr/>
          <p:nvPr/>
        </p:nvSpPr>
        <p:spPr>
          <a:xfrm>
            <a:off x="811339" y="-547079"/>
            <a:ext cx="12208922" cy="81604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itle 3">
            <a:extLst>
              <a:ext uri="{FF2B5EF4-FFF2-40B4-BE49-F238E27FC236}">
                <a16:creationId xmlns:a16="http://schemas.microsoft.com/office/drawing/2014/main" id="{A53721E9-2B05-4512-A2FF-8CC1EF9E817F}"/>
              </a:ext>
            </a:extLst>
          </p:cNvPr>
          <p:cNvSpPr>
            <a:spLocks noGrp="1"/>
          </p:cNvSpPr>
          <p:nvPr>
            <p:ph type="ctrTitle" idx="4294967295"/>
          </p:nvPr>
        </p:nvSpPr>
        <p:spPr>
          <a:xfrm>
            <a:off x="781318" y="4689447"/>
            <a:ext cx="2347645" cy="1196804"/>
          </a:xfrm>
        </p:spPr>
        <p:txBody>
          <a:bodyPr anchor="t">
            <a:normAutofit/>
          </a:bodyPr>
          <a:lstStyle/>
          <a:p>
            <a:r>
              <a:rPr lang="en-US" sz="2800" dirty="0">
                <a:solidFill>
                  <a:schemeClr val="bg1"/>
                </a:solidFill>
              </a:rPr>
              <a:t>Outside-in</a:t>
            </a:r>
            <a:endParaRPr lang="en-GB" sz="1800" dirty="0">
              <a:solidFill>
                <a:schemeClr val="bg1"/>
              </a:solidFill>
            </a:endParaRPr>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27" name="Title 3">
            <a:extLst>
              <a:ext uri="{FF2B5EF4-FFF2-40B4-BE49-F238E27FC236}">
                <a16:creationId xmlns:a16="http://schemas.microsoft.com/office/drawing/2014/main" id="{BA403CED-F306-413C-9C9E-D5033F60163F}"/>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grpSp>
        <p:nvGrpSpPr>
          <p:cNvPr id="231" name="Group 230">
            <a:extLst>
              <a:ext uri="{FF2B5EF4-FFF2-40B4-BE49-F238E27FC236}">
                <a16:creationId xmlns:a16="http://schemas.microsoft.com/office/drawing/2014/main" id="{97CEF1AF-FE65-4A50-9BA9-C3D88E1BA097}"/>
              </a:ext>
            </a:extLst>
          </p:cNvPr>
          <p:cNvGrpSpPr/>
          <p:nvPr/>
        </p:nvGrpSpPr>
        <p:grpSpPr>
          <a:xfrm>
            <a:off x="8471627" y="3716729"/>
            <a:ext cx="2972739" cy="2530357"/>
            <a:chOff x="7733361" y="3355894"/>
            <a:chExt cx="2972739" cy="2530357"/>
          </a:xfrm>
        </p:grpSpPr>
        <p:sp>
          <p:nvSpPr>
            <p:cNvPr id="141" name="Octagon 140">
              <a:extLst>
                <a:ext uri="{FF2B5EF4-FFF2-40B4-BE49-F238E27FC236}">
                  <a16:creationId xmlns:a16="http://schemas.microsoft.com/office/drawing/2014/main" id="{6C181E62-1048-4834-A07F-41BE5CD1BA9B}"/>
                </a:ext>
              </a:extLst>
            </p:cNvPr>
            <p:cNvSpPr/>
            <p:nvPr/>
          </p:nvSpPr>
          <p:spPr>
            <a:xfrm>
              <a:off x="7733361" y="3355894"/>
              <a:ext cx="2972739" cy="2530357"/>
            </a:xfrm>
            <a:prstGeom prst="octagon">
              <a:avLst>
                <a:gd name="adj" fmla="val 30445"/>
              </a:avLst>
            </a:prstGeom>
            <a:noFill/>
            <a:ln w="920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6" name="Octagon 165">
              <a:extLst>
                <a:ext uri="{FF2B5EF4-FFF2-40B4-BE49-F238E27FC236}">
                  <a16:creationId xmlns:a16="http://schemas.microsoft.com/office/drawing/2014/main" id="{3B4A565E-B3E3-4071-9FE6-9A4635DDC49F}"/>
                </a:ext>
              </a:extLst>
            </p:cNvPr>
            <p:cNvSpPr/>
            <p:nvPr/>
          </p:nvSpPr>
          <p:spPr>
            <a:xfrm>
              <a:off x="7919441" y="3395699"/>
              <a:ext cx="2277740" cy="1963342"/>
            </a:xfrm>
            <a:prstGeom prst="octagon">
              <a:avLst>
                <a:gd name="adj" fmla="val 30445"/>
              </a:avLst>
            </a:prstGeom>
            <a:solidFill>
              <a:srgbClr val="BA8CDC"/>
            </a:solidFill>
            <a:ln w="920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76" name="Group 175">
              <a:extLst>
                <a:ext uri="{FF2B5EF4-FFF2-40B4-BE49-F238E27FC236}">
                  <a16:creationId xmlns:a16="http://schemas.microsoft.com/office/drawing/2014/main" id="{20BB0183-4700-4A0F-8D72-73595BB10511}"/>
                </a:ext>
              </a:extLst>
            </p:cNvPr>
            <p:cNvGrpSpPr/>
            <p:nvPr/>
          </p:nvGrpSpPr>
          <p:grpSpPr>
            <a:xfrm>
              <a:off x="8018144" y="3558305"/>
              <a:ext cx="488113" cy="690992"/>
              <a:chOff x="8018144" y="3558305"/>
              <a:chExt cx="488113" cy="690992"/>
            </a:xfrm>
          </p:grpSpPr>
          <p:grpSp>
            <p:nvGrpSpPr>
              <p:cNvPr id="173" name="Group 172">
                <a:extLst>
                  <a:ext uri="{FF2B5EF4-FFF2-40B4-BE49-F238E27FC236}">
                    <a16:creationId xmlns:a16="http://schemas.microsoft.com/office/drawing/2014/main" id="{DAEFFDC2-12AF-4E59-8CB1-F58CADFBA586}"/>
                  </a:ext>
                </a:extLst>
              </p:cNvPr>
              <p:cNvGrpSpPr/>
              <p:nvPr/>
            </p:nvGrpSpPr>
            <p:grpSpPr>
              <a:xfrm>
                <a:off x="8177886" y="3558305"/>
                <a:ext cx="211962" cy="440512"/>
                <a:chOff x="8177886" y="3558305"/>
                <a:chExt cx="211962" cy="440512"/>
              </a:xfrm>
            </p:grpSpPr>
            <p:sp>
              <p:nvSpPr>
                <p:cNvPr id="171" name="Oval 170">
                  <a:extLst>
                    <a:ext uri="{FF2B5EF4-FFF2-40B4-BE49-F238E27FC236}">
                      <a16:creationId xmlns:a16="http://schemas.microsoft.com/office/drawing/2014/main" id="{BCCFE13A-B531-4593-AFBF-EA0E740200C0}"/>
                    </a:ext>
                  </a:extLst>
                </p:cNvPr>
                <p:cNvSpPr/>
                <p:nvPr/>
              </p:nvSpPr>
              <p:spPr>
                <a:xfrm>
                  <a:off x="8177886" y="3558305"/>
                  <a:ext cx="211962" cy="211962"/>
                </a:xfrm>
                <a:prstGeom prst="ellipse">
                  <a:avLst/>
                </a:prstGeom>
                <a:solidFill>
                  <a:srgbClr val="9A57CD"/>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72" name="Straight Connector 171">
                  <a:extLst>
                    <a:ext uri="{FF2B5EF4-FFF2-40B4-BE49-F238E27FC236}">
                      <a16:creationId xmlns:a16="http://schemas.microsoft.com/office/drawing/2014/main" id="{CA54C547-1785-430A-B319-F4783E7B518E}"/>
                    </a:ext>
                  </a:extLst>
                </p:cNvPr>
                <p:cNvCxnSpPr>
                  <a:cxnSpLocks/>
                </p:cNvCxnSpPr>
                <p:nvPr/>
              </p:nvCxnSpPr>
              <p:spPr>
                <a:xfrm>
                  <a:off x="8283867" y="3770267"/>
                  <a:ext cx="0" cy="22855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75" name="Arc 174">
                <a:extLst>
                  <a:ext uri="{FF2B5EF4-FFF2-40B4-BE49-F238E27FC236}">
                    <a16:creationId xmlns:a16="http://schemas.microsoft.com/office/drawing/2014/main" id="{0C0ABFCD-D27A-47A1-8818-D6240AEA7657}"/>
                  </a:ext>
                </a:extLst>
              </p:cNvPr>
              <p:cNvSpPr/>
              <p:nvPr/>
            </p:nvSpPr>
            <p:spPr>
              <a:xfrm rot="19653625">
                <a:off x="8018144" y="4020747"/>
                <a:ext cx="488113" cy="228550"/>
              </a:xfrm>
              <a:prstGeom prst="arc">
                <a:avLst/>
              </a:prstGeom>
              <a:ln w="254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grpSp>
      <p:sp>
        <p:nvSpPr>
          <p:cNvPr id="178" name="Rectangle: Single Corner Snipped 177">
            <a:extLst>
              <a:ext uri="{FF2B5EF4-FFF2-40B4-BE49-F238E27FC236}">
                <a16:creationId xmlns:a16="http://schemas.microsoft.com/office/drawing/2014/main" id="{71AF7BCB-AE49-4176-8FB6-5A261E96D2C3}"/>
              </a:ext>
            </a:extLst>
          </p:cNvPr>
          <p:cNvSpPr/>
          <p:nvPr/>
        </p:nvSpPr>
        <p:spPr>
          <a:xfrm>
            <a:off x="5370403" y="3441412"/>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a:t>
            </a:r>
            <a:r>
              <a:rPr lang="en-GB" dirty="0"/>
              <a:t>T</a:t>
            </a:r>
          </a:p>
        </p:txBody>
      </p:sp>
      <p:sp>
        <p:nvSpPr>
          <p:cNvPr id="179" name="Rectangle: Single Corner Snipped 178">
            <a:extLst>
              <a:ext uri="{FF2B5EF4-FFF2-40B4-BE49-F238E27FC236}">
                <a16:creationId xmlns:a16="http://schemas.microsoft.com/office/drawing/2014/main" id="{0E6CB985-33F8-43C1-BC75-D29796D3FB4F}"/>
              </a:ext>
            </a:extLst>
          </p:cNvPr>
          <p:cNvSpPr/>
          <p:nvPr/>
        </p:nvSpPr>
        <p:spPr>
          <a:xfrm>
            <a:off x="6132616" y="2524218"/>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a:t>
            </a:r>
            <a:r>
              <a:rPr lang="en-GB" dirty="0"/>
              <a:t>T</a:t>
            </a:r>
          </a:p>
        </p:txBody>
      </p:sp>
      <p:cxnSp>
        <p:nvCxnSpPr>
          <p:cNvPr id="200" name="Connector: Curved 199">
            <a:extLst>
              <a:ext uri="{FF2B5EF4-FFF2-40B4-BE49-F238E27FC236}">
                <a16:creationId xmlns:a16="http://schemas.microsoft.com/office/drawing/2014/main" id="{91C85426-15DE-4584-8B8E-426F1B1D499B}"/>
              </a:ext>
            </a:extLst>
          </p:cNvPr>
          <p:cNvCxnSpPr>
            <a:cxnSpLocks/>
            <a:stCxn id="179" idx="0"/>
            <a:endCxn id="171" idx="1"/>
          </p:cNvCxnSpPr>
          <p:nvPr/>
        </p:nvCxnSpPr>
        <p:spPr>
          <a:xfrm>
            <a:off x="6785759" y="2796471"/>
            <a:ext cx="2161434" cy="1153710"/>
          </a:xfrm>
          <a:prstGeom prst="curvedConnector2">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05" name="Connector: Curved 204">
            <a:extLst>
              <a:ext uri="{FF2B5EF4-FFF2-40B4-BE49-F238E27FC236}">
                <a16:creationId xmlns:a16="http://schemas.microsoft.com/office/drawing/2014/main" id="{A6F2ED29-C4B2-4B08-A5F2-A36174217454}"/>
              </a:ext>
            </a:extLst>
          </p:cNvPr>
          <p:cNvCxnSpPr>
            <a:cxnSpLocks/>
            <a:stCxn id="178" idx="0"/>
            <a:endCxn id="171" idx="2"/>
          </p:cNvCxnSpPr>
          <p:nvPr/>
        </p:nvCxnSpPr>
        <p:spPr>
          <a:xfrm>
            <a:off x="6023546" y="3713665"/>
            <a:ext cx="2892606" cy="311456"/>
          </a:xfrm>
          <a:prstGeom prst="curvedConnector3">
            <a:avLst>
              <a:gd name="adj1" fmla="val 50000"/>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0" name="Rectangle: Single Corner Snipped 19">
            <a:extLst>
              <a:ext uri="{FF2B5EF4-FFF2-40B4-BE49-F238E27FC236}">
                <a16:creationId xmlns:a16="http://schemas.microsoft.com/office/drawing/2014/main" id="{3D0C5392-1A33-442D-8F3E-CAC5C2EA4EDB}"/>
              </a:ext>
            </a:extLst>
          </p:cNvPr>
          <p:cNvSpPr/>
          <p:nvPr/>
        </p:nvSpPr>
        <p:spPr>
          <a:xfrm>
            <a:off x="5023543" y="4417194"/>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a:t>
            </a:r>
            <a:r>
              <a:rPr lang="en-GB" dirty="0"/>
              <a:t>T</a:t>
            </a:r>
          </a:p>
        </p:txBody>
      </p:sp>
      <p:cxnSp>
        <p:nvCxnSpPr>
          <p:cNvPr id="21" name="Connector: Curved 20">
            <a:extLst>
              <a:ext uri="{FF2B5EF4-FFF2-40B4-BE49-F238E27FC236}">
                <a16:creationId xmlns:a16="http://schemas.microsoft.com/office/drawing/2014/main" id="{D49FC560-C2D9-4E77-BB8F-9AA82D8A7FFF}"/>
              </a:ext>
            </a:extLst>
          </p:cNvPr>
          <p:cNvCxnSpPr>
            <a:cxnSpLocks/>
            <a:stCxn id="20" idx="0"/>
          </p:cNvCxnSpPr>
          <p:nvPr/>
        </p:nvCxnSpPr>
        <p:spPr>
          <a:xfrm flipV="1">
            <a:off x="5676686" y="4025121"/>
            <a:ext cx="3239466" cy="664326"/>
          </a:xfrm>
          <a:prstGeom prst="curvedConnector3">
            <a:avLst>
              <a:gd name="adj1" fmla="val 50000"/>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2" name="Rectangle: Single Corner Snipped 21">
            <a:extLst>
              <a:ext uri="{FF2B5EF4-FFF2-40B4-BE49-F238E27FC236}">
                <a16:creationId xmlns:a16="http://schemas.microsoft.com/office/drawing/2014/main" id="{D7E092ED-25A3-457C-8C05-54DEB80D0605}"/>
              </a:ext>
            </a:extLst>
          </p:cNvPr>
          <p:cNvSpPr/>
          <p:nvPr/>
        </p:nvSpPr>
        <p:spPr>
          <a:xfrm>
            <a:off x="5370402" y="5469497"/>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a:t>
            </a:r>
            <a:r>
              <a:rPr lang="en-GB" dirty="0"/>
              <a:t>T</a:t>
            </a:r>
          </a:p>
        </p:txBody>
      </p:sp>
      <p:cxnSp>
        <p:nvCxnSpPr>
          <p:cNvPr id="23" name="Connector: Curved 22">
            <a:extLst>
              <a:ext uri="{FF2B5EF4-FFF2-40B4-BE49-F238E27FC236}">
                <a16:creationId xmlns:a16="http://schemas.microsoft.com/office/drawing/2014/main" id="{895DB3CC-050F-40CA-A3FE-4984D3C85E3B}"/>
              </a:ext>
            </a:extLst>
          </p:cNvPr>
          <p:cNvCxnSpPr>
            <a:cxnSpLocks/>
            <a:stCxn id="22" idx="0"/>
          </p:cNvCxnSpPr>
          <p:nvPr/>
        </p:nvCxnSpPr>
        <p:spPr>
          <a:xfrm flipV="1">
            <a:off x="6023545" y="4025121"/>
            <a:ext cx="2892607" cy="1716629"/>
          </a:xfrm>
          <a:prstGeom prst="curvedConnector3">
            <a:avLst>
              <a:gd name="adj1" fmla="val 50000"/>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4" name="Rectangle: Single Corner Snipped 23">
            <a:extLst>
              <a:ext uri="{FF2B5EF4-FFF2-40B4-BE49-F238E27FC236}">
                <a16:creationId xmlns:a16="http://schemas.microsoft.com/office/drawing/2014/main" id="{AAA2CF97-0092-4564-A804-9106614BDEE8}"/>
              </a:ext>
            </a:extLst>
          </p:cNvPr>
          <p:cNvSpPr/>
          <p:nvPr/>
        </p:nvSpPr>
        <p:spPr>
          <a:xfrm>
            <a:off x="7062805" y="1712278"/>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a:t>
            </a:r>
            <a:r>
              <a:rPr lang="en-GB" dirty="0"/>
              <a:t>T</a:t>
            </a:r>
          </a:p>
        </p:txBody>
      </p:sp>
      <p:cxnSp>
        <p:nvCxnSpPr>
          <p:cNvPr id="25" name="Connector: Curved 24">
            <a:extLst>
              <a:ext uri="{FF2B5EF4-FFF2-40B4-BE49-F238E27FC236}">
                <a16:creationId xmlns:a16="http://schemas.microsoft.com/office/drawing/2014/main" id="{C572DD71-9233-41B6-80FF-FAEDC661FD7F}"/>
              </a:ext>
            </a:extLst>
          </p:cNvPr>
          <p:cNvCxnSpPr>
            <a:cxnSpLocks/>
            <a:stCxn id="24" idx="0"/>
          </p:cNvCxnSpPr>
          <p:nvPr/>
        </p:nvCxnSpPr>
        <p:spPr>
          <a:xfrm>
            <a:off x="7715948" y="1984531"/>
            <a:ext cx="1231245" cy="1965650"/>
          </a:xfrm>
          <a:prstGeom prst="curvedConnector2">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61068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1A8DB38-3DF5-4F40-987D-1ACEDE55C7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5900" y="-123000"/>
            <a:ext cx="11304056" cy="7534154"/>
          </a:xfrm>
          <a:prstGeom prst="rect">
            <a:avLst/>
          </a:prstGeom>
        </p:spPr>
      </p:pic>
      <p:sp>
        <p:nvSpPr>
          <p:cNvPr id="8" name="Rectangle 7">
            <a:extLst>
              <a:ext uri="{FF2B5EF4-FFF2-40B4-BE49-F238E27FC236}">
                <a16:creationId xmlns:a16="http://schemas.microsoft.com/office/drawing/2014/main" id="{B120DB52-6660-4F65-B2C7-DD03A39120E6}"/>
              </a:ext>
            </a:extLst>
          </p:cNvPr>
          <p:cNvSpPr/>
          <p:nvPr/>
        </p:nvSpPr>
        <p:spPr>
          <a:xfrm>
            <a:off x="811339" y="-547079"/>
            <a:ext cx="12208922" cy="81604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itle 3">
            <a:extLst>
              <a:ext uri="{FF2B5EF4-FFF2-40B4-BE49-F238E27FC236}">
                <a16:creationId xmlns:a16="http://schemas.microsoft.com/office/drawing/2014/main" id="{A53721E9-2B05-4512-A2FF-8CC1EF9E817F}"/>
              </a:ext>
            </a:extLst>
          </p:cNvPr>
          <p:cNvSpPr>
            <a:spLocks noGrp="1"/>
          </p:cNvSpPr>
          <p:nvPr>
            <p:ph type="ctrTitle" idx="4294967295"/>
          </p:nvPr>
        </p:nvSpPr>
        <p:spPr>
          <a:xfrm>
            <a:off x="781318" y="4689447"/>
            <a:ext cx="2347645" cy="1196804"/>
          </a:xfrm>
        </p:spPr>
        <p:txBody>
          <a:bodyPr anchor="t">
            <a:normAutofit/>
          </a:bodyPr>
          <a:lstStyle/>
          <a:p>
            <a:r>
              <a:rPr lang="en-US" sz="2800" dirty="0">
                <a:solidFill>
                  <a:schemeClr val="bg1"/>
                </a:solidFill>
              </a:rPr>
              <a:t>Outside-in</a:t>
            </a:r>
            <a:endParaRPr lang="en-GB" sz="1800" dirty="0">
              <a:solidFill>
                <a:schemeClr val="bg1"/>
              </a:solidFill>
            </a:endParaRPr>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27" name="Title 3">
            <a:extLst>
              <a:ext uri="{FF2B5EF4-FFF2-40B4-BE49-F238E27FC236}">
                <a16:creationId xmlns:a16="http://schemas.microsoft.com/office/drawing/2014/main" id="{BA403CED-F306-413C-9C9E-D5033F60163F}"/>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grpSp>
        <p:nvGrpSpPr>
          <p:cNvPr id="231" name="Group 230">
            <a:extLst>
              <a:ext uri="{FF2B5EF4-FFF2-40B4-BE49-F238E27FC236}">
                <a16:creationId xmlns:a16="http://schemas.microsoft.com/office/drawing/2014/main" id="{97CEF1AF-FE65-4A50-9BA9-C3D88E1BA097}"/>
              </a:ext>
            </a:extLst>
          </p:cNvPr>
          <p:cNvGrpSpPr/>
          <p:nvPr/>
        </p:nvGrpSpPr>
        <p:grpSpPr>
          <a:xfrm>
            <a:off x="8471627" y="3716729"/>
            <a:ext cx="2972739" cy="2530357"/>
            <a:chOff x="7733361" y="3355894"/>
            <a:chExt cx="2972739" cy="2530357"/>
          </a:xfrm>
        </p:grpSpPr>
        <p:sp>
          <p:nvSpPr>
            <p:cNvPr id="141" name="Octagon 140">
              <a:extLst>
                <a:ext uri="{FF2B5EF4-FFF2-40B4-BE49-F238E27FC236}">
                  <a16:creationId xmlns:a16="http://schemas.microsoft.com/office/drawing/2014/main" id="{6C181E62-1048-4834-A07F-41BE5CD1BA9B}"/>
                </a:ext>
              </a:extLst>
            </p:cNvPr>
            <p:cNvSpPr/>
            <p:nvPr/>
          </p:nvSpPr>
          <p:spPr>
            <a:xfrm>
              <a:off x="7733361" y="3355894"/>
              <a:ext cx="2972739" cy="2530357"/>
            </a:xfrm>
            <a:prstGeom prst="octagon">
              <a:avLst>
                <a:gd name="adj" fmla="val 30445"/>
              </a:avLst>
            </a:prstGeom>
            <a:noFill/>
            <a:ln w="920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6" name="Octagon 165">
              <a:extLst>
                <a:ext uri="{FF2B5EF4-FFF2-40B4-BE49-F238E27FC236}">
                  <a16:creationId xmlns:a16="http://schemas.microsoft.com/office/drawing/2014/main" id="{3B4A565E-B3E3-4071-9FE6-9A4635DDC49F}"/>
                </a:ext>
              </a:extLst>
            </p:cNvPr>
            <p:cNvSpPr/>
            <p:nvPr/>
          </p:nvSpPr>
          <p:spPr>
            <a:xfrm>
              <a:off x="7821148" y="3398679"/>
              <a:ext cx="2638572" cy="2274368"/>
            </a:xfrm>
            <a:prstGeom prst="octagon">
              <a:avLst>
                <a:gd name="adj" fmla="val 30445"/>
              </a:avLst>
            </a:prstGeom>
            <a:solidFill>
              <a:srgbClr val="BA8CDC"/>
            </a:solidFill>
            <a:ln w="920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76" name="Group 175">
              <a:extLst>
                <a:ext uri="{FF2B5EF4-FFF2-40B4-BE49-F238E27FC236}">
                  <a16:creationId xmlns:a16="http://schemas.microsoft.com/office/drawing/2014/main" id="{20BB0183-4700-4A0F-8D72-73595BB10511}"/>
                </a:ext>
              </a:extLst>
            </p:cNvPr>
            <p:cNvGrpSpPr/>
            <p:nvPr/>
          </p:nvGrpSpPr>
          <p:grpSpPr>
            <a:xfrm>
              <a:off x="8018144" y="3558305"/>
              <a:ext cx="488113" cy="690992"/>
              <a:chOff x="8018144" y="3558305"/>
              <a:chExt cx="488113" cy="690992"/>
            </a:xfrm>
          </p:grpSpPr>
          <p:grpSp>
            <p:nvGrpSpPr>
              <p:cNvPr id="173" name="Group 172">
                <a:extLst>
                  <a:ext uri="{FF2B5EF4-FFF2-40B4-BE49-F238E27FC236}">
                    <a16:creationId xmlns:a16="http://schemas.microsoft.com/office/drawing/2014/main" id="{DAEFFDC2-12AF-4E59-8CB1-F58CADFBA586}"/>
                  </a:ext>
                </a:extLst>
              </p:cNvPr>
              <p:cNvGrpSpPr/>
              <p:nvPr/>
            </p:nvGrpSpPr>
            <p:grpSpPr>
              <a:xfrm>
                <a:off x="8177886" y="3558305"/>
                <a:ext cx="211962" cy="440512"/>
                <a:chOff x="8177886" y="3558305"/>
                <a:chExt cx="211962" cy="440512"/>
              </a:xfrm>
            </p:grpSpPr>
            <p:sp>
              <p:nvSpPr>
                <p:cNvPr id="171" name="Oval 170">
                  <a:extLst>
                    <a:ext uri="{FF2B5EF4-FFF2-40B4-BE49-F238E27FC236}">
                      <a16:creationId xmlns:a16="http://schemas.microsoft.com/office/drawing/2014/main" id="{BCCFE13A-B531-4593-AFBF-EA0E740200C0}"/>
                    </a:ext>
                  </a:extLst>
                </p:cNvPr>
                <p:cNvSpPr/>
                <p:nvPr/>
              </p:nvSpPr>
              <p:spPr>
                <a:xfrm>
                  <a:off x="8177886" y="3558305"/>
                  <a:ext cx="211962" cy="211962"/>
                </a:xfrm>
                <a:prstGeom prst="ellipse">
                  <a:avLst/>
                </a:prstGeom>
                <a:solidFill>
                  <a:srgbClr val="9A57CD"/>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72" name="Straight Connector 171">
                  <a:extLst>
                    <a:ext uri="{FF2B5EF4-FFF2-40B4-BE49-F238E27FC236}">
                      <a16:creationId xmlns:a16="http://schemas.microsoft.com/office/drawing/2014/main" id="{CA54C547-1785-430A-B319-F4783E7B518E}"/>
                    </a:ext>
                  </a:extLst>
                </p:cNvPr>
                <p:cNvCxnSpPr>
                  <a:cxnSpLocks/>
                </p:cNvCxnSpPr>
                <p:nvPr/>
              </p:nvCxnSpPr>
              <p:spPr>
                <a:xfrm>
                  <a:off x="8283867" y="3770267"/>
                  <a:ext cx="0" cy="22855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75" name="Arc 174">
                <a:extLst>
                  <a:ext uri="{FF2B5EF4-FFF2-40B4-BE49-F238E27FC236}">
                    <a16:creationId xmlns:a16="http://schemas.microsoft.com/office/drawing/2014/main" id="{0C0ABFCD-D27A-47A1-8818-D6240AEA7657}"/>
                  </a:ext>
                </a:extLst>
              </p:cNvPr>
              <p:cNvSpPr/>
              <p:nvPr/>
            </p:nvSpPr>
            <p:spPr>
              <a:xfrm rot="19653625">
                <a:off x="8018144" y="4020747"/>
                <a:ext cx="488113" cy="228550"/>
              </a:xfrm>
              <a:prstGeom prst="arc">
                <a:avLst/>
              </a:prstGeom>
              <a:ln w="254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grpSp>
      <p:sp>
        <p:nvSpPr>
          <p:cNvPr id="178" name="Rectangle: Single Corner Snipped 177">
            <a:extLst>
              <a:ext uri="{FF2B5EF4-FFF2-40B4-BE49-F238E27FC236}">
                <a16:creationId xmlns:a16="http://schemas.microsoft.com/office/drawing/2014/main" id="{71AF7BCB-AE49-4176-8FB6-5A261E96D2C3}"/>
              </a:ext>
            </a:extLst>
          </p:cNvPr>
          <p:cNvSpPr/>
          <p:nvPr/>
        </p:nvSpPr>
        <p:spPr>
          <a:xfrm>
            <a:off x="5370403" y="3441412"/>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a:t>
            </a:r>
            <a:r>
              <a:rPr lang="en-GB" dirty="0"/>
              <a:t>T</a:t>
            </a:r>
          </a:p>
        </p:txBody>
      </p:sp>
      <p:sp>
        <p:nvSpPr>
          <p:cNvPr id="179" name="Rectangle: Single Corner Snipped 178">
            <a:extLst>
              <a:ext uri="{FF2B5EF4-FFF2-40B4-BE49-F238E27FC236}">
                <a16:creationId xmlns:a16="http://schemas.microsoft.com/office/drawing/2014/main" id="{0E6CB985-33F8-43C1-BC75-D29796D3FB4F}"/>
              </a:ext>
            </a:extLst>
          </p:cNvPr>
          <p:cNvSpPr/>
          <p:nvPr/>
        </p:nvSpPr>
        <p:spPr>
          <a:xfrm>
            <a:off x="6132616" y="2524218"/>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a:t>
            </a:r>
            <a:r>
              <a:rPr lang="en-GB" dirty="0"/>
              <a:t>T</a:t>
            </a:r>
          </a:p>
        </p:txBody>
      </p:sp>
      <p:cxnSp>
        <p:nvCxnSpPr>
          <p:cNvPr id="200" name="Connector: Curved 199">
            <a:extLst>
              <a:ext uri="{FF2B5EF4-FFF2-40B4-BE49-F238E27FC236}">
                <a16:creationId xmlns:a16="http://schemas.microsoft.com/office/drawing/2014/main" id="{91C85426-15DE-4584-8B8E-426F1B1D499B}"/>
              </a:ext>
            </a:extLst>
          </p:cNvPr>
          <p:cNvCxnSpPr>
            <a:cxnSpLocks/>
            <a:stCxn id="179" idx="0"/>
            <a:endCxn id="171" idx="1"/>
          </p:cNvCxnSpPr>
          <p:nvPr/>
        </p:nvCxnSpPr>
        <p:spPr>
          <a:xfrm>
            <a:off x="6785759" y="2796471"/>
            <a:ext cx="2161434" cy="1153710"/>
          </a:xfrm>
          <a:prstGeom prst="curvedConnector2">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05" name="Connector: Curved 204">
            <a:extLst>
              <a:ext uri="{FF2B5EF4-FFF2-40B4-BE49-F238E27FC236}">
                <a16:creationId xmlns:a16="http://schemas.microsoft.com/office/drawing/2014/main" id="{A6F2ED29-C4B2-4B08-A5F2-A36174217454}"/>
              </a:ext>
            </a:extLst>
          </p:cNvPr>
          <p:cNvCxnSpPr>
            <a:cxnSpLocks/>
            <a:stCxn id="178" idx="0"/>
            <a:endCxn id="171" idx="2"/>
          </p:cNvCxnSpPr>
          <p:nvPr/>
        </p:nvCxnSpPr>
        <p:spPr>
          <a:xfrm>
            <a:off x="6023546" y="3713665"/>
            <a:ext cx="2892606" cy="311456"/>
          </a:xfrm>
          <a:prstGeom prst="curvedConnector3">
            <a:avLst>
              <a:gd name="adj1" fmla="val 50000"/>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0" name="Rectangle: Single Corner Snipped 19">
            <a:extLst>
              <a:ext uri="{FF2B5EF4-FFF2-40B4-BE49-F238E27FC236}">
                <a16:creationId xmlns:a16="http://schemas.microsoft.com/office/drawing/2014/main" id="{3D0C5392-1A33-442D-8F3E-CAC5C2EA4EDB}"/>
              </a:ext>
            </a:extLst>
          </p:cNvPr>
          <p:cNvSpPr/>
          <p:nvPr/>
        </p:nvSpPr>
        <p:spPr>
          <a:xfrm>
            <a:off x="5023543" y="4417194"/>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a:t>
            </a:r>
            <a:r>
              <a:rPr lang="en-GB" dirty="0"/>
              <a:t>T</a:t>
            </a:r>
          </a:p>
        </p:txBody>
      </p:sp>
      <p:cxnSp>
        <p:nvCxnSpPr>
          <p:cNvPr id="21" name="Connector: Curved 20">
            <a:extLst>
              <a:ext uri="{FF2B5EF4-FFF2-40B4-BE49-F238E27FC236}">
                <a16:creationId xmlns:a16="http://schemas.microsoft.com/office/drawing/2014/main" id="{D49FC560-C2D9-4E77-BB8F-9AA82D8A7FFF}"/>
              </a:ext>
            </a:extLst>
          </p:cNvPr>
          <p:cNvCxnSpPr>
            <a:cxnSpLocks/>
            <a:stCxn id="20" idx="0"/>
          </p:cNvCxnSpPr>
          <p:nvPr/>
        </p:nvCxnSpPr>
        <p:spPr>
          <a:xfrm flipV="1">
            <a:off x="5676686" y="4025121"/>
            <a:ext cx="3239466" cy="664326"/>
          </a:xfrm>
          <a:prstGeom prst="curvedConnector3">
            <a:avLst>
              <a:gd name="adj1" fmla="val 50000"/>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2" name="Rectangle: Single Corner Snipped 21">
            <a:extLst>
              <a:ext uri="{FF2B5EF4-FFF2-40B4-BE49-F238E27FC236}">
                <a16:creationId xmlns:a16="http://schemas.microsoft.com/office/drawing/2014/main" id="{D7E092ED-25A3-457C-8C05-54DEB80D0605}"/>
              </a:ext>
            </a:extLst>
          </p:cNvPr>
          <p:cNvSpPr/>
          <p:nvPr/>
        </p:nvSpPr>
        <p:spPr>
          <a:xfrm>
            <a:off x="5370402" y="5469497"/>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a:t>
            </a:r>
            <a:r>
              <a:rPr lang="en-GB" dirty="0"/>
              <a:t>T</a:t>
            </a:r>
          </a:p>
        </p:txBody>
      </p:sp>
      <p:cxnSp>
        <p:nvCxnSpPr>
          <p:cNvPr id="23" name="Connector: Curved 22">
            <a:extLst>
              <a:ext uri="{FF2B5EF4-FFF2-40B4-BE49-F238E27FC236}">
                <a16:creationId xmlns:a16="http://schemas.microsoft.com/office/drawing/2014/main" id="{895DB3CC-050F-40CA-A3FE-4984D3C85E3B}"/>
              </a:ext>
            </a:extLst>
          </p:cNvPr>
          <p:cNvCxnSpPr>
            <a:cxnSpLocks/>
            <a:stCxn id="22" idx="0"/>
          </p:cNvCxnSpPr>
          <p:nvPr/>
        </p:nvCxnSpPr>
        <p:spPr>
          <a:xfrm flipV="1">
            <a:off x="6023545" y="4025121"/>
            <a:ext cx="2892607" cy="1716629"/>
          </a:xfrm>
          <a:prstGeom prst="curvedConnector3">
            <a:avLst>
              <a:gd name="adj1" fmla="val 50000"/>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4" name="Rectangle: Single Corner Snipped 23">
            <a:extLst>
              <a:ext uri="{FF2B5EF4-FFF2-40B4-BE49-F238E27FC236}">
                <a16:creationId xmlns:a16="http://schemas.microsoft.com/office/drawing/2014/main" id="{AAA2CF97-0092-4564-A804-9106614BDEE8}"/>
              </a:ext>
            </a:extLst>
          </p:cNvPr>
          <p:cNvSpPr/>
          <p:nvPr/>
        </p:nvSpPr>
        <p:spPr>
          <a:xfrm>
            <a:off x="7062805" y="1712278"/>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a:t>
            </a:r>
            <a:r>
              <a:rPr lang="en-GB" dirty="0"/>
              <a:t>T</a:t>
            </a:r>
          </a:p>
        </p:txBody>
      </p:sp>
      <p:cxnSp>
        <p:nvCxnSpPr>
          <p:cNvPr id="25" name="Connector: Curved 24">
            <a:extLst>
              <a:ext uri="{FF2B5EF4-FFF2-40B4-BE49-F238E27FC236}">
                <a16:creationId xmlns:a16="http://schemas.microsoft.com/office/drawing/2014/main" id="{C572DD71-9233-41B6-80FF-FAEDC661FD7F}"/>
              </a:ext>
            </a:extLst>
          </p:cNvPr>
          <p:cNvCxnSpPr>
            <a:cxnSpLocks/>
            <a:stCxn id="24" idx="0"/>
          </p:cNvCxnSpPr>
          <p:nvPr/>
        </p:nvCxnSpPr>
        <p:spPr>
          <a:xfrm>
            <a:off x="7715948" y="1984531"/>
            <a:ext cx="1231245" cy="1965650"/>
          </a:xfrm>
          <a:prstGeom prst="curvedConnector2">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8" name="Rectangle: Single Corner Snipped 27">
            <a:extLst>
              <a:ext uri="{FF2B5EF4-FFF2-40B4-BE49-F238E27FC236}">
                <a16:creationId xmlns:a16="http://schemas.microsoft.com/office/drawing/2014/main" id="{23DD28F2-3C3E-4A57-AF58-F894AA369E01}"/>
              </a:ext>
            </a:extLst>
          </p:cNvPr>
          <p:cNvSpPr/>
          <p:nvPr/>
        </p:nvSpPr>
        <p:spPr>
          <a:xfrm>
            <a:off x="8676886" y="1316054"/>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a:t>
            </a:r>
            <a:r>
              <a:rPr lang="en-GB" dirty="0"/>
              <a:t>T</a:t>
            </a:r>
          </a:p>
        </p:txBody>
      </p:sp>
      <p:cxnSp>
        <p:nvCxnSpPr>
          <p:cNvPr id="29" name="Connector: Curved 28">
            <a:extLst>
              <a:ext uri="{FF2B5EF4-FFF2-40B4-BE49-F238E27FC236}">
                <a16:creationId xmlns:a16="http://schemas.microsoft.com/office/drawing/2014/main" id="{0E2B3439-228B-41BF-88B4-4BC7BF040B42}"/>
              </a:ext>
            </a:extLst>
          </p:cNvPr>
          <p:cNvCxnSpPr>
            <a:cxnSpLocks/>
            <a:stCxn id="28" idx="1"/>
          </p:cNvCxnSpPr>
          <p:nvPr/>
        </p:nvCxnSpPr>
        <p:spPr>
          <a:xfrm rot="5400000">
            <a:off x="7930516" y="2877238"/>
            <a:ext cx="2089621" cy="56265"/>
          </a:xfrm>
          <a:prstGeom prst="curvedConnector3">
            <a:avLst>
              <a:gd name="adj1" fmla="val 50000"/>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550677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1A8DB38-3DF5-4F40-987D-1ACEDE55C7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5900" y="-123000"/>
            <a:ext cx="11304056" cy="7534154"/>
          </a:xfrm>
          <a:prstGeom prst="rect">
            <a:avLst/>
          </a:prstGeom>
        </p:spPr>
      </p:pic>
      <p:sp>
        <p:nvSpPr>
          <p:cNvPr id="8" name="Rectangle 7">
            <a:extLst>
              <a:ext uri="{FF2B5EF4-FFF2-40B4-BE49-F238E27FC236}">
                <a16:creationId xmlns:a16="http://schemas.microsoft.com/office/drawing/2014/main" id="{B120DB52-6660-4F65-B2C7-DD03A39120E6}"/>
              </a:ext>
            </a:extLst>
          </p:cNvPr>
          <p:cNvSpPr/>
          <p:nvPr/>
        </p:nvSpPr>
        <p:spPr>
          <a:xfrm>
            <a:off x="811339" y="-547079"/>
            <a:ext cx="12208922" cy="81604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itle 3">
            <a:extLst>
              <a:ext uri="{FF2B5EF4-FFF2-40B4-BE49-F238E27FC236}">
                <a16:creationId xmlns:a16="http://schemas.microsoft.com/office/drawing/2014/main" id="{A53721E9-2B05-4512-A2FF-8CC1EF9E817F}"/>
              </a:ext>
            </a:extLst>
          </p:cNvPr>
          <p:cNvSpPr>
            <a:spLocks noGrp="1"/>
          </p:cNvSpPr>
          <p:nvPr>
            <p:ph type="ctrTitle" idx="4294967295"/>
          </p:nvPr>
        </p:nvSpPr>
        <p:spPr>
          <a:xfrm>
            <a:off x="781318" y="4689447"/>
            <a:ext cx="2347645" cy="1196804"/>
          </a:xfrm>
        </p:spPr>
        <p:txBody>
          <a:bodyPr anchor="t">
            <a:normAutofit/>
          </a:bodyPr>
          <a:lstStyle/>
          <a:p>
            <a:r>
              <a:rPr lang="en-US" sz="2800" dirty="0">
                <a:solidFill>
                  <a:schemeClr val="bg1"/>
                </a:solidFill>
              </a:rPr>
              <a:t>Outside-in</a:t>
            </a:r>
            <a:endParaRPr lang="en-GB" sz="1800" dirty="0">
              <a:solidFill>
                <a:schemeClr val="bg1"/>
              </a:solidFill>
            </a:endParaRPr>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27" name="Title 3">
            <a:extLst>
              <a:ext uri="{FF2B5EF4-FFF2-40B4-BE49-F238E27FC236}">
                <a16:creationId xmlns:a16="http://schemas.microsoft.com/office/drawing/2014/main" id="{BA403CED-F306-413C-9C9E-D5033F60163F}"/>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sp>
        <p:nvSpPr>
          <p:cNvPr id="65" name="Rectangle: Single Corner Snipped 64">
            <a:extLst>
              <a:ext uri="{FF2B5EF4-FFF2-40B4-BE49-F238E27FC236}">
                <a16:creationId xmlns:a16="http://schemas.microsoft.com/office/drawing/2014/main" id="{90E754BC-7C65-4097-B12D-71857C4669C7}"/>
              </a:ext>
            </a:extLst>
          </p:cNvPr>
          <p:cNvSpPr/>
          <p:nvPr/>
        </p:nvSpPr>
        <p:spPr>
          <a:xfrm>
            <a:off x="5370402" y="5469497"/>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a:t>
            </a:r>
            <a:r>
              <a:rPr lang="en-GB" dirty="0"/>
              <a:t>T</a:t>
            </a:r>
          </a:p>
        </p:txBody>
      </p:sp>
      <p:cxnSp>
        <p:nvCxnSpPr>
          <p:cNvPr id="160" name="Connector: Curved 159">
            <a:extLst>
              <a:ext uri="{FF2B5EF4-FFF2-40B4-BE49-F238E27FC236}">
                <a16:creationId xmlns:a16="http://schemas.microsoft.com/office/drawing/2014/main" id="{0AB3D052-5690-4E5A-82D7-2373C1265158}"/>
              </a:ext>
            </a:extLst>
          </p:cNvPr>
          <p:cNvCxnSpPr>
            <a:cxnSpLocks/>
            <a:stCxn id="65" idx="0"/>
            <a:endCxn id="171" idx="2"/>
          </p:cNvCxnSpPr>
          <p:nvPr/>
        </p:nvCxnSpPr>
        <p:spPr>
          <a:xfrm flipV="1">
            <a:off x="6023545" y="4025121"/>
            <a:ext cx="2892607" cy="1716629"/>
          </a:xfrm>
          <a:prstGeom prst="curvedConnector3">
            <a:avLst>
              <a:gd name="adj1" fmla="val 50000"/>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231" name="Group 230">
            <a:extLst>
              <a:ext uri="{FF2B5EF4-FFF2-40B4-BE49-F238E27FC236}">
                <a16:creationId xmlns:a16="http://schemas.microsoft.com/office/drawing/2014/main" id="{97CEF1AF-FE65-4A50-9BA9-C3D88E1BA097}"/>
              </a:ext>
            </a:extLst>
          </p:cNvPr>
          <p:cNvGrpSpPr/>
          <p:nvPr/>
        </p:nvGrpSpPr>
        <p:grpSpPr>
          <a:xfrm>
            <a:off x="8471627" y="3716729"/>
            <a:ext cx="2972739" cy="2530357"/>
            <a:chOff x="7733361" y="3355894"/>
            <a:chExt cx="2972739" cy="2530357"/>
          </a:xfrm>
        </p:grpSpPr>
        <p:sp>
          <p:nvSpPr>
            <p:cNvPr id="141" name="Octagon 140">
              <a:extLst>
                <a:ext uri="{FF2B5EF4-FFF2-40B4-BE49-F238E27FC236}">
                  <a16:creationId xmlns:a16="http://schemas.microsoft.com/office/drawing/2014/main" id="{6C181E62-1048-4834-A07F-41BE5CD1BA9B}"/>
                </a:ext>
              </a:extLst>
            </p:cNvPr>
            <p:cNvSpPr/>
            <p:nvPr/>
          </p:nvSpPr>
          <p:spPr>
            <a:xfrm>
              <a:off x="7733361" y="3355894"/>
              <a:ext cx="2972739" cy="2530357"/>
            </a:xfrm>
            <a:prstGeom prst="octagon">
              <a:avLst>
                <a:gd name="adj" fmla="val 30445"/>
              </a:avLst>
            </a:prstGeom>
            <a:noFill/>
            <a:ln w="920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6" name="Octagon 165">
              <a:extLst>
                <a:ext uri="{FF2B5EF4-FFF2-40B4-BE49-F238E27FC236}">
                  <a16:creationId xmlns:a16="http://schemas.microsoft.com/office/drawing/2014/main" id="{3B4A565E-B3E3-4071-9FE6-9A4635DDC49F}"/>
                </a:ext>
              </a:extLst>
            </p:cNvPr>
            <p:cNvSpPr/>
            <p:nvPr/>
          </p:nvSpPr>
          <p:spPr>
            <a:xfrm>
              <a:off x="7747542" y="3367964"/>
              <a:ext cx="2944376" cy="2506216"/>
            </a:xfrm>
            <a:prstGeom prst="octagon">
              <a:avLst>
                <a:gd name="adj" fmla="val 30445"/>
              </a:avLst>
            </a:prstGeom>
            <a:solidFill>
              <a:srgbClr val="BA8CDC"/>
            </a:solidFill>
            <a:ln w="920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76" name="Group 175">
              <a:extLst>
                <a:ext uri="{FF2B5EF4-FFF2-40B4-BE49-F238E27FC236}">
                  <a16:creationId xmlns:a16="http://schemas.microsoft.com/office/drawing/2014/main" id="{20BB0183-4700-4A0F-8D72-73595BB10511}"/>
                </a:ext>
              </a:extLst>
            </p:cNvPr>
            <p:cNvGrpSpPr/>
            <p:nvPr/>
          </p:nvGrpSpPr>
          <p:grpSpPr>
            <a:xfrm>
              <a:off x="8018144" y="3558305"/>
              <a:ext cx="488113" cy="690992"/>
              <a:chOff x="8018144" y="3558305"/>
              <a:chExt cx="488113" cy="690992"/>
            </a:xfrm>
          </p:grpSpPr>
          <p:grpSp>
            <p:nvGrpSpPr>
              <p:cNvPr id="173" name="Group 172">
                <a:extLst>
                  <a:ext uri="{FF2B5EF4-FFF2-40B4-BE49-F238E27FC236}">
                    <a16:creationId xmlns:a16="http://schemas.microsoft.com/office/drawing/2014/main" id="{DAEFFDC2-12AF-4E59-8CB1-F58CADFBA586}"/>
                  </a:ext>
                </a:extLst>
              </p:cNvPr>
              <p:cNvGrpSpPr/>
              <p:nvPr/>
            </p:nvGrpSpPr>
            <p:grpSpPr>
              <a:xfrm>
                <a:off x="8177886" y="3558305"/>
                <a:ext cx="211962" cy="440512"/>
                <a:chOff x="8177886" y="3558305"/>
                <a:chExt cx="211962" cy="440512"/>
              </a:xfrm>
            </p:grpSpPr>
            <p:sp>
              <p:nvSpPr>
                <p:cNvPr id="171" name="Oval 170">
                  <a:extLst>
                    <a:ext uri="{FF2B5EF4-FFF2-40B4-BE49-F238E27FC236}">
                      <a16:creationId xmlns:a16="http://schemas.microsoft.com/office/drawing/2014/main" id="{BCCFE13A-B531-4593-AFBF-EA0E740200C0}"/>
                    </a:ext>
                  </a:extLst>
                </p:cNvPr>
                <p:cNvSpPr/>
                <p:nvPr/>
              </p:nvSpPr>
              <p:spPr>
                <a:xfrm>
                  <a:off x="8177886" y="3558305"/>
                  <a:ext cx="211962" cy="211962"/>
                </a:xfrm>
                <a:prstGeom prst="ellipse">
                  <a:avLst/>
                </a:prstGeom>
                <a:solidFill>
                  <a:srgbClr val="9A57CD"/>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72" name="Straight Connector 171">
                  <a:extLst>
                    <a:ext uri="{FF2B5EF4-FFF2-40B4-BE49-F238E27FC236}">
                      <a16:creationId xmlns:a16="http://schemas.microsoft.com/office/drawing/2014/main" id="{CA54C547-1785-430A-B319-F4783E7B518E}"/>
                    </a:ext>
                  </a:extLst>
                </p:cNvPr>
                <p:cNvCxnSpPr>
                  <a:cxnSpLocks/>
                </p:cNvCxnSpPr>
                <p:nvPr/>
              </p:nvCxnSpPr>
              <p:spPr>
                <a:xfrm>
                  <a:off x="8283867" y="3770267"/>
                  <a:ext cx="0" cy="22855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75" name="Arc 174">
                <a:extLst>
                  <a:ext uri="{FF2B5EF4-FFF2-40B4-BE49-F238E27FC236}">
                    <a16:creationId xmlns:a16="http://schemas.microsoft.com/office/drawing/2014/main" id="{0C0ABFCD-D27A-47A1-8818-D6240AEA7657}"/>
                  </a:ext>
                </a:extLst>
              </p:cNvPr>
              <p:cNvSpPr/>
              <p:nvPr/>
            </p:nvSpPr>
            <p:spPr>
              <a:xfrm rot="19653625">
                <a:off x="8018144" y="4020747"/>
                <a:ext cx="488113" cy="228550"/>
              </a:xfrm>
              <a:prstGeom prst="arc">
                <a:avLst/>
              </a:prstGeom>
              <a:ln w="254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grpSp>
      <p:sp>
        <p:nvSpPr>
          <p:cNvPr id="177" name="Rectangle: Single Corner Snipped 176">
            <a:extLst>
              <a:ext uri="{FF2B5EF4-FFF2-40B4-BE49-F238E27FC236}">
                <a16:creationId xmlns:a16="http://schemas.microsoft.com/office/drawing/2014/main" id="{6530E4B2-8970-490C-819D-8D076C39DDF3}"/>
              </a:ext>
            </a:extLst>
          </p:cNvPr>
          <p:cNvSpPr/>
          <p:nvPr/>
        </p:nvSpPr>
        <p:spPr>
          <a:xfrm>
            <a:off x="5023543" y="4417194"/>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a:t>
            </a:r>
            <a:r>
              <a:rPr lang="en-GB" dirty="0"/>
              <a:t>T</a:t>
            </a:r>
          </a:p>
        </p:txBody>
      </p:sp>
      <p:sp>
        <p:nvSpPr>
          <p:cNvPr id="178" name="Rectangle: Single Corner Snipped 177">
            <a:extLst>
              <a:ext uri="{FF2B5EF4-FFF2-40B4-BE49-F238E27FC236}">
                <a16:creationId xmlns:a16="http://schemas.microsoft.com/office/drawing/2014/main" id="{71AF7BCB-AE49-4176-8FB6-5A261E96D2C3}"/>
              </a:ext>
            </a:extLst>
          </p:cNvPr>
          <p:cNvSpPr/>
          <p:nvPr/>
        </p:nvSpPr>
        <p:spPr>
          <a:xfrm>
            <a:off x="5370403" y="3441412"/>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a:t>
            </a:r>
            <a:r>
              <a:rPr lang="en-GB" dirty="0"/>
              <a:t>T</a:t>
            </a:r>
          </a:p>
        </p:txBody>
      </p:sp>
      <p:sp>
        <p:nvSpPr>
          <p:cNvPr id="179" name="Rectangle: Single Corner Snipped 178">
            <a:extLst>
              <a:ext uri="{FF2B5EF4-FFF2-40B4-BE49-F238E27FC236}">
                <a16:creationId xmlns:a16="http://schemas.microsoft.com/office/drawing/2014/main" id="{0E6CB985-33F8-43C1-BC75-D29796D3FB4F}"/>
              </a:ext>
            </a:extLst>
          </p:cNvPr>
          <p:cNvSpPr/>
          <p:nvPr/>
        </p:nvSpPr>
        <p:spPr>
          <a:xfrm>
            <a:off x="6132616" y="2524218"/>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a:t>
            </a:r>
            <a:r>
              <a:rPr lang="en-GB" dirty="0"/>
              <a:t>T</a:t>
            </a:r>
          </a:p>
        </p:txBody>
      </p:sp>
      <p:sp>
        <p:nvSpPr>
          <p:cNvPr id="180" name="Rectangle: Single Corner Snipped 179">
            <a:extLst>
              <a:ext uri="{FF2B5EF4-FFF2-40B4-BE49-F238E27FC236}">
                <a16:creationId xmlns:a16="http://schemas.microsoft.com/office/drawing/2014/main" id="{F8FDD125-0C90-4A81-99AA-2CA6B30A6475}"/>
              </a:ext>
            </a:extLst>
          </p:cNvPr>
          <p:cNvSpPr/>
          <p:nvPr/>
        </p:nvSpPr>
        <p:spPr>
          <a:xfrm>
            <a:off x="7062805" y="1712278"/>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a:t>
            </a:r>
            <a:r>
              <a:rPr lang="en-GB" dirty="0"/>
              <a:t>T</a:t>
            </a:r>
          </a:p>
        </p:txBody>
      </p:sp>
      <p:sp>
        <p:nvSpPr>
          <p:cNvPr id="181" name="Rectangle: Single Corner Snipped 180">
            <a:extLst>
              <a:ext uri="{FF2B5EF4-FFF2-40B4-BE49-F238E27FC236}">
                <a16:creationId xmlns:a16="http://schemas.microsoft.com/office/drawing/2014/main" id="{F974BD86-69AB-4927-8740-A2122B323780}"/>
              </a:ext>
            </a:extLst>
          </p:cNvPr>
          <p:cNvSpPr/>
          <p:nvPr/>
        </p:nvSpPr>
        <p:spPr>
          <a:xfrm>
            <a:off x="8676886" y="1316054"/>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a:t>
            </a:r>
            <a:r>
              <a:rPr lang="en-GB" dirty="0"/>
              <a:t>T</a:t>
            </a:r>
          </a:p>
        </p:txBody>
      </p:sp>
      <p:sp>
        <p:nvSpPr>
          <p:cNvPr id="182" name="Rectangle: Single Corner Snipped 181">
            <a:extLst>
              <a:ext uri="{FF2B5EF4-FFF2-40B4-BE49-F238E27FC236}">
                <a16:creationId xmlns:a16="http://schemas.microsoft.com/office/drawing/2014/main" id="{4145475C-A4EA-4032-990A-FE2EE97CAF2D}"/>
              </a:ext>
            </a:extLst>
          </p:cNvPr>
          <p:cNvSpPr/>
          <p:nvPr/>
        </p:nvSpPr>
        <p:spPr>
          <a:xfrm>
            <a:off x="10092080" y="1588307"/>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a:t>
            </a:r>
            <a:r>
              <a:rPr lang="en-GB" dirty="0"/>
              <a:t>T</a:t>
            </a:r>
          </a:p>
        </p:txBody>
      </p:sp>
      <p:cxnSp>
        <p:nvCxnSpPr>
          <p:cNvPr id="183" name="Connector: Curved 182">
            <a:extLst>
              <a:ext uri="{FF2B5EF4-FFF2-40B4-BE49-F238E27FC236}">
                <a16:creationId xmlns:a16="http://schemas.microsoft.com/office/drawing/2014/main" id="{8FB3C25A-3600-4136-B351-911EA5784A83}"/>
              </a:ext>
            </a:extLst>
          </p:cNvPr>
          <p:cNvCxnSpPr>
            <a:cxnSpLocks/>
            <a:stCxn id="182" idx="1"/>
            <a:endCxn id="171" idx="0"/>
          </p:cNvCxnSpPr>
          <p:nvPr/>
        </p:nvCxnSpPr>
        <p:spPr>
          <a:xfrm rot="5400000">
            <a:off x="8827230" y="2327717"/>
            <a:ext cx="1786327" cy="1396519"/>
          </a:xfrm>
          <a:prstGeom prst="curvedConnector3">
            <a:avLst>
              <a:gd name="adj1" fmla="val 50000"/>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90" name="Connector: Curved 189">
            <a:extLst>
              <a:ext uri="{FF2B5EF4-FFF2-40B4-BE49-F238E27FC236}">
                <a16:creationId xmlns:a16="http://schemas.microsoft.com/office/drawing/2014/main" id="{8ADBE4B4-7430-4108-BC68-BBFEDFC64FCE}"/>
              </a:ext>
            </a:extLst>
          </p:cNvPr>
          <p:cNvCxnSpPr>
            <a:cxnSpLocks/>
            <a:stCxn id="181" idx="1"/>
            <a:endCxn id="171" idx="1"/>
          </p:cNvCxnSpPr>
          <p:nvPr/>
        </p:nvCxnSpPr>
        <p:spPr>
          <a:xfrm rot="5400000">
            <a:off x="7930516" y="2877238"/>
            <a:ext cx="2089621" cy="56265"/>
          </a:xfrm>
          <a:prstGeom prst="curvedConnector3">
            <a:avLst>
              <a:gd name="adj1" fmla="val 50000"/>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94" name="Connector: Curved 193">
            <a:extLst>
              <a:ext uri="{FF2B5EF4-FFF2-40B4-BE49-F238E27FC236}">
                <a16:creationId xmlns:a16="http://schemas.microsoft.com/office/drawing/2014/main" id="{C777F1D0-1ACC-40C1-B9EC-82CC290177F6}"/>
              </a:ext>
            </a:extLst>
          </p:cNvPr>
          <p:cNvCxnSpPr>
            <a:cxnSpLocks/>
            <a:stCxn id="180" idx="0"/>
            <a:endCxn id="171" idx="1"/>
          </p:cNvCxnSpPr>
          <p:nvPr/>
        </p:nvCxnSpPr>
        <p:spPr>
          <a:xfrm>
            <a:off x="7715948" y="1984531"/>
            <a:ext cx="1231245" cy="1965650"/>
          </a:xfrm>
          <a:prstGeom prst="curvedConnector2">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00" name="Connector: Curved 199">
            <a:extLst>
              <a:ext uri="{FF2B5EF4-FFF2-40B4-BE49-F238E27FC236}">
                <a16:creationId xmlns:a16="http://schemas.microsoft.com/office/drawing/2014/main" id="{91C85426-15DE-4584-8B8E-426F1B1D499B}"/>
              </a:ext>
            </a:extLst>
          </p:cNvPr>
          <p:cNvCxnSpPr>
            <a:cxnSpLocks/>
            <a:stCxn id="179" idx="0"/>
            <a:endCxn id="171" idx="1"/>
          </p:cNvCxnSpPr>
          <p:nvPr/>
        </p:nvCxnSpPr>
        <p:spPr>
          <a:xfrm>
            <a:off x="6785759" y="2796471"/>
            <a:ext cx="2161434" cy="1153710"/>
          </a:xfrm>
          <a:prstGeom prst="curvedConnector2">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05" name="Connector: Curved 204">
            <a:extLst>
              <a:ext uri="{FF2B5EF4-FFF2-40B4-BE49-F238E27FC236}">
                <a16:creationId xmlns:a16="http://schemas.microsoft.com/office/drawing/2014/main" id="{A6F2ED29-C4B2-4B08-A5F2-A36174217454}"/>
              </a:ext>
            </a:extLst>
          </p:cNvPr>
          <p:cNvCxnSpPr>
            <a:cxnSpLocks/>
            <a:stCxn id="178" idx="0"/>
            <a:endCxn id="171" idx="2"/>
          </p:cNvCxnSpPr>
          <p:nvPr/>
        </p:nvCxnSpPr>
        <p:spPr>
          <a:xfrm>
            <a:off x="6023546" y="3713665"/>
            <a:ext cx="2892606" cy="311456"/>
          </a:xfrm>
          <a:prstGeom prst="curvedConnector3">
            <a:avLst>
              <a:gd name="adj1" fmla="val 50000"/>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14" name="Connector: Curved 213">
            <a:extLst>
              <a:ext uri="{FF2B5EF4-FFF2-40B4-BE49-F238E27FC236}">
                <a16:creationId xmlns:a16="http://schemas.microsoft.com/office/drawing/2014/main" id="{C6D79760-4D32-4AC2-B879-C925E527909D}"/>
              </a:ext>
            </a:extLst>
          </p:cNvPr>
          <p:cNvCxnSpPr>
            <a:cxnSpLocks/>
            <a:stCxn id="177" idx="0"/>
            <a:endCxn id="171" idx="2"/>
          </p:cNvCxnSpPr>
          <p:nvPr/>
        </p:nvCxnSpPr>
        <p:spPr>
          <a:xfrm flipV="1">
            <a:off x="5676686" y="4025121"/>
            <a:ext cx="3239466" cy="664326"/>
          </a:xfrm>
          <a:prstGeom prst="curvedConnector3">
            <a:avLst>
              <a:gd name="adj1" fmla="val 50000"/>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373961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1A8DB38-3DF5-4F40-987D-1ACEDE55C7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5900" y="-123000"/>
            <a:ext cx="11304056" cy="7534154"/>
          </a:xfrm>
          <a:prstGeom prst="rect">
            <a:avLst/>
          </a:prstGeom>
        </p:spPr>
      </p:pic>
      <p:sp>
        <p:nvSpPr>
          <p:cNvPr id="8" name="Rectangle 7">
            <a:extLst>
              <a:ext uri="{FF2B5EF4-FFF2-40B4-BE49-F238E27FC236}">
                <a16:creationId xmlns:a16="http://schemas.microsoft.com/office/drawing/2014/main" id="{B120DB52-6660-4F65-B2C7-DD03A39120E6}"/>
              </a:ext>
            </a:extLst>
          </p:cNvPr>
          <p:cNvSpPr/>
          <p:nvPr/>
        </p:nvSpPr>
        <p:spPr>
          <a:xfrm>
            <a:off x="1154244" y="-341285"/>
            <a:ext cx="11782268" cy="74111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itle 3">
            <a:extLst>
              <a:ext uri="{FF2B5EF4-FFF2-40B4-BE49-F238E27FC236}">
                <a16:creationId xmlns:a16="http://schemas.microsoft.com/office/drawing/2014/main" id="{A53721E9-2B05-4512-A2FF-8CC1EF9E817F}"/>
              </a:ext>
            </a:extLst>
          </p:cNvPr>
          <p:cNvSpPr>
            <a:spLocks noGrp="1"/>
          </p:cNvSpPr>
          <p:nvPr>
            <p:ph type="ctrTitle" idx="4294967295"/>
          </p:nvPr>
        </p:nvSpPr>
        <p:spPr>
          <a:xfrm>
            <a:off x="781318" y="4689447"/>
            <a:ext cx="2347645" cy="1196804"/>
          </a:xfrm>
        </p:spPr>
        <p:txBody>
          <a:bodyPr anchor="t">
            <a:normAutofit/>
          </a:bodyPr>
          <a:lstStyle/>
          <a:p>
            <a:r>
              <a:rPr lang="en-US" sz="2800" dirty="0">
                <a:solidFill>
                  <a:schemeClr val="bg1"/>
                </a:solidFill>
              </a:rPr>
              <a:t>Inside-out</a:t>
            </a:r>
            <a:endParaRPr lang="en-GB" sz="1800" dirty="0">
              <a:solidFill>
                <a:schemeClr val="bg1"/>
              </a:solidFill>
            </a:endParaRPr>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27" name="Title 3">
            <a:extLst>
              <a:ext uri="{FF2B5EF4-FFF2-40B4-BE49-F238E27FC236}">
                <a16:creationId xmlns:a16="http://schemas.microsoft.com/office/drawing/2014/main" id="{BA403CED-F306-413C-9C9E-D5033F60163F}"/>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spTree>
    <p:extLst>
      <p:ext uri="{BB962C8B-B14F-4D97-AF65-F5344CB8AC3E}">
        <p14:creationId xmlns:p14="http://schemas.microsoft.com/office/powerpoint/2010/main" val="8458021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1A8DB38-3DF5-4F40-987D-1ACEDE55C7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5900" y="-123000"/>
            <a:ext cx="11304056" cy="7534154"/>
          </a:xfrm>
          <a:prstGeom prst="rect">
            <a:avLst/>
          </a:prstGeom>
        </p:spPr>
      </p:pic>
      <p:sp>
        <p:nvSpPr>
          <p:cNvPr id="8" name="Rectangle 7">
            <a:extLst>
              <a:ext uri="{FF2B5EF4-FFF2-40B4-BE49-F238E27FC236}">
                <a16:creationId xmlns:a16="http://schemas.microsoft.com/office/drawing/2014/main" id="{B120DB52-6660-4F65-B2C7-DD03A39120E6}"/>
              </a:ext>
            </a:extLst>
          </p:cNvPr>
          <p:cNvSpPr/>
          <p:nvPr/>
        </p:nvSpPr>
        <p:spPr>
          <a:xfrm>
            <a:off x="1154244" y="-341285"/>
            <a:ext cx="11782268" cy="74111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itle 3">
            <a:extLst>
              <a:ext uri="{FF2B5EF4-FFF2-40B4-BE49-F238E27FC236}">
                <a16:creationId xmlns:a16="http://schemas.microsoft.com/office/drawing/2014/main" id="{A53721E9-2B05-4512-A2FF-8CC1EF9E817F}"/>
              </a:ext>
            </a:extLst>
          </p:cNvPr>
          <p:cNvSpPr>
            <a:spLocks noGrp="1"/>
          </p:cNvSpPr>
          <p:nvPr>
            <p:ph type="ctrTitle" idx="4294967295"/>
          </p:nvPr>
        </p:nvSpPr>
        <p:spPr>
          <a:xfrm>
            <a:off x="781318" y="4689447"/>
            <a:ext cx="2347645" cy="1196804"/>
          </a:xfrm>
        </p:spPr>
        <p:txBody>
          <a:bodyPr anchor="t">
            <a:normAutofit/>
          </a:bodyPr>
          <a:lstStyle/>
          <a:p>
            <a:r>
              <a:rPr lang="en-US" sz="2800" dirty="0">
                <a:solidFill>
                  <a:schemeClr val="bg1"/>
                </a:solidFill>
              </a:rPr>
              <a:t>Inside-out</a:t>
            </a:r>
            <a:endParaRPr lang="en-GB" sz="1800" dirty="0">
              <a:solidFill>
                <a:schemeClr val="bg1"/>
              </a:solidFill>
            </a:endParaRPr>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27" name="Title 3">
            <a:extLst>
              <a:ext uri="{FF2B5EF4-FFF2-40B4-BE49-F238E27FC236}">
                <a16:creationId xmlns:a16="http://schemas.microsoft.com/office/drawing/2014/main" id="{BA403CED-F306-413C-9C9E-D5033F60163F}"/>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cxnSp>
        <p:nvCxnSpPr>
          <p:cNvPr id="59" name="Connector: Elbow 58">
            <a:extLst>
              <a:ext uri="{FF2B5EF4-FFF2-40B4-BE49-F238E27FC236}">
                <a16:creationId xmlns:a16="http://schemas.microsoft.com/office/drawing/2014/main" id="{D2FA266B-FA8D-4A35-AC38-98A5B689F0B1}"/>
              </a:ext>
            </a:extLst>
          </p:cNvPr>
          <p:cNvCxnSpPr>
            <a:cxnSpLocks/>
          </p:cNvCxnSpPr>
          <p:nvPr/>
        </p:nvCxnSpPr>
        <p:spPr>
          <a:xfrm>
            <a:off x="9112440" y="5032271"/>
            <a:ext cx="503344" cy="318303"/>
          </a:xfrm>
          <a:prstGeom prst="bentConnector3">
            <a:avLst>
              <a:gd name="adj1" fmla="val 50000"/>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grpSp>
        <p:nvGrpSpPr>
          <p:cNvPr id="19" name="Group 18">
            <a:extLst>
              <a:ext uri="{FF2B5EF4-FFF2-40B4-BE49-F238E27FC236}">
                <a16:creationId xmlns:a16="http://schemas.microsoft.com/office/drawing/2014/main" id="{1B01AE05-96A7-4D5F-A0AA-35E17327877B}"/>
              </a:ext>
            </a:extLst>
          </p:cNvPr>
          <p:cNvGrpSpPr/>
          <p:nvPr/>
        </p:nvGrpSpPr>
        <p:grpSpPr>
          <a:xfrm>
            <a:off x="9584625" y="3784506"/>
            <a:ext cx="644700" cy="382249"/>
            <a:chOff x="9227632" y="3957458"/>
            <a:chExt cx="644700" cy="382249"/>
          </a:xfrm>
        </p:grpSpPr>
        <p:sp>
          <p:nvSpPr>
            <p:cNvPr id="54" name="Rectangle: Rounded Corners 53">
              <a:extLst>
                <a:ext uri="{FF2B5EF4-FFF2-40B4-BE49-F238E27FC236}">
                  <a16:creationId xmlns:a16="http://schemas.microsoft.com/office/drawing/2014/main" id="{4E3C9C28-6212-46FB-A166-1D94C55DE18D}"/>
                </a:ext>
              </a:extLst>
            </p:cNvPr>
            <p:cNvSpPr/>
            <p:nvPr/>
          </p:nvSpPr>
          <p:spPr>
            <a:xfrm>
              <a:off x="9227632" y="3957458"/>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Diamond 61">
              <a:extLst>
                <a:ext uri="{FF2B5EF4-FFF2-40B4-BE49-F238E27FC236}">
                  <a16:creationId xmlns:a16="http://schemas.microsoft.com/office/drawing/2014/main" id="{849091E6-1A70-4EE9-9909-471EBABADBB3}"/>
                </a:ext>
              </a:extLst>
            </p:cNvPr>
            <p:cNvSpPr/>
            <p:nvPr/>
          </p:nvSpPr>
          <p:spPr>
            <a:xfrm>
              <a:off x="9690614" y="4057723"/>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33" name="Rectangle: Single Corner Snipped 132">
            <a:extLst>
              <a:ext uri="{FF2B5EF4-FFF2-40B4-BE49-F238E27FC236}">
                <a16:creationId xmlns:a16="http://schemas.microsoft.com/office/drawing/2014/main" id="{ADA39791-A90D-49A6-967A-7884DA21ADCC}"/>
              </a:ext>
            </a:extLst>
          </p:cNvPr>
          <p:cNvSpPr/>
          <p:nvPr/>
        </p:nvSpPr>
        <p:spPr>
          <a:xfrm>
            <a:off x="8734640" y="1860407"/>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cxnSp>
        <p:nvCxnSpPr>
          <p:cNvPr id="135" name="Straight Arrow Connector 134">
            <a:extLst>
              <a:ext uri="{FF2B5EF4-FFF2-40B4-BE49-F238E27FC236}">
                <a16:creationId xmlns:a16="http://schemas.microsoft.com/office/drawing/2014/main" id="{884A91D3-3C1B-458D-ABD4-7623DE4BFE67}"/>
              </a:ext>
            </a:extLst>
          </p:cNvPr>
          <p:cNvCxnSpPr>
            <a:cxnSpLocks/>
            <a:stCxn id="133" idx="1"/>
          </p:cNvCxnSpPr>
          <p:nvPr/>
        </p:nvCxnSpPr>
        <p:spPr>
          <a:xfrm>
            <a:off x="9061212" y="2404913"/>
            <a:ext cx="667893" cy="1326663"/>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62747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1A8DB38-3DF5-4F40-987D-1ACEDE55C7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5900" y="-123000"/>
            <a:ext cx="11304056" cy="7534154"/>
          </a:xfrm>
          <a:prstGeom prst="rect">
            <a:avLst/>
          </a:prstGeom>
        </p:spPr>
      </p:pic>
      <p:sp>
        <p:nvSpPr>
          <p:cNvPr id="8" name="Rectangle 7">
            <a:extLst>
              <a:ext uri="{FF2B5EF4-FFF2-40B4-BE49-F238E27FC236}">
                <a16:creationId xmlns:a16="http://schemas.microsoft.com/office/drawing/2014/main" id="{B120DB52-6660-4F65-B2C7-DD03A39120E6}"/>
              </a:ext>
            </a:extLst>
          </p:cNvPr>
          <p:cNvSpPr/>
          <p:nvPr/>
        </p:nvSpPr>
        <p:spPr>
          <a:xfrm>
            <a:off x="1154244" y="-341285"/>
            <a:ext cx="11782268" cy="74111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itle 3">
            <a:extLst>
              <a:ext uri="{FF2B5EF4-FFF2-40B4-BE49-F238E27FC236}">
                <a16:creationId xmlns:a16="http://schemas.microsoft.com/office/drawing/2014/main" id="{A53721E9-2B05-4512-A2FF-8CC1EF9E817F}"/>
              </a:ext>
            </a:extLst>
          </p:cNvPr>
          <p:cNvSpPr>
            <a:spLocks noGrp="1"/>
          </p:cNvSpPr>
          <p:nvPr>
            <p:ph type="ctrTitle" idx="4294967295"/>
          </p:nvPr>
        </p:nvSpPr>
        <p:spPr>
          <a:xfrm>
            <a:off x="781318" y="4689447"/>
            <a:ext cx="2347645" cy="1196804"/>
          </a:xfrm>
        </p:spPr>
        <p:txBody>
          <a:bodyPr anchor="t">
            <a:normAutofit/>
          </a:bodyPr>
          <a:lstStyle/>
          <a:p>
            <a:r>
              <a:rPr lang="en-US" sz="2800" dirty="0">
                <a:solidFill>
                  <a:schemeClr val="bg1"/>
                </a:solidFill>
              </a:rPr>
              <a:t>Inside-out</a:t>
            </a:r>
            <a:endParaRPr lang="en-GB" sz="1800" dirty="0">
              <a:solidFill>
                <a:schemeClr val="bg1"/>
              </a:solidFill>
            </a:endParaRPr>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27" name="Title 3">
            <a:extLst>
              <a:ext uri="{FF2B5EF4-FFF2-40B4-BE49-F238E27FC236}">
                <a16:creationId xmlns:a16="http://schemas.microsoft.com/office/drawing/2014/main" id="{BA403CED-F306-413C-9C9E-D5033F60163F}"/>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cxnSp>
        <p:nvCxnSpPr>
          <p:cNvPr id="59" name="Connector: Elbow 58">
            <a:extLst>
              <a:ext uri="{FF2B5EF4-FFF2-40B4-BE49-F238E27FC236}">
                <a16:creationId xmlns:a16="http://schemas.microsoft.com/office/drawing/2014/main" id="{D2FA266B-FA8D-4A35-AC38-98A5B689F0B1}"/>
              </a:ext>
            </a:extLst>
          </p:cNvPr>
          <p:cNvCxnSpPr>
            <a:cxnSpLocks/>
          </p:cNvCxnSpPr>
          <p:nvPr/>
        </p:nvCxnSpPr>
        <p:spPr>
          <a:xfrm>
            <a:off x="9112440" y="5032271"/>
            <a:ext cx="503344" cy="318303"/>
          </a:xfrm>
          <a:prstGeom prst="bentConnector3">
            <a:avLst>
              <a:gd name="adj1" fmla="val 50000"/>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grpSp>
        <p:nvGrpSpPr>
          <p:cNvPr id="19" name="Group 18">
            <a:extLst>
              <a:ext uri="{FF2B5EF4-FFF2-40B4-BE49-F238E27FC236}">
                <a16:creationId xmlns:a16="http://schemas.microsoft.com/office/drawing/2014/main" id="{1B01AE05-96A7-4D5F-A0AA-35E17327877B}"/>
              </a:ext>
            </a:extLst>
          </p:cNvPr>
          <p:cNvGrpSpPr/>
          <p:nvPr/>
        </p:nvGrpSpPr>
        <p:grpSpPr>
          <a:xfrm>
            <a:off x="9584625" y="3784506"/>
            <a:ext cx="644700" cy="382249"/>
            <a:chOff x="9227632" y="3957458"/>
            <a:chExt cx="644700" cy="382249"/>
          </a:xfrm>
        </p:grpSpPr>
        <p:sp>
          <p:nvSpPr>
            <p:cNvPr id="54" name="Rectangle: Rounded Corners 53">
              <a:extLst>
                <a:ext uri="{FF2B5EF4-FFF2-40B4-BE49-F238E27FC236}">
                  <a16:creationId xmlns:a16="http://schemas.microsoft.com/office/drawing/2014/main" id="{4E3C9C28-6212-46FB-A166-1D94C55DE18D}"/>
                </a:ext>
              </a:extLst>
            </p:cNvPr>
            <p:cNvSpPr/>
            <p:nvPr/>
          </p:nvSpPr>
          <p:spPr>
            <a:xfrm>
              <a:off x="9227632" y="3957458"/>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Diamond 61">
              <a:extLst>
                <a:ext uri="{FF2B5EF4-FFF2-40B4-BE49-F238E27FC236}">
                  <a16:creationId xmlns:a16="http://schemas.microsoft.com/office/drawing/2014/main" id="{849091E6-1A70-4EE9-9909-471EBABADBB3}"/>
                </a:ext>
              </a:extLst>
            </p:cNvPr>
            <p:cNvSpPr/>
            <p:nvPr/>
          </p:nvSpPr>
          <p:spPr>
            <a:xfrm>
              <a:off x="9690614" y="4057723"/>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24" name="Rectangle 23">
            <a:extLst>
              <a:ext uri="{FF2B5EF4-FFF2-40B4-BE49-F238E27FC236}">
                <a16:creationId xmlns:a16="http://schemas.microsoft.com/office/drawing/2014/main" id="{FA8D3856-705F-4BC0-B017-F9895B92943B}"/>
              </a:ext>
            </a:extLst>
          </p:cNvPr>
          <p:cNvSpPr/>
          <p:nvPr/>
        </p:nvSpPr>
        <p:spPr>
          <a:xfrm>
            <a:off x="9387783" y="3531038"/>
            <a:ext cx="841542" cy="819883"/>
          </a:xfrm>
          <a:prstGeom prst="rect">
            <a:avLst/>
          </a:prstGeom>
          <a:solidFill>
            <a:srgbClr val="BA8CDC"/>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8" name="Rectangle: Single Corner Snipped 117">
            <a:extLst>
              <a:ext uri="{FF2B5EF4-FFF2-40B4-BE49-F238E27FC236}">
                <a16:creationId xmlns:a16="http://schemas.microsoft.com/office/drawing/2014/main" id="{7708AE55-0561-4569-9413-9E152254311A}"/>
              </a:ext>
            </a:extLst>
          </p:cNvPr>
          <p:cNvSpPr/>
          <p:nvPr/>
        </p:nvSpPr>
        <p:spPr>
          <a:xfrm>
            <a:off x="9682810" y="1879293"/>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cxnSp>
        <p:nvCxnSpPr>
          <p:cNvPr id="127" name="Straight Arrow Connector 126">
            <a:extLst>
              <a:ext uri="{FF2B5EF4-FFF2-40B4-BE49-F238E27FC236}">
                <a16:creationId xmlns:a16="http://schemas.microsoft.com/office/drawing/2014/main" id="{26C1FE0E-3E0C-4872-B741-34D28384E547}"/>
              </a:ext>
            </a:extLst>
          </p:cNvPr>
          <p:cNvCxnSpPr>
            <a:cxnSpLocks/>
            <a:stCxn id="118" idx="1"/>
            <a:endCxn id="54" idx="0"/>
          </p:cNvCxnSpPr>
          <p:nvPr/>
        </p:nvCxnSpPr>
        <p:spPr>
          <a:xfrm flipH="1">
            <a:off x="9816116" y="2423799"/>
            <a:ext cx="193266" cy="1360707"/>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33" name="Rectangle: Single Corner Snipped 132">
            <a:extLst>
              <a:ext uri="{FF2B5EF4-FFF2-40B4-BE49-F238E27FC236}">
                <a16:creationId xmlns:a16="http://schemas.microsoft.com/office/drawing/2014/main" id="{ADA39791-A90D-49A6-967A-7884DA21ADCC}"/>
              </a:ext>
            </a:extLst>
          </p:cNvPr>
          <p:cNvSpPr/>
          <p:nvPr/>
        </p:nvSpPr>
        <p:spPr>
          <a:xfrm>
            <a:off x="8734640" y="1860407"/>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cxnSp>
        <p:nvCxnSpPr>
          <p:cNvPr id="135" name="Straight Arrow Connector 134">
            <a:extLst>
              <a:ext uri="{FF2B5EF4-FFF2-40B4-BE49-F238E27FC236}">
                <a16:creationId xmlns:a16="http://schemas.microsoft.com/office/drawing/2014/main" id="{884A91D3-3C1B-458D-ABD4-7623DE4BFE67}"/>
              </a:ext>
            </a:extLst>
          </p:cNvPr>
          <p:cNvCxnSpPr>
            <a:cxnSpLocks/>
            <a:stCxn id="133" idx="1"/>
          </p:cNvCxnSpPr>
          <p:nvPr/>
        </p:nvCxnSpPr>
        <p:spPr>
          <a:xfrm>
            <a:off x="9061212" y="2404913"/>
            <a:ext cx="667893" cy="1326663"/>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45824D22-E197-469A-AC46-54AD0D3FCECA}"/>
              </a:ext>
            </a:extLst>
          </p:cNvPr>
          <p:cNvSpPr txBox="1"/>
          <p:nvPr/>
        </p:nvSpPr>
        <p:spPr>
          <a:xfrm>
            <a:off x="9925356" y="2943421"/>
            <a:ext cx="587691" cy="369332"/>
          </a:xfrm>
          <a:prstGeom prst="rect">
            <a:avLst/>
          </a:prstGeom>
          <a:noFill/>
        </p:spPr>
        <p:txBody>
          <a:bodyPr wrap="square" rtlCol="0">
            <a:spAutoFit/>
          </a:bodyPr>
          <a:lstStyle/>
          <a:p>
            <a:pPr algn="r"/>
            <a:r>
              <a:rPr lang="en-GB" b="1" dirty="0">
                <a:latin typeface="Alte Haas Grotesk" panose="02000503000000020004" pitchFamily="2" charset="0"/>
              </a:rPr>
              <a:t>API</a:t>
            </a:r>
          </a:p>
        </p:txBody>
      </p:sp>
      <p:cxnSp>
        <p:nvCxnSpPr>
          <p:cNvPr id="28" name="Straight Arrow Connector 27">
            <a:extLst>
              <a:ext uri="{FF2B5EF4-FFF2-40B4-BE49-F238E27FC236}">
                <a16:creationId xmlns:a16="http://schemas.microsoft.com/office/drawing/2014/main" id="{335CC979-24C1-4AA7-AFEF-8FE24F59CC7F}"/>
              </a:ext>
            </a:extLst>
          </p:cNvPr>
          <p:cNvCxnSpPr>
            <a:cxnSpLocks/>
          </p:cNvCxnSpPr>
          <p:nvPr/>
        </p:nvCxnSpPr>
        <p:spPr>
          <a:xfrm>
            <a:off x="8505722" y="4021263"/>
            <a:ext cx="375227" cy="819883"/>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6" name="Rectangle: Rounded Corners 35">
            <a:extLst>
              <a:ext uri="{FF2B5EF4-FFF2-40B4-BE49-F238E27FC236}">
                <a16:creationId xmlns:a16="http://schemas.microsoft.com/office/drawing/2014/main" id="{F2821089-3E8D-4AC2-99C5-6A509164C37A}"/>
              </a:ext>
            </a:extLst>
          </p:cNvPr>
          <p:cNvSpPr/>
          <p:nvPr/>
        </p:nvSpPr>
        <p:spPr>
          <a:xfrm>
            <a:off x="9584625" y="3784506"/>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1812144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1A8DB38-3DF5-4F40-987D-1ACEDE55C7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5900" y="-123000"/>
            <a:ext cx="11304056" cy="7534154"/>
          </a:xfrm>
          <a:prstGeom prst="rect">
            <a:avLst/>
          </a:prstGeom>
        </p:spPr>
      </p:pic>
      <p:sp>
        <p:nvSpPr>
          <p:cNvPr id="8" name="Rectangle 7">
            <a:extLst>
              <a:ext uri="{FF2B5EF4-FFF2-40B4-BE49-F238E27FC236}">
                <a16:creationId xmlns:a16="http://schemas.microsoft.com/office/drawing/2014/main" id="{B120DB52-6660-4F65-B2C7-DD03A39120E6}"/>
              </a:ext>
            </a:extLst>
          </p:cNvPr>
          <p:cNvSpPr/>
          <p:nvPr/>
        </p:nvSpPr>
        <p:spPr>
          <a:xfrm>
            <a:off x="1154244" y="-341285"/>
            <a:ext cx="11782268" cy="74111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itle 3">
            <a:extLst>
              <a:ext uri="{FF2B5EF4-FFF2-40B4-BE49-F238E27FC236}">
                <a16:creationId xmlns:a16="http://schemas.microsoft.com/office/drawing/2014/main" id="{A53721E9-2B05-4512-A2FF-8CC1EF9E817F}"/>
              </a:ext>
            </a:extLst>
          </p:cNvPr>
          <p:cNvSpPr>
            <a:spLocks noGrp="1"/>
          </p:cNvSpPr>
          <p:nvPr>
            <p:ph type="ctrTitle" idx="4294967295"/>
          </p:nvPr>
        </p:nvSpPr>
        <p:spPr>
          <a:xfrm>
            <a:off x="781318" y="4689447"/>
            <a:ext cx="2347645" cy="1196804"/>
          </a:xfrm>
        </p:spPr>
        <p:txBody>
          <a:bodyPr anchor="t">
            <a:normAutofit/>
          </a:bodyPr>
          <a:lstStyle/>
          <a:p>
            <a:r>
              <a:rPr lang="en-US" sz="2800" dirty="0">
                <a:solidFill>
                  <a:schemeClr val="bg1"/>
                </a:solidFill>
              </a:rPr>
              <a:t>Inside-out</a:t>
            </a:r>
            <a:endParaRPr lang="en-GB" sz="1800" dirty="0">
              <a:solidFill>
                <a:schemeClr val="bg1"/>
              </a:solidFill>
            </a:endParaRPr>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27" name="Title 3">
            <a:extLst>
              <a:ext uri="{FF2B5EF4-FFF2-40B4-BE49-F238E27FC236}">
                <a16:creationId xmlns:a16="http://schemas.microsoft.com/office/drawing/2014/main" id="{BA403CED-F306-413C-9C9E-D5033F60163F}"/>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cxnSp>
        <p:nvCxnSpPr>
          <p:cNvPr id="59" name="Connector: Elbow 58">
            <a:extLst>
              <a:ext uri="{FF2B5EF4-FFF2-40B4-BE49-F238E27FC236}">
                <a16:creationId xmlns:a16="http://schemas.microsoft.com/office/drawing/2014/main" id="{D2FA266B-FA8D-4A35-AC38-98A5B689F0B1}"/>
              </a:ext>
            </a:extLst>
          </p:cNvPr>
          <p:cNvCxnSpPr>
            <a:cxnSpLocks/>
          </p:cNvCxnSpPr>
          <p:nvPr/>
        </p:nvCxnSpPr>
        <p:spPr>
          <a:xfrm>
            <a:off x="9112440" y="5032271"/>
            <a:ext cx="503344" cy="318303"/>
          </a:xfrm>
          <a:prstGeom prst="bentConnector3">
            <a:avLst>
              <a:gd name="adj1" fmla="val 50000"/>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grpSp>
        <p:nvGrpSpPr>
          <p:cNvPr id="19" name="Group 18">
            <a:extLst>
              <a:ext uri="{FF2B5EF4-FFF2-40B4-BE49-F238E27FC236}">
                <a16:creationId xmlns:a16="http://schemas.microsoft.com/office/drawing/2014/main" id="{1B01AE05-96A7-4D5F-A0AA-35E17327877B}"/>
              </a:ext>
            </a:extLst>
          </p:cNvPr>
          <p:cNvGrpSpPr/>
          <p:nvPr/>
        </p:nvGrpSpPr>
        <p:grpSpPr>
          <a:xfrm>
            <a:off x="9584625" y="3784506"/>
            <a:ext cx="644700" cy="382249"/>
            <a:chOff x="9227632" y="3957458"/>
            <a:chExt cx="644700" cy="382249"/>
          </a:xfrm>
        </p:grpSpPr>
        <p:sp>
          <p:nvSpPr>
            <p:cNvPr id="54" name="Rectangle: Rounded Corners 53">
              <a:extLst>
                <a:ext uri="{FF2B5EF4-FFF2-40B4-BE49-F238E27FC236}">
                  <a16:creationId xmlns:a16="http://schemas.microsoft.com/office/drawing/2014/main" id="{4E3C9C28-6212-46FB-A166-1D94C55DE18D}"/>
                </a:ext>
              </a:extLst>
            </p:cNvPr>
            <p:cNvSpPr/>
            <p:nvPr/>
          </p:nvSpPr>
          <p:spPr>
            <a:xfrm>
              <a:off x="9227632" y="3957458"/>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Diamond 61">
              <a:extLst>
                <a:ext uri="{FF2B5EF4-FFF2-40B4-BE49-F238E27FC236}">
                  <a16:creationId xmlns:a16="http://schemas.microsoft.com/office/drawing/2014/main" id="{849091E6-1A70-4EE9-9909-471EBABADBB3}"/>
                </a:ext>
              </a:extLst>
            </p:cNvPr>
            <p:cNvSpPr/>
            <p:nvPr/>
          </p:nvSpPr>
          <p:spPr>
            <a:xfrm>
              <a:off x="9690614" y="4057723"/>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18" name="Rectangle: Single Corner Snipped 117">
            <a:extLst>
              <a:ext uri="{FF2B5EF4-FFF2-40B4-BE49-F238E27FC236}">
                <a16:creationId xmlns:a16="http://schemas.microsoft.com/office/drawing/2014/main" id="{7708AE55-0561-4569-9413-9E152254311A}"/>
              </a:ext>
            </a:extLst>
          </p:cNvPr>
          <p:cNvSpPr/>
          <p:nvPr/>
        </p:nvSpPr>
        <p:spPr>
          <a:xfrm>
            <a:off x="9682810" y="1879293"/>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sp>
        <p:nvSpPr>
          <p:cNvPr id="2" name="Rectangle 1">
            <a:extLst>
              <a:ext uri="{FF2B5EF4-FFF2-40B4-BE49-F238E27FC236}">
                <a16:creationId xmlns:a16="http://schemas.microsoft.com/office/drawing/2014/main" id="{BEF0FEE6-B3CC-4EA5-871D-D7DDD66FC031}"/>
              </a:ext>
            </a:extLst>
          </p:cNvPr>
          <p:cNvSpPr/>
          <p:nvPr/>
        </p:nvSpPr>
        <p:spPr>
          <a:xfrm>
            <a:off x="8880949" y="3259183"/>
            <a:ext cx="2247119" cy="1900266"/>
          </a:xfrm>
          <a:prstGeom prst="rect">
            <a:avLst/>
          </a:prstGeom>
          <a:solidFill>
            <a:srgbClr val="BA8CDC"/>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27" name="Straight Arrow Connector 126">
            <a:extLst>
              <a:ext uri="{FF2B5EF4-FFF2-40B4-BE49-F238E27FC236}">
                <a16:creationId xmlns:a16="http://schemas.microsoft.com/office/drawing/2014/main" id="{26C1FE0E-3E0C-4872-B741-34D28384E547}"/>
              </a:ext>
            </a:extLst>
          </p:cNvPr>
          <p:cNvCxnSpPr>
            <a:cxnSpLocks/>
            <a:stCxn id="118" idx="1"/>
            <a:endCxn id="54" idx="0"/>
          </p:cNvCxnSpPr>
          <p:nvPr/>
        </p:nvCxnSpPr>
        <p:spPr>
          <a:xfrm flipH="1">
            <a:off x="9816116" y="2423799"/>
            <a:ext cx="193266" cy="1360707"/>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33" name="Rectangle: Single Corner Snipped 132">
            <a:extLst>
              <a:ext uri="{FF2B5EF4-FFF2-40B4-BE49-F238E27FC236}">
                <a16:creationId xmlns:a16="http://schemas.microsoft.com/office/drawing/2014/main" id="{ADA39791-A90D-49A6-967A-7884DA21ADCC}"/>
              </a:ext>
            </a:extLst>
          </p:cNvPr>
          <p:cNvSpPr/>
          <p:nvPr/>
        </p:nvSpPr>
        <p:spPr>
          <a:xfrm>
            <a:off x="8734640" y="1860407"/>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cxnSp>
        <p:nvCxnSpPr>
          <p:cNvPr id="135" name="Straight Arrow Connector 134">
            <a:extLst>
              <a:ext uri="{FF2B5EF4-FFF2-40B4-BE49-F238E27FC236}">
                <a16:creationId xmlns:a16="http://schemas.microsoft.com/office/drawing/2014/main" id="{884A91D3-3C1B-458D-ABD4-7623DE4BFE67}"/>
              </a:ext>
            </a:extLst>
          </p:cNvPr>
          <p:cNvCxnSpPr>
            <a:cxnSpLocks/>
            <a:stCxn id="133" idx="1"/>
          </p:cNvCxnSpPr>
          <p:nvPr/>
        </p:nvCxnSpPr>
        <p:spPr>
          <a:xfrm>
            <a:off x="9061212" y="2404913"/>
            <a:ext cx="667893" cy="1326663"/>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45824D22-E197-469A-AC46-54AD0D3FCECA}"/>
              </a:ext>
            </a:extLst>
          </p:cNvPr>
          <p:cNvSpPr txBox="1"/>
          <p:nvPr/>
        </p:nvSpPr>
        <p:spPr>
          <a:xfrm>
            <a:off x="9925356" y="2943421"/>
            <a:ext cx="587691" cy="369332"/>
          </a:xfrm>
          <a:prstGeom prst="rect">
            <a:avLst/>
          </a:prstGeom>
          <a:noFill/>
        </p:spPr>
        <p:txBody>
          <a:bodyPr wrap="square" rtlCol="0">
            <a:spAutoFit/>
          </a:bodyPr>
          <a:lstStyle/>
          <a:p>
            <a:pPr algn="r"/>
            <a:r>
              <a:rPr lang="en-GB" b="1" dirty="0">
                <a:latin typeface="Alte Haas Grotesk" panose="02000503000000020004" pitchFamily="2" charset="0"/>
              </a:rPr>
              <a:t>API</a:t>
            </a:r>
          </a:p>
        </p:txBody>
      </p:sp>
      <p:sp>
        <p:nvSpPr>
          <p:cNvPr id="21" name="Rectangle: Rounded Corners 20">
            <a:extLst>
              <a:ext uri="{FF2B5EF4-FFF2-40B4-BE49-F238E27FC236}">
                <a16:creationId xmlns:a16="http://schemas.microsoft.com/office/drawing/2014/main" id="{573FF597-300F-456D-816E-E083A1D40B22}"/>
              </a:ext>
            </a:extLst>
          </p:cNvPr>
          <p:cNvSpPr/>
          <p:nvPr/>
        </p:nvSpPr>
        <p:spPr>
          <a:xfrm>
            <a:off x="10319245" y="4550447"/>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4" name="Connector: Elbow 23">
            <a:extLst>
              <a:ext uri="{FF2B5EF4-FFF2-40B4-BE49-F238E27FC236}">
                <a16:creationId xmlns:a16="http://schemas.microsoft.com/office/drawing/2014/main" id="{4961D991-4719-486A-B12B-6E718296863F}"/>
              </a:ext>
            </a:extLst>
          </p:cNvPr>
          <p:cNvCxnSpPr>
            <a:cxnSpLocks/>
            <a:stCxn id="36" idx="3"/>
            <a:endCxn id="21" idx="3"/>
          </p:cNvCxnSpPr>
          <p:nvPr/>
        </p:nvCxnSpPr>
        <p:spPr>
          <a:xfrm>
            <a:off x="10047607" y="3975631"/>
            <a:ext cx="734620" cy="765941"/>
          </a:xfrm>
          <a:prstGeom prst="bentConnector3">
            <a:avLst>
              <a:gd name="adj1" fmla="val 131118"/>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335CC979-24C1-4AA7-AFEF-8FE24F59CC7F}"/>
              </a:ext>
            </a:extLst>
          </p:cNvPr>
          <p:cNvCxnSpPr>
            <a:cxnSpLocks/>
          </p:cNvCxnSpPr>
          <p:nvPr/>
        </p:nvCxnSpPr>
        <p:spPr>
          <a:xfrm>
            <a:off x="8505722" y="4021263"/>
            <a:ext cx="375227" cy="819883"/>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nvGrpSpPr>
          <p:cNvPr id="29" name="Group 28">
            <a:extLst>
              <a:ext uri="{FF2B5EF4-FFF2-40B4-BE49-F238E27FC236}">
                <a16:creationId xmlns:a16="http://schemas.microsoft.com/office/drawing/2014/main" id="{AD0834F3-AF79-4006-B5DF-EED207BCB6B8}"/>
              </a:ext>
            </a:extLst>
          </p:cNvPr>
          <p:cNvGrpSpPr/>
          <p:nvPr/>
        </p:nvGrpSpPr>
        <p:grpSpPr>
          <a:xfrm>
            <a:off x="9584625" y="3784506"/>
            <a:ext cx="644700" cy="382249"/>
            <a:chOff x="9227632" y="3957458"/>
            <a:chExt cx="644700" cy="382249"/>
          </a:xfrm>
        </p:grpSpPr>
        <p:sp>
          <p:nvSpPr>
            <p:cNvPr id="36" name="Rectangle: Rounded Corners 35">
              <a:extLst>
                <a:ext uri="{FF2B5EF4-FFF2-40B4-BE49-F238E27FC236}">
                  <a16:creationId xmlns:a16="http://schemas.microsoft.com/office/drawing/2014/main" id="{F2821089-3E8D-4AC2-99C5-6A509164C37A}"/>
                </a:ext>
              </a:extLst>
            </p:cNvPr>
            <p:cNvSpPr/>
            <p:nvPr/>
          </p:nvSpPr>
          <p:spPr>
            <a:xfrm>
              <a:off x="9227632" y="3957458"/>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Diamond 36">
              <a:extLst>
                <a:ext uri="{FF2B5EF4-FFF2-40B4-BE49-F238E27FC236}">
                  <a16:creationId xmlns:a16="http://schemas.microsoft.com/office/drawing/2014/main" id="{91F1DB3C-44C4-412B-81E9-A4DB9B38F7B2}"/>
                </a:ext>
              </a:extLst>
            </p:cNvPr>
            <p:cNvSpPr/>
            <p:nvPr/>
          </p:nvSpPr>
          <p:spPr>
            <a:xfrm>
              <a:off x="9690614" y="4057723"/>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38" name="Rectangle: Single Corner Snipped 37">
            <a:extLst>
              <a:ext uri="{FF2B5EF4-FFF2-40B4-BE49-F238E27FC236}">
                <a16:creationId xmlns:a16="http://schemas.microsoft.com/office/drawing/2014/main" id="{4F2DDDA3-6420-4ACE-A883-24E9B9682858}"/>
              </a:ext>
            </a:extLst>
          </p:cNvPr>
          <p:cNvSpPr/>
          <p:nvPr/>
        </p:nvSpPr>
        <p:spPr>
          <a:xfrm>
            <a:off x="11274624" y="2884494"/>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cxnSp>
        <p:nvCxnSpPr>
          <p:cNvPr id="39" name="Straight Arrow Connector 38">
            <a:extLst>
              <a:ext uri="{FF2B5EF4-FFF2-40B4-BE49-F238E27FC236}">
                <a16:creationId xmlns:a16="http://schemas.microsoft.com/office/drawing/2014/main" id="{3269FDD2-444F-4902-AE18-009298C8EFEF}"/>
              </a:ext>
            </a:extLst>
          </p:cNvPr>
          <p:cNvCxnSpPr>
            <a:cxnSpLocks/>
            <a:stCxn id="38" idx="2"/>
          </p:cNvCxnSpPr>
          <p:nvPr/>
        </p:nvCxnSpPr>
        <p:spPr>
          <a:xfrm flipH="1">
            <a:off x="10663528" y="3156747"/>
            <a:ext cx="611096" cy="1327619"/>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84911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1A8DB38-3DF5-4F40-987D-1ACEDE55C7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5900" y="-123000"/>
            <a:ext cx="11304056" cy="7534154"/>
          </a:xfrm>
          <a:prstGeom prst="rect">
            <a:avLst/>
          </a:prstGeom>
        </p:spPr>
      </p:pic>
      <p:sp>
        <p:nvSpPr>
          <p:cNvPr id="8" name="Rectangle 7">
            <a:extLst>
              <a:ext uri="{FF2B5EF4-FFF2-40B4-BE49-F238E27FC236}">
                <a16:creationId xmlns:a16="http://schemas.microsoft.com/office/drawing/2014/main" id="{B120DB52-6660-4F65-B2C7-DD03A39120E6}"/>
              </a:ext>
            </a:extLst>
          </p:cNvPr>
          <p:cNvSpPr/>
          <p:nvPr/>
        </p:nvSpPr>
        <p:spPr>
          <a:xfrm>
            <a:off x="1154244" y="-341285"/>
            <a:ext cx="11782268" cy="74111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itle 3">
            <a:extLst>
              <a:ext uri="{FF2B5EF4-FFF2-40B4-BE49-F238E27FC236}">
                <a16:creationId xmlns:a16="http://schemas.microsoft.com/office/drawing/2014/main" id="{A53721E9-2B05-4512-A2FF-8CC1EF9E817F}"/>
              </a:ext>
            </a:extLst>
          </p:cNvPr>
          <p:cNvSpPr>
            <a:spLocks noGrp="1"/>
          </p:cNvSpPr>
          <p:nvPr>
            <p:ph type="ctrTitle" idx="4294967295"/>
          </p:nvPr>
        </p:nvSpPr>
        <p:spPr>
          <a:xfrm>
            <a:off x="781318" y="4689447"/>
            <a:ext cx="2347645" cy="1196804"/>
          </a:xfrm>
        </p:spPr>
        <p:txBody>
          <a:bodyPr anchor="t">
            <a:normAutofit/>
          </a:bodyPr>
          <a:lstStyle/>
          <a:p>
            <a:r>
              <a:rPr lang="en-US" sz="2800" dirty="0">
                <a:solidFill>
                  <a:schemeClr val="bg1"/>
                </a:solidFill>
              </a:rPr>
              <a:t>Inside-out</a:t>
            </a:r>
            <a:endParaRPr lang="en-GB" sz="1800" dirty="0">
              <a:solidFill>
                <a:schemeClr val="bg1"/>
              </a:solidFill>
            </a:endParaRPr>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27" name="Title 3">
            <a:extLst>
              <a:ext uri="{FF2B5EF4-FFF2-40B4-BE49-F238E27FC236}">
                <a16:creationId xmlns:a16="http://schemas.microsoft.com/office/drawing/2014/main" id="{BA403CED-F306-413C-9C9E-D5033F60163F}"/>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cxnSp>
        <p:nvCxnSpPr>
          <p:cNvPr id="59" name="Connector: Elbow 58">
            <a:extLst>
              <a:ext uri="{FF2B5EF4-FFF2-40B4-BE49-F238E27FC236}">
                <a16:creationId xmlns:a16="http://schemas.microsoft.com/office/drawing/2014/main" id="{D2FA266B-FA8D-4A35-AC38-98A5B689F0B1}"/>
              </a:ext>
            </a:extLst>
          </p:cNvPr>
          <p:cNvCxnSpPr>
            <a:cxnSpLocks/>
          </p:cNvCxnSpPr>
          <p:nvPr/>
        </p:nvCxnSpPr>
        <p:spPr>
          <a:xfrm>
            <a:off x="9112440" y="5032271"/>
            <a:ext cx="503344" cy="318303"/>
          </a:xfrm>
          <a:prstGeom prst="bentConnector3">
            <a:avLst>
              <a:gd name="adj1" fmla="val 50000"/>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grpSp>
        <p:nvGrpSpPr>
          <p:cNvPr id="19" name="Group 18">
            <a:extLst>
              <a:ext uri="{FF2B5EF4-FFF2-40B4-BE49-F238E27FC236}">
                <a16:creationId xmlns:a16="http://schemas.microsoft.com/office/drawing/2014/main" id="{1B01AE05-96A7-4D5F-A0AA-35E17327877B}"/>
              </a:ext>
            </a:extLst>
          </p:cNvPr>
          <p:cNvGrpSpPr/>
          <p:nvPr/>
        </p:nvGrpSpPr>
        <p:grpSpPr>
          <a:xfrm>
            <a:off x="9584625" y="3784506"/>
            <a:ext cx="644700" cy="382249"/>
            <a:chOff x="9227632" y="3957458"/>
            <a:chExt cx="644700" cy="382249"/>
          </a:xfrm>
        </p:grpSpPr>
        <p:sp>
          <p:nvSpPr>
            <p:cNvPr id="54" name="Rectangle: Rounded Corners 53">
              <a:extLst>
                <a:ext uri="{FF2B5EF4-FFF2-40B4-BE49-F238E27FC236}">
                  <a16:creationId xmlns:a16="http://schemas.microsoft.com/office/drawing/2014/main" id="{4E3C9C28-6212-46FB-A166-1D94C55DE18D}"/>
                </a:ext>
              </a:extLst>
            </p:cNvPr>
            <p:cNvSpPr/>
            <p:nvPr/>
          </p:nvSpPr>
          <p:spPr>
            <a:xfrm>
              <a:off x="9227632" y="3957458"/>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Diamond 61">
              <a:extLst>
                <a:ext uri="{FF2B5EF4-FFF2-40B4-BE49-F238E27FC236}">
                  <a16:creationId xmlns:a16="http://schemas.microsoft.com/office/drawing/2014/main" id="{849091E6-1A70-4EE9-9909-471EBABADBB3}"/>
                </a:ext>
              </a:extLst>
            </p:cNvPr>
            <p:cNvSpPr/>
            <p:nvPr/>
          </p:nvSpPr>
          <p:spPr>
            <a:xfrm>
              <a:off x="9690614" y="4057723"/>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18" name="Rectangle: Single Corner Snipped 117">
            <a:extLst>
              <a:ext uri="{FF2B5EF4-FFF2-40B4-BE49-F238E27FC236}">
                <a16:creationId xmlns:a16="http://schemas.microsoft.com/office/drawing/2014/main" id="{7708AE55-0561-4569-9413-9E152254311A}"/>
              </a:ext>
            </a:extLst>
          </p:cNvPr>
          <p:cNvSpPr/>
          <p:nvPr/>
        </p:nvSpPr>
        <p:spPr>
          <a:xfrm>
            <a:off x="9682810" y="1879293"/>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sp>
        <p:nvSpPr>
          <p:cNvPr id="2" name="Rectangle 1">
            <a:extLst>
              <a:ext uri="{FF2B5EF4-FFF2-40B4-BE49-F238E27FC236}">
                <a16:creationId xmlns:a16="http://schemas.microsoft.com/office/drawing/2014/main" id="{BEF0FEE6-B3CC-4EA5-871D-D7DDD66FC031}"/>
              </a:ext>
            </a:extLst>
          </p:cNvPr>
          <p:cNvSpPr/>
          <p:nvPr/>
        </p:nvSpPr>
        <p:spPr>
          <a:xfrm>
            <a:off x="8880949" y="3259183"/>
            <a:ext cx="2247119" cy="2153224"/>
          </a:xfrm>
          <a:prstGeom prst="rect">
            <a:avLst/>
          </a:prstGeom>
          <a:solidFill>
            <a:srgbClr val="BA8CDC"/>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27" name="Straight Arrow Connector 126">
            <a:extLst>
              <a:ext uri="{FF2B5EF4-FFF2-40B4-BE49-F238E27FC236}">
                <a16:creationId xmlns:a16="http://schemas.microsoft.com/office/drawing/2014/main" id="{26C1FE0E-3E0C-4872-B741-34D28384E547}"/>
              </a:ext>
            </a:extLst>
          </p:cNvPr>
          <p:cNvCxnSpPr>
            <a:cxnSpLocks/>
            <a:stCxn id="118" idx="1"/>
            <a:endCxn id="54" idx="0"/>
          </p:cNvCxnSpPr>
          <p:nvPr/>
        </p:nvCxnSpPr>
        <p:spPr>
          <a:xfrm flipH="1">
            <a:off x="9816116" y="2423799"/>
            <a:ext cx="193266" cy="1360707"/>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33" name="Rectangle: Single Corner Snipped 132">
            <a:extLst>
              <a:ext uri="{FF2B5EF4-FFF2-40B4-BE49-F238E27FC236}">
                <a16:creationId xmlns:a16="http://schemas.microsoft.com/office/drawing/2014/main" id="{ADA39791-A90D-49A6-967A-7884DA21ADCC}"/>
              </a:ext>
            </a:extLst>
          </p:cNvPr>
          <p:cNvSpPr/>
          <p:nvPr/>
        </p:nvSpPr>
        <p:spPr>
          <a:xfrm>
            <a:off x="8734640" y="1860407"/>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cxnSp>
        <p:nvCxnSpPr>
          <p:cNvPr id="135" name="Straight Arrow Connector 134">
            <a:extLst>
              <a:ext uri="{FF2B5EF4-FFF2-40B4-BE49-F238E27FC236}">
                <a16:creationId xmlns:a16="http://schemas.microsoft.com/office/drawing/2014/main" id="{884A91D3-3C1B-458D-ABD4-7623DE4BFE67}"/>
              </a:ext>
            </a:extLst>
          </p:cNvPr>
          <p:cNvCxnSpPr>
            <a:cxnSpLocks/>
            <a:stCxn id="133" idx="1"/>
          </p:cNvCxnSpPr>
          <p:nvPr/>
        </p:nvCxnSpPr>
        <p:spPr>
          <a:xfrm>
            <a:off x="9061212" y="2404913"/>
            <a:ext cx="667893" cy="1326663"/>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45824D22-E197-469A-AC46-54AD0D3FCECA}"/>
              </a:ext>
            </a:extLst>
          </p:cNvPr>
          <p:cNvSpPr txBox="1"/>
          <p:nvPr/>
        </p:nvSpPr>
        <p:spPr>
          <a:xfrm>
            <a:off x="9925356" y="2943421"/>
            <a:ext cx="587691" cy="369332"/>
          </a:xfrm>
          <a:prstGeom prst="rect">
            <a:avLst/>
          </a:prstGeom>
          <a:noFill/>
        </p:spPr>
        <p:txBody>
          <a:bodyPr wrap="square" rtlCol="0">
            <a:spAutoFit/>
          </a:bodyPr>
          <a:lstStyle/>
          <a:p>
            <a:pPr algn="r"/>
            <a:r>
              <a:rPr lang="en-GB" b="1" dirty="0">
                <a:latin typeface="Alte Haas Grotesk" panose="02000503000000020004" pitchFamily="2" charset="0"/>
              </a:rPr>
              <a:t>API</a:t>
            </a:r>
          </a:p>
        </p:txBody>
      </p:sp>
      <p:sp>
        <p:nvSpPr>
          <p:cNvPr id="21" name="Rectangle: Rounded Corners 20">
            <a:extLst>
              <a:ext uri="{FF2B5EF4-FFF2-40B4-BE49-F238E27FC236}">
                <a16:creationId xmlns:a16="http://schemas.microsoft.com/office/drawing/2014/main" id="{573FF597-300F-456D-816E-E083A1D40B22}"/>
              </a:ext>
            </a:extLst>
          </p:cNvPr>
          <p:cNvSpPr/>
          <p:nvPr/>
        </p:nvSpPr>
        <p:spPr>
          <a:xfrm>
            <a:off x="10319245" y="4550447"/>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4" name="Connector: Elbow 23">
            <a:extLst>
              <a:ext uri="{FF2B5EF4-FFF2-40B4-BE49-F238E27FC236}">
                <a16:creationId xmlns:a16="http://schemas.microsoft.com/office/drawing/2014/main" id="{4961D991-4719-486A-B12B-6E718296863F}"/>
              </a:ext>
            </a:extLst>
          </p:cNvPr>
          <p:cNvCxnSpPr>
            <a:cxnSpLocks/>
            <a:stCxn id="36" idx="3"/>
            <a:endCxn id="21" idx="3"/>
          </p:cNvCxnSpPr>
          <p:nvPr/>
        </p:nvCxnSpPr>
        <p:spPr>
          <a:xfrm>
            <a:off x="10047607" y="3975631"/>
            <a:ext cx="734620" cy="765941"/>
          </a:xfrm>
          <a:prstGeom prst="bentConnector3">
            <a:avLst>
              <a:gd name="adj1" fmla="val 131118"/>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335CC979-24C1-4AA7-AFEF-8FE24F59CC7F}"/>
              </a:ext>
            </a:extLst>
          </p:cNvPr>
          <p:cNvCxnSpPr>
            <a:cxnSpLocks/>
          </p:cNvCxnSpPr>
          <p:nvPr/>
        </p:nvCxnSpPr>
        <p:spPr>
          <a:xfrm>
            <a:off x="8505722" y="4021263"/>
            <a:ext cx="375227" cy="819883"/>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nvGrpSpPr>
          <p:cNvPr id="29" name="Group 28">
            <a:extLst>
              <a:ext uri="{FF2B5EF4-FFF2-40B4-BE49-F238E27FC236}">
                <a16:creationId xmlns:a16="http://schemas.microsoft.com/office/drawing/2014/main" id="{AD0834F3-AF79-4006-B5DF-EED207BCB6B8}"/>
              </a:ext>
            </a:extLst>
          </p:cNvPr>
          <p:cNvGrpSpPr/>
          <p:nvPr/>
        </p:nvGrpSpPr>
        <p:grpSpPr>
          <a:xfrm>
            <a:off x="9584625" y="3784506"/>
            <a:ext cx="644700" cy="382249"/>
            <a:chOff x="9227632" y="3957458"/>
            <a:chExt cx="644700" cy="382249"/>
          </a:xfrm>
        </p:grpSpPr>
        <p:sp>
          <p:nvSpPr>
            <p:cNvPr id="36" name="Rectangle: Rounded Corners 35">
              <a:extLst>
                <a:ext uri="{FF2B5EF4-FFF2-40B4-BE49-F238E27FC236}">
                  <a16:creationId xmlns:a16="http://schemas.microsoft.com/office/drawing/2014/main" id="{F2821089-3E8D-4AC2-99C5-6A509164C37A}"/>
                </a:ext>
              </a:extLst>
            </p:cNvPr>
            <p:cNvSpPr/>
            <p:nvPr/>
          </p:nvSpPr>
          <p:spPr>
            <a:xfrm>
              <a:off x="9227632" y="3957458"/>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Diamond 36">
              <a:extLst>
                <a:ext uri="{FF2B5EF4-FFF2-40B4-BE49-F238E27FC236}">
                  <a16:creationId xmlns:a16="http://schemas.microsoft.com/office/drawing/2014/main" id="{91F1DB3C-44C4-412B-81E9-A4DB9B38F7B2}"/>
                </a:ext>
              </a:extLst>
            </p:cNvPr>
            <p:cNvSpPr/>
            <p:nvPr/>
          </p:nvSpPr>
          <p:spPr>
            <a:xfrm>
              <a:off x="9690614" y="4057723"/>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38" name="Rectangle: Single Corner Snipped 37">
            <a:extLst>
              <a:ext uri="{FF2B5EF4-FFF2-40B4-BE49-F238E27FC236}">
                <a16:creationId xmlns:a16="http://schemas.microsoft.com/office/drawing/2014/main" id="{4F2DDDA3-6420-4ACE-A883-24E9B9682858}"/>
              </a:ext>
            </a:extLst>
          </p:cNvPr>
          <p:cNvSpPr/>
          <p:nvPr/>
        </p:nvSpPr>
        <p:spPr>
          <a:xfrm>
            <a:off x="11274624" y="2884494"/>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cxnSp>
        <p:nvCxnSpPr>
          <p:cNvPr id="39" name="Straight Arrow Connector 38">
            <a:extLst>
              <a:ext uri="{FF2B5EF4-FFF2-40B4-BE49-F238E27FC236}">
                <a16:creationId xmlns:a16="http://schemas.microsoft.com/office/drawing/2014/main" id="{3269FDD2-444F-4902-AE18-009298C8EFEF}"/>
              </a:ext>
            </a:extLst>
          </p:cNvPr>
          <p:cNvCxnSpPr>
            <a:cxnSpLocks/>
            <a:stCxn id="38" idx="2"/>
          </p:cNvCxnSpPr>
          <p:nvPr/>
        </p:nvCxnSpPr>
        <p:spPr>
          <a:xfrm flipH="1">
            <a:off x="10663528" y="3156747"/>
            <a:ext cx="611096" cy="1327619"/>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53" name="Rectangle: Single Corner Snipped 52">
            <a:extLst>
              <a:ext uri="{FF2B5EF4-FFF2-40B4-BE49-F238E27FC236}">
                <a16:creationId xmlns:a16="http://schemas.microsoft.com/office/drawing/2014/main" id="{18812696-6E6F-4117-B3E3-DFC806013C2C}"/>
              </a:ext>
            </a:extLst>
          </p:cNvPr>
          <p:cNvSpPr/>
          <p:nvPr/>
        </p:nvSpPr>
        <p:spPr>
          <a:xfrm>
            <a:off x="11164388" y="5703509"/>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cxnSp>
        <p:nvCxnSpPr>
          <p:cNvPr id="55" name="Straight Arrow Connector 54">
            <a:extLst>
              <a:ext uri="{FF2B5EF4-FFF2-40B4-BE49-F238E27FC236}">
                <a16:creationId xmlns:a16="http://schemas.microsoft.com/office/drawing/2014/main" id="{5D5D51DB-9E6B-4B16-B540-7D4982BAC6F6}"/>
              </a:ext>
            </a:extLst>
          </p:cNvPr>
          <p:cNvCxnSpPr>
            <a:cxnSpLocks/>
            <a:stCxn id="53" idx="3"/>
            <a:endCxn id="21" idx="2"/>
          </p:cNvCxnSpPr>
          <p:nvPr/>
        </p:nvCxnSpPr>
        <p:spPr>
          <a:xfrm flipH="1" flipV="1">
            <a:off x="10550736" y="4932696"/>
            <a:ext cx="940224" cy="770813"/>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089242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1A8DB38-3DF5-4F40-987D-1ACEDE55C7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5900" y="-123000"/>
            <a:ext cx="11304056" cy="7534154"/>
          </a:xfrm>
          <a:prstGeom prst="rect">
            <a:avLst/>
          </a:prstGeom>
        </p:spPr>
      </p:pic>
      <p:sp>
        <p:nvSpPr>
          <p:cNvPr id="8" name="Rectangle 7">
            <a:extLst>
              <a:ext uri="{FF2B5EF4-FFF2-40B4-BE49-F238E27FC236}">
                <a16:creationId xmlns:a16="http://schemas.microsoft.com/office/drawing/2014/main" id="{B120DB52-6660-4F65-B2C7-DD03A39120E6}"/>
              </a:ext>
            </a:extLst>
          </p:cNvPr>
          <p:cNvSpPr/>
          <p:nvPr/>
        </p:nvSpPr>
        <p:spPr>
          <a:xfrm>
            <a:off x="1154244" y="-341285"/>
            <a:ext cx="11782268" cy="74111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2" name="Rectangle 71">
            <a:extLst>
              <a:ext uri="{FF2B5EF4-FFF2-40B4-BE49-F238E27FC236}">
                <a16:creationId xmlns:a16="http://schemas.microsoft.com/office/drawing/2014/main" id="{A88EAB78-D8A1-4510-BD3A-E7541B645B3B}"/>
              </a:ext>
            </a:extLst>
          </p:cNvPr>
          <p:cNvSpPr/>
          <p:nvPr/>
        </p:nvSpPr>
        <p:spPr>
          <a:xfrm>
            <a:off x="8310335" y="3259183"/>
            <a:ext cx="2817734" cy="2212151"/>
          </a:xfrm>
          <a:prstGeom prst="rect">
            <a:avLst/>
          </a:prstGeom>
          <a:solidFill>
            <a:srgbClr val="BA8CDC"/>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itle 3">
            <a:extLst>
              <a:ext uri="{FF2B5EF4-FFF2-40B4-BE49-F238E27FC236}">
                <a16:creationId xmlns:a16="http://schemas.microsoft.com/office/drawing/2014/main" id="{A53721E9-2B05-4512-A2FF-8CC1EF9E817F}"/>
              </a:ext>
            </a:extLst>
          </p:cNvPr>
          <p:cNvSpPr>
            <a:spLocks noGrp="1"/>
          </p:cNvSpPr>
          <p:nvPr>
            <p:ph type="ctrTitle" idx="4294967295"/>
          </p:nvPr>
        </p:nvSpPr>
        <p:spPr>
          <a:xfrm>
            <a:off x="781318" y="4689447"/>
            <a:ext cx="2347645" cy="1196804"/>
          </a:xfrm>
        </p:spPr>
        <p:txBody>
          <a:bodyPr anchor="t">
            <a:normAutofit/>
          </a:bodyPr>
          <a:lstStyle/>
          <a:p>
            <a:r>
              <a:rPr lang="en-US" sz="2800" dirty="0">
                <a:solidFill>
                  <a:schemeClr val="bg1"/>
                </a:solidFill>
              </a:rPr>
              <a:t>Inside-out</a:t>
            </a:r>
            <a:endParaRPr lang="en-GB" sz="1800" dirty="0">
              <a:solidFill>
                <a:schemeClr val="bg1"/>
              </a:solidFill>
            </a:endParaRPr>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27" name="Title 3">
            <a:extLst>
              <a:ext uri="{FF2B5EF4-FFF2-40B4-BE49-F238E27FC236}">
                <a16:creationId xmlns:a16="http://schemas.microsoft.com/office/drawing/2014/main" id="{BA403CED-F306-413C-9C9E-D5033F60163F}"/>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sp>
        <p:nvSpPr>
          <p:cNvPr id="51" name="TextBox 50">
            <a:extLst>
              <a:ext uri="{FF2B5EF4-FFF2-40B4-BE49-F238E27FC236}">
                <a16:creationId xmlns:a16="http://schemas.microsoft.com/office/drawing/2014/main" id="{95EE4948-04E9-414A-90E5-C862789F365C}"/>
              </a:ext>
            </a:extLst>
          </p:cNvPr>
          <p:cNvSpPr txBox="1"/>
          <p:nvPr/>
        </p:nvSpPr>
        <p:spPr>
          <a:xfrm>
            <a:off x="9925356" y="2943421"/>
            <a:ext cx="587691" cy="369332"/>
          </a:xfrm>
          <a:prstGeom prst="rect">
            <a:avLst/>
          </a:prstGeom>
          <a:noFill/>
        </p:spPr>
        <p:txBody>
          <a:bodyPr wrap="square" rtlCol="0">
            <a:spAutoFit/>
          </a:bodyPr>
          <a:lstStyle/>
          <a:p>
            <a:pPr algn="r"/>
            <a:r>
              <a:rPr lang="en-GB" b="1" dirty="0">
                <a:latin typeface="Alte Haas Grotesk" panose="02000503000000020004" pitchFamily="2" charset="0"/>
              </a:rPr>
              <a:t>API</a:t>
            </a:r>
          </a:p>
        </p:txBody>
      </p:sp>
      <p:sp>
        <p:nvSpPr>
          <p:cNvPr id="53" name="Rectangle: Rounded Corners 52">
            <a:extLst>
              <a:ext uri="{FF2B5EF4-FFF2-40B4-BE49-F238E27FC236}">
                <a16:creationId xmlns:a16="http://schemas.microsoft.com/office/drawing/2014/main" id="{D3391138-A80B-439B-80D5-AF5FFE48590F}"/>
              </a:ext>
            </a:extLst>
          </p:cNvPr>
          <p:cNvSpPr/>
          <p:nvPr/>
        </p:nvSpPr>
        <p:spPr>
          <a:xfrm>
            <a:off x="8649458" y="4841146"/>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5" name="Rectangle: Rounded Corners 54">
            <a:extLst>
              <a:ext uri="{FF2B5EF4-FFF2-40B4-BE49-F238E27FC236}">
                <a16:creationId xmlns:a16="http://schemas.microsoft.com/office/drawing/2014/main" id="{16761F20-01A1-44AF-BE18-21F5A97495EB}"/>
              </a:ext>
            </a:extLst>
          </p:cNvPr>
          <p:cNvSpPr/>
          <p:nvPr/>
        </p:nvSpPr>
        <p:spPr>
          <a:xfrm>
            <a:off x="10319245" y="4550447"/>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58" name="Connector: Elbow 57">
            <a:extLst>
              <a:ext uri="{FF2B5EF4-FFF2-40B4-BE49-F238E27FC236}">
                <a16:creationId xmlns:a16="http://schemas.microsoft.com/office/drawing/2014/main" id="{8587A79C-9A99-45B1-91D1-4C1DF2171FD0}"/>
              </a:ext>
            </a:extLst>
          </p:cNvPr>
          <p:cNvCxnSpPr>
            <a:cxnSpLocks/>
            <a:stCxn id="54" idx="3"/>
            <a:endCxn id="55" idx="3"/>
          </p:cNvCxnSpPr>
          <p:nvPr/>
        </p:nvCxnSpPr>
        <p:spPr>
          <a:xfrm>
            <a:off x="10047607" y="3975631"/>
            <a:ext cx="734620" cy="765941"/>
          </a:xfrm>
          <a:prstGeom prst="bentConnector3">
            <a:avLst>
              <a:gd name="adj1" fmla="val 131118"/>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grpSp>
        <p:nvGrpSpPr>
          <p:cNvPr id="19" name="Group 18">
            <a:extLst>
              <a:ext uri="{FF2B5EF4-FFF2-40B4-BE49-F238E27FC236}">
                <a16:creationId xmlns:a16="http://schemas.microsoft.com/office/drawing/2014/main" id="{1B01AE05-96A7-4D5F-A0AA-35E17327877B}"/>
              </a:ext>
            </a:extLst>
          </p:cNvPr>
          <p:cNvGrpSpPr/>
          <p:nvPr/>
        </p:nvGrpSpPr>
        <p:grpSpPr>
          <a:xfrm>
            <a:off x="9584625" y="3784506"/>
            <a:ext cx="644700" cy="382249"/>
            <a:chOff x="9227632" y="3957458"/>
            <a:chExt cx="644700" cy="382249"/>
          </a:xfrm>
        </p:grpSpPr>
        <p:sp>
          <p:nvSpPr>
            <p:cNvPr id="54" name="Rectangle: Rounded Corners 53">
              <a:extLst>
                <a:ext uri="{FF2B5EF4-FFF2-40B4-BE49-F238E27FC236}">
                  <a16:creationId xmlns:a16="http://schemas.microsoft.com/office/drawing/2014/main" id="{4E3C9C28-6212-46FB-A166-1D94C55DE18D}"/>
                </a:ext>
              </a:extLst>
            </p:cNvPr>
            <p:cNvSpPr/>
            <p:nvPr/>
          </p:nvSpPr>
          <p:spPr>
            <a:xfrm>
              <a:off x="9227632" y="3957458"/>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Diamond 61">
              <a:extLst>
                <a:ext uri="{FF2B5EF4-FFF2-40B4-BE49-F238E27FC236}">
                  <a16:creationId xmlns:a16="http://schemas.microsoft.com/office/drawing/2014/main" id="{849091E6-1A70-4EE9-9909-471EBABADBB3}"/>
                </a:ext>
              </a:extLst>
            </p:cNvPr>
            <p:cNvSpPr/>
            <p:nvPr/>
          </p:nvSpPr>
          <p:spPr>
            <a:xfrm>
              <a:off x="9690614" y="4057723"/>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16" name="Rectangle: Single Corner Snipped 115">
            <a:extLst>
              <a:ext uri="{FF2B5EF4-FFF2-40B4-BE49-F238E27FC236}">
                <a16:creationId xmlns:a16="http://schemas.microsoft.com/office/drawing/2014/main" id="{0D25225E-EA51-45C9-87F9-AEBEFD8288E4}"/>
              </a:ext>
            </a:extLst>
          </p:cNvPr>
          <p:cNvSpPr/>
          <p:nvPr/>
        </p:nvSpPr>
        <p:spPr>
          <a:xfrm>
            <a:off x="6833138" y="5040626"/>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sp>
        <p:nvSpPr>
          <p:cNvPr id="118" name="Rectangle: Single Corner Snipped 117">
            <a:extLst>
              <a:ext uri="{FF2B5EF4-FFF2-40B4-BE49-F238E27FC236}">
                <a16:creationId xmlns:a16="http://schemas.microsoft.com/office/drawing/2014/main" id="{7708AE55-0561-4569-9413-9E152254311A}"/>
              </a:ext>
            </a:extLst>
          </p:cNvPr>
          <p:cNvSpPr/>
          <p:nvPr/>
        </p:nvSpPr>
        <p:spPr>
          <a:xfrm>
            <a:off x="9682810" y="1879293"/>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cxnSp>
        <p:nvCxnSpPr>
          <p:cNvPr id="120" name="Straight Arrow Connector 119">
            <a:extLst>
              <a:ext uri="{FF2B5EF4-FFF2-40B4-BE49-F238E27FC236}">
                <a16:creationId xmlns:a16="http://schemas.microsoft.com/office/drawing/2014/main" id="{9C4F1AF4-AFBD-4457-A07E-C3FC37B2035E}"/>
              </a:ext>
            </a:extLst>
          </p:cNvPr>
          <p:cNvCxnSpPr>
            <a:cxnSpLocks/>
            <a:stCxn id="116" idx="0"/>
            <a:endCxn id="53" idx="1"/>
          </p:cNvCxnSpPr>
          <p:nvPr/>
        </p:nvCxnSpPr>
        <p:spPr>
          <a:xfrm flipV="1">
            <a:off x="7486281" y="5032271"/>
            <a:ext cx="1163177" cy="280608"/>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26C1FE0E-3E0C-4872-B741-34D28384E547}"/>
              </a:ext>
            </a:extLst>
          </p:cNvPr>
          <p:cNvCxnSpPr>
            <a:cxnSpLocks/>
            <a:stCxn id="118" idx="1"/>
            <a:endCxn id="54" idx="0"/>
          </p:cNvCxnSpPr>
          <p:nvPr/>
        </p:nvCxnSpPr>
        <p:spPr>
          <a:xfrm flipH="1">
            <a:off x="9816116" y="2423799"/>
            <a:ext cx="193266" cy="1360707"/>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33" name="Rectangle: Single Corner Snipped 132">
            <a:extLst>
              <a:ext uri="{FF2B5EF4-FFF2-40B4-BE49-F238E27FC236}">
                <a16:creationId xmlns:a16="http://schemas.microsoft.com/office/drawing/2014/main" id="{ADA39791-A90D-49A6-967A-7884DA21ADCC}"/>
              </a:ext>
            </a:extLst>
          </p:cNvPr>
          <p:cNvSpPr/>
          <p:nvPr/>
        </p:nvSpPr>
        <p:spPr>
          <a:xfrm>
            <a:off x="8734640" y="1860407"/>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cxnSp>
        <p:nvCxnSpPr>
          <p:cNvPr id="135" name="Straight Arrow Connector 134">
            <a:extLst>
              <a:ext uri="{FF2B5EF4-FFF2-40B4-BE49-F238E27FC236}">
                <a16:creationId xmlns:a16="http://schemas.microsoft.com/office/drawing/2014/main" id="{884A91D3-3C1B-458D-ABD4-7623DE4BFE67}"/>
              </a:ext>
            </a:extLst>
          </p:cNvPr>
          <p:cNvCxnSpPr>
            <a:cxnSpLocks/>
            <a:stCxn id="133" idx="1"/>
          </p:cNvCxnSpPr>
          <p:nvPr/>
        </p:nvCxnSpPr>
        <p:spPr>
          <a:xfrm>
            <a:off x="9061212" y="2404913"/>
            <a:ext cx="667893" cy="1326663"/>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5" name="Rectangle: Single Corner Snipped 44">
            <a:extLst>
              <a:ext uri="{FF2B5EF4-FFF2-40B4-BE49-F238E27FC236}">
                <a16:creationId xmlns:a16="http://schemas.microsoft.com/office/drawing/2014/main" id="{CBF4DDDD-48C2-40C3-8088-990350C9EBBC}"/>
              </a:ext>
            </a:extLst>
          </p:cNvPr>
          <p:cNvSpPr/>
          <p:nvPr/>
        </p:nvSpPr>
        <p:spPr>
          <a:xfrm>
            <a:off x="11274624" y="2884494"/>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cxnSp>
        <p:nvCxnSpPr>
          <p:cNvPr id="46" name="Straight Arrow Connector 45">
            <a:extLst>
              <a:ext uri="{FF2B5EF4-FFF2-40B4-BE49-F238E27FC236}">
                <a16:creationId xmlns:a16="http://schemas.microsoft.com/office/drawing/2014/main" id="{65B132C8-B878-4BF3-94F9-4BE2DE3CF052}"/>
              </a:ext>
            </a:extLst>
          </p:cNvPr>
          <p:cNvCxnSpPr>
            <a:cxnSpLocks/>
            <a:stCxn id="45" idx="2"/>
          </p:cNvCxnSpPr>
          <p:nvPr/>
        </p:nvCxnSpPr>
        <p:spPr>
          <a:xfrm flipH="1">
            <a:off x="10663528" y="3156747"/>
            <a:ext cx="611096" cy="1327619"/>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68" name="Rectangle: Single Corner Snipped 67">
            <a:extLst>
              <a:ext uri="{FF2B5EF4-FFF2-40B4-BE49-F238E27FC236}">
                <a16:creationId xmlns:a16="http://schemas.microsoft.com/office/drawing/2014/main" id="{6DB8C724-3DE0-4808-832B-9B9694B1EC86}"/>
              </a:ext>
            </a:extLst>
          </p:cNvPr>
          <p:cNvSpPr/>
          <p:nvPr/>
        </p:nvSpPr>
        <p:spPr>
          <a:xfrm>
            <a:off x="11164388" y="5703509"/>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cxnSp>
        <p:nvCxnSpPr>
          <p:cNvPr id="69" name="Straight Arrow Connector 68">
            <a:extLst>
              <a:ext uri="{FF2B5EF4-FFF2-40B4-BE49-F238E27FC236}">
                <a16:creationId xmlns:a16="http://schemas.microsoft.com/office/drawing/2014/main" id="{7700CFD0-C3FB-43DB-89DD-C31CFC5F096C}"/>
              </a:ext>
            </a:extLst>
          </p:cNvPr>
          <p:cNvCxnSpPr>
            <a:cxnSpLocks/>
            <a:stCxn id="68" idx="3"/>
            <a:endCxn id="55" idx="2"/>
          </p:cNvCxnSpPr>
          <p:nvPr/>
        </p:nvCxnSpPr>
        <p:spPr>
          <a:xfrm flipH="1" flipV="1">
            <a:off x="10550736" y="4932696"/>
            <a:ext cx="940224" cy="770813"/>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68540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6E0B0-7BEA-4032-A5A2-FD530BA9AFFC}"/>
              </a:ext>
            </a:extLst>
          </p:cNvPr>
          <p:cNvSpPr>
            <a:spLocks noGrp="1"/>
          </p:cNvSpPr>
          <p:nvPr>
            <p:ph type="title"/>
          </p:nvPr>
        </p:nvSpPr>
        <p:spPr>
          <a:xfrm>
            <a:off x="493200" y="4946400"/>
            <a:ext cx="9675829" cy="1561000"/>
          </a:xfrm>
        </p:spPr>
        <p:txBody>
          <a:bodyPr anchor="t"/>
          <a:lstStyle/>
          <a:p>
            <a:r>
              <a:rPr lang="en-GB" dirty="0"/>
              <a:t>Preamble</a:t>
            </a:r>
          </a:p>
        </p:txBody>
      </p:sp>
    </p:spTree>
    <p:extLst>
      <p:ext uri="{BB962C8B-B14F-4D97-AF65-F5344CB8AC3E}">
        <p14:creationId xmlns:p14="http://schemas.microsoft.com/office/powerpoint/2010/main" val="19212796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1A8DB38-3DF5-4F40-987D-1ACEDE55C7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5900" y="-123000"/>
            <a:ext cx="11304056" cy="7534154"/>
          </a:xfrm>
          <a:prstGeom prst="rect">
            <a:avLst/>
          </a:prstGeom>
        </p:spPr>
      </p:pic>
      <p:sp>
        <p:nvSpPr>
          <p:cNvPr id="8" name="Rectangle 7">
            <a:extLst>
              <a:ext uri="{FF2B5EF4-FFF2-40B4-BE49-F238E27FC236}">
                <a16:creationId xmlns:a16="http://schemas.microsoft.com/office/drawing/2014/main" id="{B120DB52-6660-4F65-B2C7-DD03A39120E6}"/>
              </a:ext>
            </a:extLst>
          </p:cNvPr>
          <p:cNvSpPr/>
          <p:nvPr/>
        </p:nvSpPr>
        <p:spPr>
          <a:xfrm>
            <a:off x="1154244" y="-341285"/>
            <a:ext cx="11782268" cy="74111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2" name="Rectangle 71">
            <a:extLst>
              <a:ext uri="{FF2B5EF4-FFF2-40B4-BE49-F238E27FC236}">
                <a16:creationId xmlns:a16="http://schemas.microsoft.com/office/drawing/2014/main" id="{A88EAB78-D8A1-4510-BD3A-E7541B645B3B}"/>
              </a:ext>
            </a:extLst>
          </p:cNvPr>
          <p:cNvSpPr/>
          <p:nvPr/>
        </p:nvSpPr>
        <p:spPr>
          <a:xfrm>
            <a:off x="8310335" y="3259183"/>
            <a:ext cx="2817734" cy="2372019"/>
          </a:xfrm>
          <a:prstGeom prst="rect">
            <a:avLst/>
          </a:prstGeom>
          <a:solidFill>
            <a:srgbClr val="BA8CDC"/>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itle 3">
            <a:extLst>
              <a:ext uri="{FF2B5EF4-FFF2-40B4-BE49-F238E27FC236}">
                <a16:creationId xmlns:a16="http://schemas.microsoft.com/office/drawing/2014/main" id="{A53721E9-2B05-4512-A2FF-8CC1EF9E817F}"/>
              </a:ext>
            </a:extLst>
          </p:cNvPr>
          <p:cNvSpPr>
            <a:spLocks noGrp="1"/>
          </p:cNvSpPr>
          <p:nvPr>
            <p:ph type="ctrTitle" idx="4294967295"/>
          </p:nvPr>
        </p:nvSpPr>
        <p:spPr>
          <a:xfrm>
            <a:off x="781318" y="4689447"/>
            <a:ext cx="2347645" cy="1196804"/>
          </a:xfrm>
        </p:spPr>
        <p:txBody>
          <a:bodyPr anchor="t">
            <a:normAutofit/>
          </a:bodyPr>
          <a:lstStyle/>
          <a:p>
            <a:r>
              <a:rPr lang="en-US" sz="2800" dirty="0">
                <a:solidFill>
                  <a:schemeClr val="bg1"/>
                </a:solidFill>
              </a:rPr>
              <a:t>Inside-out</a:t>
            </a:r>
            <a:endParaRPr lang="en-GB" sz="1800" dirty="0">
              <a:solidFill>
                <a:schemeClr val="bg1"/>
              </a:solidFill>
            </a:endParaRPr>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27" name="Title 3">
            <a:extLst>
              <a:ext uri="{FF2B5EF4-FFF2-40B4-BE49-F238E27FC236}">
                <a16:creationId xmlns:a16="http://schemas.microsoft.com/office/drawing/2014/main" id="{BA403CED-F306-413C-9C9E-D5033F60163F}"/>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sp>
        <p:nvSpPr>
          <p:cNvPr id="51" name="TextBox 50">
            <a:extLst>
              <a:ext uri="{FF2B5EF4-FFF2-40B4-BE49-F238E27FC236}">
                <a16:creationId xmlns:a16="http://schemas.microsoft.com/office/drawing/2014/main" id="{95EE4948-04E9-414A-90E5-C862789F365C}"/>
              </a:ext>
            </a:extLst>
          </p:cNvPr>
          <p:cNvSpPr txBox="1"/>
          <p:nvPr/>
        </p:nvSpPr>
        <p:spPr>
          <a:xfrm>
            <a:off x="9925356" y="2943421"/>
            <a:ext cx="587691" cy="369332"/>
          </a:xfrm>
          <a:prstGeom prst="rect">
            <a:avLst/>
          </a:prstGeom>
          <a:noFill/>
        </p:spPr>
        <p:txBody>
          <a:bodyPr wrap="square" rtlCol="0">
            <a:spAutoFit/>
          </a:bodyPr>
          <a:lstStyle/>
          <a:p>
            <a:pPr algn="r"/>
            <a:r>
              <a:rPr lang="en-GB" b="1" dirty="0">
                <a:latin typeface="Alte Haas Grotesk" panose="02000503000000020004" pitchFamily="2" charset="0"/>
              </a:rPr>
              <a:t>API</a:t>
            </a:r>
          </a:p>
        </p:txBody>
      </p:sp>
      <p:sp>
        <p:nvSpPr>
          <p:cNvPr id="53" name="Rectangle: Rounded Corners 52">
            <a:extLst>
              <a:ext uri="{FF2B5EF4-FFF2-40B4-BE49-F238E27FC236}">
                <a16:creationId xmlns:a16="http://schemas.microsoft.com/office/drawing/2014/main" id="{D3391138-A80B-439B-80D5-AF5FFE48590F}"/>
              </a:ext>
            </a:extLst>
          </p:cNvPr>
          <p:cNvSpPr/>
          <p:nvPr/>
        </p:nvSpPr>
        <p:spPr>
          <a:xfrm>
            <a:off x="8649458" y="4841146"/>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5" name="Rectangle: Rounded Corners 54">
            <a:extLst>
              <a:ext uri="{FF2B5EF4-FFF2-40B4-BE49-F238E27FC236}">
                <a16:creationId xmlns:a16="http://schemas.microsoft.com/office/drawing/2014/main" id="{16761F20-01A1-44AF-BE18-21F5A97495EB}"/>
              </a:ext>
            </a:extLst>
          </p:cNvPr>
          <p:cNvSpPr/>
          <p:nvPr/>
        </p:nvSpPr>
        <p:spPr>
          <a:xfrm>
            <a:off x="10319245" y="4550447"/>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58" name="Connector: Elbow 57">
            <a:extLst>
              <a:ext uri="{FF2B5EF4-FFF2-40B4-BE49-F238E27FC236}">
                <a16:creationId xmlns:a16="http://schemas.microsoft.com/office/drawing/2014/main" id="{8587A79C-9A99-45B1-91D1-4C1DF2171FD0}"/>
              </a:ext>
            </a:extLst>
          </p:cNvPr>
          <p:cNvCxnSpPr>
            <a:cxnSpLocks/>
            <a:stCxn id="54" idx="3"/>
            <a:endCxn id="55" idx="3"/>
          </p:cNvCxnSpPr>
          <p:nvPr/>
        </p:nvCxnSpPr>
        <p:spPr>
          <a:xfrm>
            <a:off x="10047607" y="3975631"/>
            <a:ext cx="734620" cy="765941"/>
          </a:xfrm>
          <a:prstGeom prst="bentConnector3">
            <a:avLst>
              <a:gd name="adj1" fmla="val 131118"/>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grpSp>
        <p:nvGrpSpPr>
          <p:cNvPr id="19" name="Group 18">
            <a:extLst>
              <a:ext uri="{FF2B5EF4-FFF2-40B4-BE49-F238E27FC236}">
                <a16:creationId xmlns:a16="http://schemas.microsoft.com/office/drawing/2014/main" id="{1B01AE05-96A7-4D5F-A0AA-35E17327877B}"/>
              </a:ext>
            </a:extLst>
          </p:cNvPr>
          <p:cNvGrpSpPr/>
          <p:nvPr/>
        </p:nvGrpSpPr>
        <p:grpSpPr>
          <a:xfrm>
            <a:off x="9584625" y="3784506"/>
            <a:ext cx="644700" cy="382249"/>
            <a:chOff x="9227632" y="3957458"/>
            <a:chExt cx="644700" cy="382249"/>
          </a:xfrm>
        </p:grpSpPr>
        <p:sp>
          <p:nvSpPr>
            <p:cNvPr id="54" name="Rectangle: Rounded Corners 53">
              <a:extLst>
                <a:ext uri="{FF2B5EF4-FFF2-40B4-BE49-F238E27FC236}">
                  <a16:creationId xmlns:a16="http://schemas.microsoft.com/office/drawing/2014/main" id="{4E3C9C28-6212-46FB-A166-1D94C55DE18D}"/>
                </a:ext>
              </a:extLst>
            </p:cNvPr>
            <p:cNvSpPr/>
            <p:nvPr/>
          </p:nvSpPr>
          <p:spPr>
            <a:xfrm>
              <a:off x="9227632" y="3957458"/>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Diamond 61">
              <a:extLst>
                <a:ext uri="{FF2B5EF4-FFF2-40B4-BE49-F238E27FC236}">
                  <a16:creationId xmlns:a16="http://schemas.microsoft.com/office/drawing/2014/main" id="{849091E6-1A70-4EE9-9909-471EBABADBB3}"/>
                </a:ext>
              </a:extLst>
            </p:cNvPr>
            <p:cNvSpPr/>
            <p:nvPr/>
          </p:nvSpPr>
          <p:spPr>
            <a:xfrm>
              <a:off x="9690614" y="4057723"/>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16" name="Rectangle: Single Corner Snipped 115">
            <a:extLst>
              <a:ext uri="{FF2B5EF4-FFF2-40B4-BE49-F238E27FC236}">
                <a16:creationId xmlns:a16="http://schemas.microsoft.com/office/drawing/2014/main" id="{0D25225E-EA51-45C9-87F9-AEBEFD8288E4}"/>
              </a:ext>
            </a:extLst>
          </p:cNvPr>
          <p:cNvSpPr/>
          <p:nvPr/>
        </p:nvSpPr>
        <p:spPr>
          <a:xfrm>
            <a:off x="6833138" y="5040626"/>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sp>
        <p:nvSpPr>
          <p:cNvPr id="117" name="Rectangle: Single Corner Snipped 116">
            <a:extLst>
              <a:ext uri="{FF2B5EF4-FFF2-40B4-BE49-F238E27FC236}">
                <a16:creationId xmlns:a16="http://schemas.microsoft.com/office/drawing/2014/main" id="{5D648F23-BC8B-476E-8B75-F14758DD2ADA}"/>
              </a:ext>
            </a:extLst>
          </p:cNvPr>
          <p:cNvSpPr/>
          <p:nvPr/>
        </p:nvSpPr>
        <p:spPr>
          <a:xfrm>
            <a:off x="7852579" y="5941909"/>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sp>
        <p:nvSpPr>
          <p:cNvPr id="118" name="Rectangle: Single Corner Snipped 117">
            <a:extLst>
              <a:ext uri="{FF2B5EF4-FFF2-40B4-BE49-F238E27FC236}">
                <a16:creationId xmlns:a16="http://schemas.microsoft.com/office/drawing/2014/main" id="{7708AE55-0561-4569-9413-9E152254311A}"/>
              </a:ext>
            </a:extLst>
          </p:cNvPr>
          <p:cNvSpPr/>
          <p:nvPr/>
        </p:nvSpPr>
        <p:spPr>
          <a:xfrm>
            <a:off x="9682810" y="1879293"/>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cxnSp>
        <p:nvCxnSpPr>
          <p:cNvPr id="120" name="Straight Arrow Connector 119">
            <a:extLst>
              <a:ext uri="{FF2B5EF4-FFF2-40B4-BE49-F238E27FC236}">
                <a16:creationId xmlns:a16="http://schemas.microsoft.com/office/drawing/2014/main" id="{9C4F1AF4-AFBD-4457-A07E-C3FC37B2035E}"/>
              </a:ext>
            </a:extLst>
          </p:cNvPr>
          <p:cNvCxnSpPr>
            <a:cxnSpLocks/>
            <a:stCxn id="116" idx="0"/>
            <a:endCxn id="53" idx="1"/>
          </p:cNvCxnSpPr>
          <p:nvPr/>
        </p:nvCxnSpPr>
        <p:spPr>
          <a:xfrm flipV="1">
            <a:off x="7486281" y="5032271"/>
            <a:ext cx="1163177" cy="280608"/>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8B8C9205-5109-4307-A8B4-6B6F3DECC757}"/>
              </a:ext>
            </a:extLst>
          </p:cNvPr>
          <p:cNvCxnSpPr>
            <a:cxnSpLocks/>
            <a:stCxn id="117" idx="3"/>
            <a:endCxn id="53" idx="2"/>
          </p:cNvCxnSpPr>
          <p:nvPr/>
        </p:nvCxnSpPr>
        <p:spPr>
          <a:xfrm flipV="1">
            <a:off x="8179151" y="5223395"/>
            <a:ext cx="701798" cy="718514"/>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26C1FE0E-3E0C-4872-B741-34D28384E547}"/>
              </a:ext>
            </a:extLst>
          </p:cNvPr>
          <p:cNvCxnSpPr>
            <a:cxnSpLocks/>
            <a:stCxn id="118" idx="1"/>
            <a:endCxn id="54" idx="0"/>
          </p:cNvCxnSpPr>
          <p:nvPr/>
        </p:nvCxnSpPr>
        <p:spPr>
          <a:xfrm flipH="1">
            <a:off x="9816116" y="2423799"/>
            <a:ext cx="193266" cy="1360707"/>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33" name="Rectangle: Single Corner Snipped 132">
            <a:extLst>
              <a:ext uri="{FF2B5EF4-FFF2-40B4-BE49-F238E27FC236}">
                <a16:creationId xmlns:a16="http://schemas.microsoft.com/office/drawing/2014/main" id="{ADA39791-A90D-49A6-967A-7884DA21ADCC}"/>
              </a:ext>
            </a:extLst>
          </p:cNvPr>
          <p:cNvSpPr/>
          <p:nvPr/>
        </p:nvSpPr>
        <p:spPr>
          <a:xfrm>
            <a:off x="8734640" y="1860407"/>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cxnSp>
        <p:nvCxnSpPr>
          <p:cNvPr id="135" name="Straight Arrow Connector 134">
            <a:extLst>
              <a:ext uri="{FF2B5EF4-FFF2-40B4-BE49-F238E27FC236}">
                <a16:creationId xmlns:a16="http://schemas.microsoft.com/office/drawing/2014/main" id="{884A91D3-3C1B-458D-ABD4-7623DE4BFE67}"/>
              </a:ext>
            </a:extLst>
          </p:cNvPr>
          <p:cNvCxnSpPr>
            <a:cxnSpLocks/>
            <a:stCxn id="133" idx="1"/>
          </p:cNvCxnSpPr>
          <p:nvPr/>
        </p:nvCxnSpPr>
        <p:spPr>
          <a:xfrm>
            <a:off x="9061212" y="2404913"/>
            <a:ext cx="667893" cy="1326663"/>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5" name="Rectangle: Single Corner Snipped 44">
            <a:extLst>
              <a:ext uri="{FF2B5EF4-FFF2-40B4-BE49-F238E27FC236}">
                <a16:creationId xmlns:a16="http://schemas.microsoft.com/office/drawing/2014/main" id="{CBF4DDDD-48C2-40C3-8088-990350C9EBBC}"/>
              </a:ext>
            </a:extLst>
          </p:cNvPr>
          <p:cNvSpPr/>
          <p:nvPr/>
        </p:nvSpPr>
        <p:spPr>
          <a:xfrm>
            <a:off x="11274624" y="2884494"/>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cxnSp>
        <p:nvCxnSpPr>
          <p:cNvPr id="46" name="Straight Arrow Connector 45">
            <a:extLst>
              <a:ext uri="{FF2B5EF4-FFF2-40B4-BE49-F238E27FC236}">
                <a16:creationId xmlns:a16="http://schemas.microsoft.com/office/drawing/2014/main" id="{65B132C8-B878-4BF3-94F9-4BE2DE3CF052}"/>
              </a:ext>
            </a:extLst>
          </p:cNvPr>
          <p:cNvCxnSpPr>
            <a:cxnSpLocks/>
            <a:stCxn id="45" idx="2"/>
          </p:cNvCxnSpPr>
          <p:nvPr/>
        </p:nvCxnSpPr>
        <p:spPr>
          <a:xfrm flipH="1">
            <a:off x="10663528" y="3156747"/>
            <a:ext cx="611096" cy="1327619"/>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68" name="Rectangle: Single Corner Snipped 67">
            <a:extLst>
              <a:ext uri="{FF2B5EF4-FFF2-40B4-BE49-F238E27FC236}">
                <a16:creationId xmlns:a16="http://schemas.microsoft.com/office/drawing/2014/main" id="{6DB8C724-3DE0-4808-832B-9B9694B1EC86}"/>
              </a:ext>
            </a:extLst>
          </p:cNvPr>
          <p:cNvSpPr/>
          <p:nvPr/>
        </p:nvSpPr>
        <p:spPr>
          <a:xfrm>
            <a:off x="11164388" y="5703509"/>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cxnSp>
        <p:nvCxnSpPr>
          <p:cNvPr id="69" name="Straight Arrow Connector 68">
            <a:extLst>
              <a:ext uri="{FF2B5EF4-FFF2-40B4-BE49-F238E27FC236}">
                <a16:creationId xmlns:a16="http://schemas.microsoft.com/office/drawing/2014/main" id="{7700CFD0-C3FB-43DB-89DD-C31CFC5F096C}"/>
              </a:ext>
            </a:extLst>
          </p:cNvPr>
          <p:cNvCxnSpPr>
            <a:cxnSpLocks/>
            <a:stCxn id="68" idx="3"/>
            <a:endCxn id="55" idx="2"/>
          </p:cNvCxnSpPr>
          <p:nvPr/>
        </p:nvCxnSpPr>
        <p:spPr>
          <a:xfrm flipH="1" flipV="1">
            <a:off x="10550736" y="4932696"/>
            <a:ext cx="940224" cy="770813"/>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90619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1A8DB38-3DF5-4F40-987D-1ACEDE55C7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5900" y="-123000"/>
            <a:ext cx="11304056" cy="7534154"/>
          </a:xfrm>
          <a:prstGeom prst="rect">
            <a:avLst/>
          </a:prstGeom>
        </p:spPr>
      </p:pic>
      <p:sp>
        <p:nvSpPr>
          <p:cNvPr id="8" name="Rectangle 7">
            <a:extLst>
              <a:ext uri="{FF2B5EF4-FFF2-40B4-BE49-F238E27FC236}">
                <a16:creationId xmlns:a16="http://schemas.microsoft.com/office/drawing/2014/main" id="{B120DB52-6660-4F65-B2C7-DD03A39120E6}"/>
              </a:ext>
            </a:extLst>
          </p:cNvPr>
          <p:cNvSpPr/>
          <p:nvPr/>
        </p:nvSpPr>
        <p:spPr>
          <a:xfrm>
            <a:off x="1154244" y="-341285"/>
            <a:ext cx="11782268" cy="74111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2" name="Rectangle 71">
            <a:extLst>
              <a:ext uri="{FF2B5EF4-FFF2-40B4-BE49-F238E27FC236}">
                <a16:creationId xmlns:a16="http://schemas.microsoft.com/office/drawing/2014/main" id="{A88EAB78-D8A1-4510-BD3A-E7541B645B3B}"/>
              </a:ext>
            </a:extLst>
          </p:cNvPr>
          <p:cNvSpPr/>
          <p:nvPr/>
        </p:nvSpPr>
        <p:spPr>
          <a:xfrm>
            <a:off x="8310335" y="3259183"/>
            <a:ext cx="2817734" cy="2560320"/>
          </a:xfrm>
          <a:prstGeom prst="rect">
            <a:avLst/>
          </a:prstGeom>
          <a:solidFill>
            <a:srgbClr val="BA8CDC"/>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itle 3">
            <a:extLst>
              <a:ext uri="{FF2B5EF4-FFF2-40B4-BE49-F238E27FC236}">
                <a16:creationId xmlns:a16="http://schemas.microsoft.com/office/drawing/2014/main" id="{A53721E9-2B05-4512-A2FF-8CC1EF9E817F}"/>
              </a:ext>
            </a:extLst>
          </p:cNvPr>
          <p:cNvSpPr>
            <a:spLocks noGrp="1"/>
          </p:cNvSpPr>
          <p:nvPr>
            <p:ph type="ctrTitle" idx="4294967295"/>
          </p:nvPr>
        </p:nvSpPr>
        <p:spPr>
          <a:xfrm>
            <a:off x="781318" y="4689447"/>
            <a:ext cx="2347645" cy="1196804"/>
          </a:xfrm>
        </p:spPr>
        <p:txBody>
          <a:bodyPr anchor="t">
            <a:normAutofit/>
          </a:bodyPr>
          <a:lstStyle/>
          <a:p>
            <a:r>
              <a:rPr lang="en-US" sz="2800" dirty="0">
                <a:solidFill>
                  <a:schemeClr val="bg1"/>
                </a:solidFill>
              </a:rPr>
              <a:t>Inside-out</a:t>
            </a:r>
            <a:endParaRPr lang="en-GB" sz="1800" dirty="0">
              <a:solidFill>
                <a:schemeClr val="bg1"/>
              </a:solidFill>
            </a:endParaRPr>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27" name="Title 3">
            <a:extLst>
              <a:ext uri="{FF2B5EF4-FFF2-40B4-BE49-F238E27FC236}">
                <a16:creationId xmlns:a16="http://schemas.microsoft.com/office/drawing/2014/main" id="{BA403CED-F306-413C-9C9E-D5033F60163F}"/>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sp>
        <p:nvSpPr>
          <p:cNvPr id="51" name="TextBox 50">
            <a:extLst>
              <a:ext uri="{FF2B5EF4-FFF2-40B4-BE49-F238E27FC236}">
                <a16:creationId xmlns:a16="http://schemas.microsoft.com/office/drawing/2014/main" id="{95EE4948-04E9-414A-90E5-C862789F365C}"/>
              </a:ext>
            </a:extLst>
          </p:cNvPr>
          <p:cNvSpPr txBox="1"/>
          <p:nvPr/>
        </p:nvSpPr>
        <p:spPr>
          <a:xfrm>
            <a:off x="9925356" y="2943421"/>
            <a:ext cx="587691" cy="369332"/>
          </a:xfrm>
          <a:prstGeom prst="rect">
            <a:avLst/>
          </a:prstGeom>
          <a:noFill/>
        </p:spPr>
        <p:txBody>
          <a:bodyPr wrap="square" rtlCol="0">
            <a:spAutoFit/>
          </a:bodyPr>
          <a:lstStyle/>
          <a:p>
            <a:pPr algn="r"/>
            <a:r>
              <a:rPr lang="en-GB" b="1" dirty="0">
                <a:latin typeface="Alte Haas Grotesk" panose="02000503000000020004" pitchFamily="2" charset="0"/>
              </a:rPr>
              <a:t>API</a:t>
            </a:r>
          </a:p>
        </p:txBody>
      </p:sp>
      <p:sp>
        <p:nvSpPr>
          <p:cNvPr id="53" name="Rectangle: Rounded Corners 52">
            <a:extLst>
              <a:ext uri="{FF2B5EF4-FFF2-40B4-BE49-F238E27FC236}">
                <a16:creationId xmlns:a16="http://schemas.microsoft.com/office/drawing/2014/main" id="{D3391138-A80B-439B-80D5-AF5FFE48590F}"/>
              </a:ext>
            </a:extLst>
          </p:cNvPr>
          <p:cNvSpPr/>
          <p:nvPr/>
        </p:nvSpPr>
        <p:spPr>
          <a:xfrm>
            <a:off x="8649458" y="4841146"/>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5" name="Rectangle: Rounded Corners 54">
            <a:extLst>
              <a:ext uri="{FF2B5EF4-FFF2-40B4-BE49-F238E27FC236}">
                <a16:creationId xmlns:a16="http://schemas.microsoft.com/office/drawing/2014/main" id="{16761F20-01A1-44AF-BE18-21F5A97495EB}"/>
              </a:ext>
            </a:extLst>
          </p:cNvPr>
          <p:cNvSpPr/>
          <p:nvPr/>
        </p:nvSpPr>
        <p:spPr>
          <a:xfrm>
            <a:off x="10319245" y="4550447"/>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6" name="Rectangle: Rounded Corners 55">
            <a:extLst>
              <a:ext uri="{FF2B5EF4-FFF2-40B4-BE49-F238E27FC236}">
                <a16:creationId xmlns:a16="http://schemas.microsoft.com/office/drawing/2014/main" id="{2C978D1C-F69B-4647-8D05-B42ED37AF45A}"/>
              </a:ext>
            </a:extLst>
          </p:cNvPr>
          <p:cNvSpPr/>
          <p:nvPr/>
        </p:nvSpPr>
        <p:spPr>
          <a:xfrm>
            <a:off x="9615784" y="5159449"/>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58" name="Connector: Elbow 57">
            <a:extLst>
              <a:ext uri="{FF2B5EF4-FFF2-40B4-BE49-F238E27FC236}">
                <a16:creationId xmlns:a16="http://schemas.microsoft.com/office/drawing/2014/main" id="{8587A79C-9A99-45B1-91D1-4C1DF2171FD0}"/>
              </a:ext>
            </a:extLst>
          </p:cNvPr>
          <p:cNvCxnSpPr>
            <a:cxnSpLocks/>
            <a:stCxn id="54" idx="3"/>
            <a:endCxn id="55" idx="3"/>
          </p:cNvCxnSpPr>
          <p:nvPr/>
        </p:nvCxnSpPr>
        <p:spPr>
          <a:xfrm>
            <a:off x="10047607" y="3975631"/>
            <a:ext cx="734620" cy="765941"/>
          </a:xfrm>
          <a:prstGeom prst="bentConnector3">
            <a:avLst>
              <a:gd name="adj1" fmla="val 131118"/>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59" name="Connector: Elbow 58">
            <a:extLst>
              <a:ext uri="{FF2B5EF4-FFF2-40B4-BE49-F238E27FC236}">
                <a16:creationId xmlns:a16="http://schemas.microsoft.com/office/drawing/2014/main" id="{D2FA266B-FA8D-4A35-AC38-98A5B689F0B1}"/>
              </a:ext>
            </a:extLst>
          </p:cNvPr>
          <p:cNvCxnSpPr>
            <a:cxnSpLocks/>
            <a:stCxn id="53" idx="3"/>
            <a:endCxn id="56" idx="1"/>
          </p:cNvCxnSpPr>
          <p:nvPr/>
        </p:nvCxnSpPr>
        <p:spPr>
          <a:xfrm>
            <a:off x="9112440" y="5032271"/>
            <a:ext cx="503344" cy="318303"/>
          </a:xfrm>
          <a:prstGeom prst="bentConnector3">
            <a:avLst>
              <a:gd name="adj1" fmla="val 50000"/>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grpSp>
        <p:nvGrpSpPr>
          <p:cNvPr id="19" name="Group 18">
            <a:extLst>
              <a:ext uri="{FF2B5EF4-FFF2-40B4-BE49-F238E27FC236}">
                <a16:creationId xmlns:a16="http://schemas.microsoft.com/office/drawing/2014/main" id="{1B01AE05-96A7-4D5F-A0AA-35E17327877B}"/>
              </a:ext>
            </a:extLst>
          </p:cNvPr>
          <p:cNvGrpSpPr/>
          <p:nvPr/>
        </p:nvGrpSpPr>
        <p:grpSpPr>
          <a:xfrm>
            <a:off x="9584625" y="3784506"/>
            <a:ext cx="644700" cy="382249"/>
            <a:chOff x="9227632" y="3957458"/>
            <a:chExt cx="644700" cy="382249"/>
          </a:xfrm>
        </p:grpSpPr>
        <p:sp>
          <p:nvSpPr>
            <p:cNvPr id="54" name="Rectangle: Rounded Corners 53">
              <a:extLst>
                <a:ext uri="{FF2B5EF4-FFF2-40B4-BE49-F238E27FC236}">
                  <a16:creationId xmlns:a16="http://schemas.microsoft.com/office/drawing/2014/main" id="{4E3C9C28-6212-46FB-A166-1D94C55DE18D}"/>
                </a:ext>
              </a:extLst>
            </p:cNvPr>
            <p:cNvSpPr/>
            <p:nvPr/>
          </p:nvSpPr>
          <p:spPr>
            <a:xfrm>
              <a:off x="9227632" y="3957458"/>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Diamond 61">
              <a:extLst>
                <a:ext uri="{FF2B5EF4-FFF2-40B4-BE49-F238E27FC236}">
                  <a16:creationId xmlns:a16="http://schemas.microsoft.com/office/drawing/2014/main" id="{849091E6-1A70-4EE9-9909-471EBABADBB3}"/>
                </a:ext>
              </a:extLst>
            </p:cNvPr>
            <p:cNvSpPr/>
            <p:nvPr/>
          </p:nvSpPr>
          <p:spPr>
            <a:xfrm>
              <a:off x="9690614" y="4057723"/>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16" name="Rectangle: Single Corner Snipped 115">
            <a:extLst>
              <a:ext uri="{FF2B5EF4-FFF2-40B4-BE49-F238E27FC236}">
                <a16:creationId xmlns:a16="http://schemas.microsoft.com/office/drawing/2014/main" id="{0D25225E-EA51-45C9-87F9-AEBEFD8288E4}"/>
              </a:ext>
            </a:extLst>
          </p:cNvPr>
          <p:cNvSpPr/>
          <p:nvPr/>
        </p:nvSpPr>
        <p:spPr>
          <a:xfrm>
            <a:off x="6833138" y="5040626"/>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sp>
        <p:nvSpPr>
          <p:cNvPr id="117" name="Rectangle: Single Corner Snipped 116">
            <a:extLst>
              <a:ext uri="{FF2B5EF4-FFF2-40B4-BE49-F238E27FC236}">
                <a16:creationId xmlns:a16="http://schemas.microsoft.com/office/drawing/2014/main" id="{5D648F23-BC8B-476E-8B75-F14758DD2ADA}"/>
              </a:ext>
            </a:extLst>
          </p:cNvPr>
          <p:cNvSpPr/>
          <p:nvPr/>
        </p:nvSpPr>
        <p:spPr>
          <a:xfrm>
            <a:off x="7852579" y="5941909"/>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sp>
        <p:nvSpPr>
          <p:cNvPr id="118" name="Rectangle: Single Corner Snipped 117">
            <a:extLst>
              <a:ext uri="{FF2B5EF4-FFF2-40B4-BE49-F238E27FC236}">
                <a16:creationId xmlns:a16="http://schemas.microsoft.com/office/drawing/2014/main" id="{7708AE55-0561-4569-9413-9E152254311A}"/>
              </a:ext>
            </a:extLst>
          </p:cNvPr>
          <p:cNvSpPr/>
          <p:nvPr/>
        </p:nvSpPr>
        <p:spPr>
          <a:xfrm>
            <a:off x="9682810" y="1879293"/>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cxnSp>
        <p:nvCxnSpPr>
          <p:cNvPr id="120" name="Straight Arrow Connector 119">
            <a:extLst>
              <a:ext uri="{FF2B5EF4-FFF2-40B4-BE49-F238E27FC236}">
                <a16:creationId xmlns:a16="http://schemas.microsoft.com/office/drawing/2014/main" id="{9C4F1AF4-AFBD-4457-A07E-C3FC37B2035E}"/>
              </a:ext>
            </a:extLst>
          </p:cNvPr>
          <p:cNvCxnSpPr>
            <a:cxnSpLocks/>
            <a:stCxn id="116" idx="0"/>
            <a:endCxn id="53" idx="1"/>
          </p:cNvCxnSpPr>
          <p:nvPr/>
        </p:nvCxnSpPr>
        <p:spPr>
          <a:xfrm flipV="1">
            <a:off x="7486281" y="5032271"/>
            <a:ext cx="1163177" cy="280608"/>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8B8C9205-5109-4307-A8B4-6B6F3DECC757}"/>
              </a:ext>
            </a:extLst>
          </p:cNvPr>
          <p:cNvCxnSpPr>
            <a:cxnSpLocks/>
            <a:stCxn id="117" idx="3"/>
            <a:endCxn id="53" idx="2"/>
          </p:cNvCxnSpPr>
          <p:nvPr/>
        </p:nvCxnSpPr>
        <p:spPr>
          <a:xfrm flipV="1">
            <a:off x="8179151" y="5223395"/>
            <a:ext cx="701798" cy="718514"/>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26C1FE0E-3E0C-4872-B741-34D28384E547}"/>
              </a:ext>
            </a:extLst>
          </p:cNvPr>
          <p:cNvCxnSpPr>
            <a:cxnSpLocks/>
            <a:stCxn id="118" idx="1"/>
            <a:endCxn id="54" idx="0"/>
          </p:cNvCxnSpPr>
          <p:nvPr/>
        </p:nvCxnSpPr>
        <p:spPr>
          <a:xfrm flipH="1">
            <a:off x="9816116" y="2423799"/>
            <a:ext cx="193266" cy="1360707"/>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33" name="Rectangle: Single Corner Snipped 132">
            <a:extLst>
              <a:ext uri="{FF2B5EF4-FFF2-40B4-BE49-F238E27FC236}">
                <a16:creationId xmlns:a16="http://schemas.microsoft.com/office/drawing/2014/main" id="{ADA39791-A90D-49A6-967A-7884DA21ADCC}"/>
              </a:ext>
            </a:extLst>
          </p:cNvPr>
          <p:cNvSpPr/>
          <p:nvPr/>
        </p:nvSpPr>
        <p:spPr>
          <a:xfrm>
            <a:off x="8734640" y="1860407"/>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cxnSp>
        <p:nvCxnSpPr>
          <p:cNvPr id="135" name="Straight Arrow Connector 134">
            <a:extLst>
              <a:ext uri="{FF2B5EF4-FFF2-40B4-BE49-F238E27FC236}">
                <a16:creationId xmlns:a16="http://schemas.microsoft.com/office/drawing/2014/main" id="{884A91D3-3C1B-458D-ABD4-7623DE4BFE67}"/>
              </a:ext>
            </a:extLst>
          </p:cNvPr>
          <p:cNvCxnSpPr>
            <a:cxnSpLocks/>
            <a:stCxn id="133" idx="1"/>
          </p:cNvCxnSpPr>
          <p:nvPr/>
        </p:nvCxnSpPr>
        <p:spPr>
          <a:xfrm>
            <a:off x="9061212" y="2404913"/>
            <a:ext cx="667893" cy="1326663"/>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5" name="Rectangle: Single Corner Snipped 44">
            <a:extLst>
              <a:ext uri="{FF2B5EF4-FFF2-40B4-BE49-F238E27FC236}">
                <a16:creationId xmlns:a16="http://schemas.microsoft.com/office/drawing/2014/main" id="{CBF4DDDD-48C2-40C3-8088-990350C9EBBC}"/>
              </a:ext>
            </a:extLst>
          </p:cNvPr>
          <p:cNvSpPr/>
          <p:nvPr/>
        </p:nvSpPr>
        <p:spPr>
          <a:xfrm>
            <a:off x="11274624" y="2884494"/>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cxnSp>
        <p:nvCxnSpPr>
          <p:cNvPr id="46" name="Straight Arrow Connector 45">
            <a:extLst>
              <a:ext uri="{FF2B5EF4-FFF2-40B4-BE49-F238E27FC236}">
                <a16:creationId xmlns:a16="http://schemas.microsoft.com/office/drawing/2014/main" id="{65B132C8-B878-4BF3-94F9-4BE2DE3CF052}"/>
              </a:ext>
            </a:extLst>
          </p:cNvPr>
          <p:cNvCxnSpPr>
            <a:cxnSpLocks/>
            <a:stCxn id="45" idx="2"/>
          </p:cNvCxnSpPr>
          <p:nvPr/>
        </p:nvCxnSpPr>
        <p:spPr>
          <a:xfrm flipH="1">
            <a:off x="10663528" y="3156747"/>
            <a:ext cx="611096" cy="1327619"/>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68" name="Rectangle: Single Corner Snipped 67">
            <a:extLst>
              <a:ext uri="{FF2B5EF4-FFF2-40B4-BE49-F238E27FC236}">
                <a16:creationId xmlns:a16="http://schemas.microsoft.com/office/drawing/2014/main" id="{6DB8C724-3DE0-4808-832B-9B9694B1EC86}"/>
              </a:ext>
            </a:extLst>
          </p:cNvPr>
          <p:cNvSpPr/>
          <p:nvPr/>
        </p:nvSpPr>
        <p:spPr>
          <a:xfrm>
            <a:off x="11164388" y="5703509"/>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cxnSp>
        <p:nvCxnSpPr>
          <p:cNvPr id="69" name="Straight Arrow Connector 68">
            <a:extLst>
              <a:ext uri="{FF2B5EF4-FFF2-40B4-BE49-F238E27FC236}">
                <a16:creationId xmlns:a16="http://schemas.microsoft.com/office/drawing/2014/main" id="{7700CFD0-C3FB-43DB-89DD-C31CFC5F096C}"/>
              </a:ext>
            </a:extLst>
          </p:cNvPr>
          <p:cNvCxnSpPr>
            <a:cxnSpLocks/>
            <a:stCxn id="68" idx="3"/>
            <a:endCxn id="55" idx="2"/>
          </p:cNvCxnSpPr>
          <p:nvPr/>
        </p:nvCxnSpPr>
        <p:spPr>
          <a:xfrm flipH="1" flipV="1">
            <a:off x="10550736" y="4932696"/>
            <a:ext cx="940224" cy="770813"/>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70" name="Rectangle: Single Corner Snipped 69">
            <a:extLst>
              <a:ext uri="{FF2B5EF4-FFF2-40B4-BE49-F238E27FC236}">
                <a16:creationId xmlns:a16="http://schemas.microsoft.com/office/drawing/2014/main" id="{8BD478D8-0674-4A29-9BC1-51756F6BAB27}"/>
              </a:ext>
            </a:extLst>
          </p:cNvPr>
          <p:cNvSpPr/>
          <p:nvPr/>
        </p:nvSpPr>
        <p:spPr>
          <a:xfrm>
            <a:off x="9368157" y="6071015"/>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cxnSp>
        <p:nvCxnSpPr>
          <p:cNvPr id="71" name="Straight Arrow Connector 70">
            <a:extLst>
              <a:ext uri="{FF2B5EF4-FFF2-40B4-BE49-F238E27FC236}">
                <a16:creationId xmlns:a16="http://schemas.microsoft.com/office/drawing/2014/main" id="{508A44EE-7FB7-4572-B351-E115CD0C5892}"/>
              </a:ext>
            </a:extLst>
          </p:cNvPr>
          <p:cNvCxnSpPr>
            <a:cxnSpLocks/>
            <a:stCxn id="70" idx="3"/>
            <a:endCxn id="56" idx="2"/>
          </p:cNvCxnSpPr>
          <p:nvPr/>
        </p:nvCxnSpPr>
        <p:spPr>
          <a:xfrm flipV="1">
            <a:off x="9694729" y="5541698"/>
            <a:ext cx="152546" cy="529317"/>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967109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1A8DB38-3DF5-4F40-987D-1ACEDE55C7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5900" y="-123000"/>
            <a:ext cx="11304056" cy="7534154"/>
          </a:xfrm>
          <a:prstGeom prst="rect">
            <a:avLst/>
          </a:prstGeom>
        </p:spPr>
      </p:pic>
      <p:sp>
        <p:nvSpPr>
          <p:cNvPr id="8" name="Rectangle 7">
            <a:extLst>
              <a:ext uri="{FF2B5EF4-FFF2-40B4-BE49-F238E27FC236}">
                <a16:creationId xmlns:a16="http://schemas.microsoft.com/office/drawing/2014/main" id="{B120DB52-6660-4F65-B2C7-DD03A39120E6}"/>
              </a:ext>
            </a:extLst>
          </p:cNvPr>
          <p:cNvSpPr/>
          <p:nvPr/>
        </p:nvSpPr>
        <p:spPr>
          <a:xfrm>
            <a:off x="1154244" y="-341285"/>
            <a:ext cx="11782268" cy="74111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2" name="Rectangle 71">
            <a:extLst>
              <a:ext uri="{FF2B5EF4-FFF2-40B4-BE49-F238E27FC236}">
                <a16:creationId xmlns:a16="http://schemas.microsoft.com/office/drawing/2014/main" id="{A88EAB78-D8A1-4510-BD3A-E7541B645B3B}"/>
              </a:ext>
            </a:extLst>
          </p:cNvPr>
          <p:cNvSpPr/>
          <p:nvPr/>
        </p:nvSpPr>
        <p:spPr>
          <a:xfrm>
            <a:off x="7991785" y="3299003"/>
            <a:ext cx="3136284" cy="2520500"/>
          </a:xfrm>
          <a:prstGeom prst="rect">
            <a:avLst/>
          </a:prstGeom>
          <a:solidFill>
            <a:srgbClr val="BA8CDC"/>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itle 3">
            <a:extLst>
              <a:ext uri="{FF2B5EF4-FFF2-40B4-BE49-F238E27FC236}">
                <a16:creationId xmlns:a16="http://schemas.microsoft.com/office/drawing/2014/main" id="{A53721E9-2B05-4512-A2FF-8CC1EF9E817F}"/>
              </a:ext>
            </a:extLst>
          </p:cNvPr>
          <p:cNvSpPr>
            <a:spLocks noGrp="1"/>
          </p:cNvSpPr>
          <p:nvPr>
            <p:ph type="ctrTitle" idx="4294967295"/>
          </p:nvPr>
        </p:nvSpPr>
        <p:spPr>
          <a:xfrm>
            <a:off x="781318" y="4689447"/>
            <a:ext cx="2347645" cy="1196804"/>
          </a:xfrm>
        </p:spPr>
        <p:txBody>
          <a:bodyPr anchor="t">
            <a:normAutofit/>
          </a:bodyPr>
          <a:lstStyle/>
          <a:p>
            <a:r>
              <a:rPr lang="en-US" sz="2800" dirty="0">
                <a:solidFill>
                  <a:schemeClr val="bg1"/>
                </a:solidFill>
              </a:rPr>
              <a:t>Inside-out</a:t>
            </a:r>
            <a:endParaRPr lang="en-GB" sz="1800" dirty="0">
              <a:solidFill>
                <a:schemeClr val="bg1"/>
              </a:solidFill>
            </a:endParaRPr>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27" name="Title 3">
            <a:extLst>
              <a:ext uri="{FF2B5EF4-FFF2-40B4-BE49-F238E27FC236}">
                <a16:creationId xmlns:a16="http://schemas.microsoft.com/office/drawing/2014/main" id="{BA403CED-F306-413C-9C9E-D5033F60163F}"/>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sp>
        <p:nvSpPr>
          <p:cNvPr id="51" name="TextBox 50">
            <a:extLst>
              <a:ext uri="{FF2B5EF4-FFF2-40B4-BE49-F238E27FC236}">
                <a16:creationId xmlns:a16="http://schemas.microsoft.com/office/drawing/2014/main" id="{95EE4948-04E9-414A-90E5-C862789F365C}"/>
              </a:ext>
            </a:extLst>
          </p:cNvPr>
          <p:cNvSpPr txBox="1"/>
          <p:nvPr/>
        </p:nvSpPr>
        <p:spPr>
          <a:xfrm>
            <a:off x="9925356" y="2943421"/>
            <a:ext cx="587691" cy="369332"/>
          </a:xfrm>
          <a:prstGeom prst="rect">
            <a:avLst/>
          </a:prstGeom>
          <a:noFill/>
        </p:spPr>
        <p:txBody>
          <a:bodyPr wrap="square" rtlCol="0">
            <a:spAutoFit/>
          </a:bodyPr>
          <a:lstStyle/>
          <a:p>
            <a:pPr algn="r"/>
            <a:r>
              <a:rPr lang="en-GB" b="1" dirty="0">
                <a:latin typeface="Alte Haas Grotesk" panose="02000503000000020004" pitchFamily="2" charset="0"/>
              </a:rPr>
              <a:t>API</a:t>
            </a:r>
          </a:p>
        </p:txBody>
      </p:sp>
      <p:sp>
        <p:nvSpPr>
          <p:cNvPr id="53" name="Rectangle: Rounded Corners 52">
            <a:extLst>
              <a:ext uri="{FF2B5EF4-FFF2-40B4-BE49-F238E27FC236}">
                <a16:creationId xmlns:a16="http://schemas.microsoft.com/office/drawing/2014/main" id="{D3391138-A80B-439B-80D5-AF5FFE48590F}"/>
              </a:ext>
            </a:extLst>
          </p:cNvPr>
          <p:cNvSpPr/>
          <p:nvPr/>
        </p:nvSpPr>
        <p:spPr>
          <a:xfrm>
            <a:off x="8649458" y="4841146"/>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5" name="Rectangle: Rounded Corners 54">
            <a:extLst>
              <a:ext uri="{FF2B5EF4-FFF2-40B4-BE49-F238E27FC236}">
                <a16:creationId xmlns:a16="http://schemas.microsoft.com/office/drawing/2014/main" id="{16761F20-01A1-44AF-BE18-21F5A97495EB}"/>
              </a:ext>
            </a:extLst>
          </p:cNvPr>
          <p:cNvSpPr/>
          <p:nvPr/>
        </p:nvSpPr>
        <p:spPr>
          <a:xfrm>
            <a:off x="10319245" y="4550447"/>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6" name="Rectangle: Rounded Corners 55">
            <a:extLst>
              <a:ext uri="{FF2B5EF4-FFF2-40B4-BE49-F238E27FC236}">
                <a16:creationId xmlns:a16="http://schemas.microsoft.com/office/drawing/2014/main" id="{2C978D1C-F69B-4647-8D05-B42ED37AF45A}"/>
              </a:ext>
            </a:extLst>
          </p:cNvPr>
          <p:cNvSpPr/>
          <p:nvPr/>
        </p:nvSpPr>
        <p:spPr>
          <a:xfrm>
            <a:off x="9615784" y="5159449"/>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58" name="Connector: Elbow 57">
            <a:extLst>
              <a:ext uri="{FF2B5EF4-FFF2-40B4-BE49-F238E27FC236}">
                <a16:creationId xmlns:a16="http://schemas.microsoft.com/office/drawing/2014/main" id="{8587A79C-9A99-45B1-91D1-4C1DF2171FD0}"/>
              </a:ext>
            </a:extLst>
          </p:cNvPr>
          <p:cNvCxnSpPr>
            <a:cxnSpLocks/>
            <a:stCxn id="54" idx="3"/>
            <a:endCxn id="55" idx="3"/>
          </p:cNvCxnSpPr>
          <p:nvPr/>
        </p:nvCxnSpPr>
        <p:spPr>
          <a:xfrm>
            <a:off x="10047607" y="3975631"/>
            <a:ext cx="734620" cy="765941"/>
          </a:xfrm>
          <a:prstGeom prst="bentConnector3">
            <a:avLst>
              <a:gd name="adj1" fmla="val 131118"/>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59" name="Connector: Elbow 58">
            <a:extLst>
              <a:ext uri="{FF2B5EF4-FFF2-40B4-BE49-F238E27FC236}">
                <a16:creationId xmlns:a16="http://schemas.microsoft.com/office/drawing/2014/main" id="{D2FA266B-FA8D-4A35-AC38-98A5B689F0B1}"/>
              </a:ext>
            </a:extLst>
          </p:cNvPr>
          <p:cNvCxnSpPr>
            <a:cxnSpLocks/>
            <a:stCxn id="53" idx="3"/>
            <a:endCxn id="56" idx="1"/>
          </p:cNvCxnSpPr>
          <p:nvPr/>
        </p:nvCxnSpPr>
        <p:spPr>
          <a:xfrm>
            <a:off x="9112440" y="5032271"/>
            <a:ext cx="503344" cy="318303"/>
          </a:xfrm>
          <a:prstGeom prst="bentConnector3">
            <a:avLst>
              <a:gd name="adj1" fmla="val 50000"/>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grpSp>
        <p:nvGrpSpPr>
          <p:cNvPr id="19" name="Group 18">
            <a:extLst>
              <a:ext uri="{FF2B5EF4-FFF2-40B4-BE49-F238E27FC236}">
                <a16:creationId xmlns:a16="http://schemas.microsoft.com/office/drawing/2014/main" id="{1B01AE05-96A7-4D5F-A0AA-35E17327877B}"/>
              </a:ext>
            </a:extLst>
          </p:cNvPr>
          <p:cNvGrpSpPr/>
          <p:nvPr/>
        </p:nvGrpSpPr>
        <p:grpSpPr>
          <a:xfrm>
            <a:off x="9584625" y="3784506"/>
            <a:ext cx="644700" cy="382249"/>
            <a:chOff x="9227632" y="3957458"/>
            <a:chExt cx="644700" cy="382249"/>
          </a:xfrm>
        </p:grpSpPr>
        <p:sp>
          <p:nvSpPr>
            <p:cNvPr id="54" name="Rectangle: Rounded Corners 53">
              <a:extLst>
                <a:ext uri="{FF2B5EF4-FFF2-40B4-BE49-F238E27FC236}">
                  <a16:creationId xmlns:a16="http://schemas.microsoft.com/office/drawing/2014/main" id="{4E3C9C28-6212-46FB-A166-1D94C55DE18D}"/>
                </a:ext>
              </a:extLst>
            </p:cNvPr>
            <p:cNvSpPr/>
            <p:nvPr/>
          </p:nvSpPr>
          <p:spPr>
            <a:xfrm>
              <a:off x="9227632" y="3957458"/>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Diamond 61">
              <a:extLst>
                <a:ext uri="{FF2B5EF4-FFF2-40B4-BE49-F238E27FC236}">
                  <a16:creationId xmlns:a16="http://schemas.microsoft.com/office/drawing/2014/main" id="{849091E6-1A70-4EE9-9909-471EBABADBB3}"/>
                </a:ext>
              </a:extLst>
            </p:cNvPr>
            <p:cNvSpPr/>
            <p:nvPr/>
          </p:nvSpPr>
          <p:spPr>
            <a:xfrm>
              <a:off x="9690614" y="4057723"/>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16" name="Rectangle: Single Corner Snipped 115">
            <a:extLst>
              <a:ext uri="{FF2B5EF4-FFF2-40B4-BE49-F238E27FC236}">
                <a16:creationId xmlns:a16="http://schemas.microsoft.com/office/drawing/2014/main" id="{0D25225E-EA51-45C9-87F9-AEBEFD8288E4}"/>
              </a:ext>
            </a:extLst>
          </p:cNvPr>
          <p:cNvSpPr/>
          <p:nvPr/>
        </p:nvSpPr>
        <p:spPr>
          <a:xfrm>
            <a:off x="6833138" y="5040626"/>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sp>
        <p:nvSpPr>
          <p:cNvPr id="117" name="Rectangle: Single Corner Snipped 116">
            <a:extLst>
              <a:ext uri="{FF2B5EF4-FFF2-40B4-BE49-F238E27FC236}">
                <a16:creationId xmlns:a16="http://schemas.microsoft.com/office/drawing/2014/main" id="{5D648F23-BC8B-476E-8B75-F14758DD2ADA}"/>
              </a:ext>
            </a:extLst>
          </p:cNvPr>
          <p:cNvSpPr/>
          <p:nvPr/>
        </p:nvSpPr>
        <p:spPr>
          <a:xfrm>
            <a:off x="7852579" y="5941909"/>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sp>
        <p:nvSpPr>
          <p:cNvPr id="118" name="Rectangle: Single Corner Snipped 117">
            <a:extLst>
              <a:ext uri="{FF2B5EF4-FFF2-40B4-BE49-F238E27FC236}">
                <a16:creationId xmlns:a16="http://schemas.microsoft.com/office/drawing/2014/main" id="{7708AE55-0561-4569-9413-9E152254311A}"/>
              </a:ext>
            </a:extLst>
          </p:cNvPr>
          <p:cNvSpPr/>
          <p:nvPr/>
        </p:nvSpPr>
        <p:spPr>
          <a:xfrm>
            <a:off x="9682810" y="1879293"/>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cxnSp>
        <p:nvCxnSpPr>
          <p:cNvPr id="120" name="Straight Arrow Connector 119">
            <a:extLst>
              <a:ext uri="{FF2B5EF4-FFF2-40B4-BE49-F238E27FC236}">
                <a16:creationId xmlns:a16="http://schemas.microsoft.com/office/drawing/2014/main" id="{9C4F1AF4-AFBD-4457-A07E-C3FC37B2035E}"/>
              </a:ext>
            </a:extLst>
          </p:cNvPr>
          <p:cNvCxnSpPr>
            <a:cxnSpLocks/>
            <a:stCxn id="116" idx="0"/>
            <a:endCxn id="53" idx="1"/>
          </p:cNvCxnSpPr>
          <p:nvPr/>
        </p:nvCxnSpPr>
        <p:spPr>
          <a:xfrm flipV="1">
            <a:off x="7486281" y="5032271"/>
            <a:ext cx="1163177" cy="280608"/>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8B8C9205-5109-4307-A8B4-6B6F3DECC757}"/>
              </a:ext>
            </a:extLst>
          </p:cNvPr>
          <p:cNvCxnSpPr>
            <a:cxnSpLocks/>
            <a:stCxn id="117" idx="3"/>
            <a:endCxn id="53" idx="2"/>
          </p:cNvCxnSpPr>
          <p:nvPr/>
        </p:nvCxnSpPr>
        <p:spPr>
          <a:xfrm flipV="1">
            <a:off x="8179151" y="5223395"/>
            <a:ext cx="701798" cy="718514"/>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26C1FE0E-3E0C-4872-B741-34D28384E547}"/>
              </a:ext>
            </a:extLst>
          </p:cNvPr>
          <p:cNvCxnSpPr>
            <a:cxnSpLocks/>
            <a:stCxn id="118" idx="1"/>
            <a:endCxn id="54" idx="0"/>
          </p:cNvCxnSpPr>
          <p:nvPr/>
        </p:nvCxnSpPr>
        <p:spPr>
          <a:xfrm flipH="1">
            <a:off x="9816116" y="2423799"/>
            <a:ext cx="193266" cy="1360707"/>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33" name="Rectangle: Single Corner Snipped 132">
            <a:extLst>
              <a:ext uri="{FF2B5EF4-FFF2-40B4-BE49-F238E27FC236}">
                <a16:creationId xmlns:a16="http://schemas.microsoft.com/office/drawing/2014/main" id="{ADA39791-A90D-49A6-967A-7884DA21ADCC}"/>
              </a:ext>
            </a:extLst>
          </p:cNvPr>
          <p:cNvSpPr/>
          <p:nvPr/>
        </p:nvSpPr>
        <p:spPr>
          <a:xfrm>
            <a:off x="8734640" y="1860407"/>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cxnSp>
        <p:nvCxnSpPr>
          <p:cNvPr id="135" name="Straight Arrow Connector 134">
            <a:extLst>
              <a:ext uri="{FF2B5EF4-FFF2-40B4-BE49-F238E27FC236}">
                <a16:creationId xmlns:a16="http://schemas.microsoft.com/office/drawing/2014/main" id="{884A91D3-3C1B-458D-ABD4-7623DE4BFE67}"/>
              </a:ext>
            </a:extLst>
          </p:cNvPr>
          <p:cNvCxnSpPr>
            <a:cxnSpLocks/>
            <a:stCxn id="133" idx="1"/>
          </p:cNvCxnSpPr>
          <p:nvPr/>
        </p:nvCxnSpPr>
        <p:spPr>
          <a:xfrm>
            <a:off x="9061212" y="2404913"/>
            <a:ext cx="667893" cy="1326663"/>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5" name="Rectangle: Single Corner Snipped 44">
            <a:extLst>
              <a:ext uri="{FF2B5EF4-FFF2-40B4-BE49-F238E27FC236}">
                <a16:creationId xmlns:a16="http://schemas.microsoft.com/office/drawing/2014/main" id="{CBF4DDDD-48C2-40C3-8088-990350C9EBBC}"/>
              </a:ext>
            </a:extLst>
          </p:cNvPr>
          <p:cNvSpPr/>
          <p:nvPr/>
        </p:nvSpPr>
        <p:spPr>
          <a:xfrm>
            <a:off x="11274624" y="2884494"/>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cxnSp>
        <p:nvCxnSpPr>
          <p:cNvPr id="46" name="Straight Arrow Connector 45">
            <a:extLst>
              <a:ext uri="{FF2B5EF4-FFF2-40B4-BE49-F238E27FC236}">
                <a16:creationId xmlns:a16="http://schemas.microsoft.com/office/drawing/2014/main" id="{65B132C8-B878-4BF3-94F9-4BE2DE3CF052}"/>
              </a:ext>
            </a:extLst>
          </p:cNvPr>
          <p:cNvCxnSpPr>
            <a:cxnSpLocks/>
            <a:stCxn id="45" idx="2"/>
          </p:cNvCxnSpPr>
          <p:nvPr/>
        </p:nvCxnSpPr>
        <p:spPr>
          <a:xfrm flipH="1">
            <a:off x="10663528" y="3156747"/>
            <a:ext cx="611096" cy="1327619"/>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68" name="Rectangle: Single Corner Snipped 67">
            <a:extLst>
              <a:ext uri="{FF2B5EF4-FFF2-40B4-BE49-F238E27FC236}">
                <a16:creationId xmlns:a16="http://schemas.microsoft.com/office/drawing/2014/main" id="{6DB8C724-3DE0-4808-832B-9B9694B1EC86}"/>
              </a:ext>
            </a:extLst>
          </p:cNvPr>
          <p:cNvSpPr/>
          <p:nvPr/>
        </p:nvSpPr>
        <p:spPr>
          <a:xfrm>
            <a:off x="11164388" y="5703509"/>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cxnSp>
        <p:nvCxnSpPr>
          <p:cNvPr id="69" name="Straight Arrow Connector 68">
            <a:extLst>
              <a:ext uri="{FF2B5EF4-FFF2-40B4-BE49-F238E27FC236}">
                <a16:creationId xmlns:a16="http://schemas.microsoft.com/office/drawing/2014/main" id="{7700CFD0-C3FB-43DB-89DD-C31CFC5F096C}"/>
              </a:ext>
            </a:extLst>
          </p:cNvPr>
          <p:cNvCxnSpPr>
            <a:cxnSpLocks/>
            <a:stCxn id="68" idx="3"/>
            <a:endCxn id="55" idx="2"/>
          </p:cNvCxnSpPr>
          <p:nvPr/>
        </p:nvCxnSpPr>
        <p:spPr>
          <a:xfrm flipH="1" flipV="1">
            <a:off x="10550736" y="4932696"/>
            <a:ext cx="940224" cy="770813"/>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70" name="Rectangle: Single Corner Snipped 69">
            <a:extLst>
              <a:ext uri="{FF2B5EF4-FFF2-40B4-BE49-F238E27FC236}">
                <a16:creationId xmlns:a16="http://schemas.microsoft.com/office/drawing/2014/main" id="{8BD478D8-0674-4A29-9BC1-51756F6BAB27}"/>
              </a:ext>
            </a:extLst>
          </p:cNvPr>
          <p:cNvSpPr/>
          <p:nvPr/>
        </p:nvSpPr>
        <p:spPr>
          <a:xfrm>
            <a:off x="9368157" y="6071015"/>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cxnSp>
        <p:nvCxnSpPr>
          <p:cNvPr id="71" name="Straight Arrow Connector 70">
            <a:extLst>
              <a:ext uri="{FF2B5EF4-FFF2-40B4-BE49-F238E27FC236}">
                <a16:creationId xmlns:a16="http://schemas.microsoft.com/office/drawing/2014/main" id="{508A44EE-7FB7-4572-B351-E115CD0C5892}"/>
              </a:ext>
            </a:extLst>
          </p:cNvPr>
          <p:cNvCxnSpPr>
            <a:cxnSpLocks/>
            <a:stCxn id="70" idx="3"/>
            <a:endCxn id="56" idx="2"/>
          </p:cNvCxnSpPr>
          <p:nvPr/>
        </p:nvCxnSpPr>
        <p:spPr>
          <a:xfrm flipV="1">
            <a:off x="9694729" y="5541698"/>
            <a:ext cx="152546" cy="529317"/>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74490E98-3E84-4FB7-8698-822AB05624C6}"/>
              </a:ext>
            </a:extLst>
          </p:cNvPr>
          <p:cNvCxnSpPr>
            <a:cxnSpLocks/>
            <a:stCxn id="34" idx="3"/>
          </p:cNvCxnSpPr>
          <p:nvPr/>
        </p:nvCxnSpPr>
        <p:spPr>
          <a:xfrm>
            <a:off x="8737213" y="3830139"/>
            <a:ext cx="847412" cy="145492"/>
          </a:xfrm>
          <a:prstGeom prst="bentConnector3">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FE7B47B4-60B6-4460-B155-E746839618F2}"/>
              </a:ext>
            </a:extLst>
          </p:cNvPr>
          <p:cNvCxnSpPr>
            <a:cxnSpLocks/>
            <a:stCxn id="34" idx="2"/>
          </p:cNvCxnSpPr>
          <p:nvPr/>
        </p:nvCxnSpPr>
        <p:spPr>
          <a:xfrm>
            <a:off x="8505722" y="4021263"/>
            <a:ext cx="375227" cy="819883"/>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0D1853B9-557F-4ABD-A07C-1E5DED147BF6}"/>
              </a:ext>
            </a:extLst>
          </p:cNvPr>
          <p:cNvSpPr/>
          <p:nvPr/>
        </p:nvSpPr>
        <p:spPr>
          <a:xfrm>
            <a:off x="8274231" y="3639014"/>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Diamond 34">
            <a:extLst>
              <a:ext uri="{FF2B5EF4-FFF2-40B4-BE49-F238E27FC236}">
                <a16:creationId xmlns:a16="http://schemas.microsoft.com/office/drawing/2014/main" id="{E78794C4-CA45-461F-8629-F57798844600}"/>
              </a:ext>
            </a:extLst>
          </p:cNvPr>
          <p:cNvSpPr/>
          <p:nvPr/>
        </p:nvSpPr>
        <p:spPr>
          <a:xfrm>
            <a:off x="8745501" y="3735217"/>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Oval 35">
            <a:extLst>
              <a:ext uri="{FF2B5EF4-FFF2-40B4-BE49-F238E27FC236}">
                <a16:creationId xmlns:a16="http://schemas.microsoft.com/office/drawing/2014/main" id="{55211AAC-E64B-4F18-BA83-B67AD34B15A4}"/>
              </a:ext>
            </a:extLst>
          </p:cNvPr>
          <p:cNvSpPr/>
          <p:nvPr/>
        </p:nvSpPr>
        <p:spPr>
          <a:xfrm>
            <a:off x="8404131" y="3219439"/>
            <a:ext cx="186331" cy="186331"/>
          </a:xfrm>
          <a:prstGeom prst="ellipse">
            <a:avLst/>
          </a:prstGeom>
          <a:solidFill>
            <a:srgbClr val="9A57C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7" name="Straight Connector 36">
            <a:extLst>
              <a:ext uri="{FF2B5EF4-FFF2-40B4-BE49-F238E27FC236}">
                <a16:creationId xmlns:a16="http://schemas.microsoft.com/office/drawing/2014/main" id="{B624FEA7-9F20-464C-A65A-4EF8FFFF315E}"/>
              </a:ext>
            </a:extLst>
          </p:cNvPr>
          <p:cNvCxnSpPr>
            <a:cxnSpLocks/>
            <a:endCxn id="34" idx="0"/>
          </p:cNvCxnSpPr>
          <p:nvPr/>
        </p:nvCxnSpPr>
        <p:spPr>
          <a:xfrm>
            <a:off x="8505722" y="3410464"/>
            <a:ext cx="0" cy="22855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40" name="Rectangle: Single Corner Snipped 39">
            <a:extLst>
              <a:ext uri="{FF2B5EF4-FFF2-40B4-BE49-F238E27FC236}">
                <a16:creationId xmlns:a16="http://schemas.microsoft.com/office/drawing/2014/main" id="{B30A8B23-B7E4-4BCC-9087-704C9AAB432E}"/>
              </a:ext>
            </a:extLst>
          </p:cNvPr>
          <p:cNvSpPr/>
          <p:nvPr/>
        </p:nvSpPr>
        <p:spPr>
          <a:xfrm>
            <a:off x="5968349" y="2576706"/>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a:t>
            </a:r>
            <a:r>
              <a:rPr lang="en-GB" dirty="0"/>
              <a:t>T</a:t>
            </a:r>
          </a:p>
        </p:txBody>
      </p:sp>
      <p:cxnSp>
        <p:nvCxnSpPr>
          <p:cNvPr id="41" name="Straight Arrow Connector 40">
            <a:extLst>
              <a:ext uri="{FF2B5EF4-FFF2-40B4-BE49-F238E27FC236}">
                <a16:creationId xmlns:a16="http://schemas.microsoft.com/office/drawing/2014/main" id="{A2958D17-1369-4A9A-85FA-E97FAE29D1B8}"/>
              </a:ext>
            </a:extLst>
          </p:cNvPr>
          <p:cNvCxnSpPr>
            <a:cxnSpLocks/>
            <a:stCxn id="40" idx="0"/>
          </p:cNvCxnSpPr>
          <p:nvPr/>
        </p:nvCxnSpPr>
        <p:spPr>
          <a:xfrm>
            <a:off x="6621492" y="2848959"/>
            <a:ext cx="1809927" cy="397768"/>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577288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1A8DB38-3DF5-4F40-987D-1ACEDE55C7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5900" y="-123000"/>
            <a:ext cx="11304056" cy="7534154"/>
          </a:xfrm>
          <a:prstGeom prst="rect">
            <a:avLst/>
          </a:prstGeom>
        </p:spPr>
      </p:pic>
      <p:sp>
        <p:nvSpPr>
          <p:cNvPr id="8" name="Rectangle 7">
            <a:extLst>
              <a:ext uri="{FF2B5EF4-FFF2-40B4-BE49-F238E27FC236}">
                <a16:creationId xmlns:a16="http://schemas.microsoft.com/office/drawing/2014/main" id="{B120DB52-6660-4F65-B2C7-DD03A39120E6}"/>
              </a:ext>
            </a:extLst>
          </p:cNvPr>
          <p:cNvSpPr/>
          <p:nvPr/>
        </p:nvSpPr>
        <p:spPr>
          <a:xfrm>
            <a:off x="1154244" y="-341285"/>
            <a:ext cx="11782268" cy="74111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itle 3">
            <a:extLst>
              <a:ext uri="{FF2B5EF4-FFF2-40B4-BE49-F238E27FC236}">
                <a16:creationId xmlns:a16="http://schemas.microsoft.com/office/drawing/2014/main" id="{A53721E9-2B05-4512-A2FF-8CC1EF9E817F}"/>
              </a:ext>
            </a:extLst>
          </p:cNvPr>
          <p:cNvSpPr>
            <a:spLocks noGrp="1"/>
          </p:cNvSpPr>
          <p:nvPr>
            <p:ph type="ctrTitle" idx="4294967295"/>
          </p:nvPr>
        </p:nvSpPr>
        <p:spPr>
          <a:xfrm>
            <a:off x="781318" y="4689447"/>
            <a:ext cx="2347645" cy="1196804"/>
          </a:xfrm>
        </p:spPr>
        <p:txBody>
          <a:bodyPr anchor="t">
            <a:normAutofit/>
          </a:bodyPr>
          <a:lstStyle/>
          <a:p>
            <a:r>
              <a:rPr lang="en-US" sz="2800" dirty="0">
                <a:solidFill>
                  <a:schemeClr val="bg1"/>
                </a:solidFill>
              </a:rPr>
              <a:t>Inside-out</a:t>
            </a:r>
            <a:endParaRPr lang="en-GB" sz="1800" dirty="0">
              <a:solidFill>
                <a:schemeClr val="bg1"/>
              </a:solidFill>
            </a:endParaRPr>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27" name="Title 3">
            <a:extLst>
              <a:ext uri="{FF2B5EF4-FFF2-40B4-BE49-F238E27FC236}">
                <a16:creationId xmlns:a16="http://schemas.microsoft.com/office/drawing/2014/main" id="{BA403CED-F306-413C-9C9E-D5033F60163F}"/>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sp>
        <p:nvSpPr>
          <p:cNvPr id="51" name="TextBox 50">
            <a:extLst>
              <a:ext uri="{FF2B5EF4-FFF2-40B4-BE49-F238E27FC236}">
                <a16:creationId xmlns:a16="http://schemas.microsoft.com/office/drawing/2014/main" id="{95EE4948-04E9-414A-90E5-C862789F365C}"/>
              </a:ext>
            </a:extLst>
          </p:cNvPr>
          <p:cNvSpPr txBox="1"/>
          <p:nvPr/>
        </p:nvSpPr>
        <p:spPr>
          <a:xfrm>
            <a:off x="9925356" y="2943421"/>
            <a:ext cx="587691" cy="369332"/>
          </a:xfrm>
          <a:prstGeom prst="rect">
            <a:avLst/>
          </a:prstGeom>
          <a:noFill/>
        </p:spPr>
        <p:txBody>
          <a:bodyPr wrap="square" rtlCol="0">
            <a:spAutoFit/>
          </a:bodyPr>
          <a:lstStyle/>
          <a:p>
            <a:pPr algn="r"/>
            <a:r>
              <a:rPr lang="en-GB" b="1" dirty="0">
                <a:latin typeface="Alte Haas Grotesk" panose="02000503000000020004" pitchFamily="2" charset="0"/>
              </a:rPr>
              <a:t>API</a:t>
            </a:r>
          </a:p>
        </p:txBody>
      </p:sp>
      <p:sp>
        <p:nvSpPr>
          <p:cNvPr id="42" name="Rectangle 41">
            <a:extLst>
              <a:ext uri="{FF2B5EF4-FFF2-40B4-BE49-F238E27FC236}">
                <a16:creationId xmlns:a16="http://schemas.microsoft.com/office/drawing/2014/main" id="{72DD5410-D049-40F9-A4B3-39AA1D8956B3}"/>
              </a:ext>
            </a:extLst>
          </p:cNvPr>
          <p:cNvSpPr/>
          <p:nvPr/>
        </p:nvSpPr>
        <p:spPr>
          <a:xfrm>
            <a:off x="7991785" y="3299003"/>
            <a:ext cx="3136284" cy="2520500"/>
          </a:xfrm>
          <a:prstGeom prst="rect">
            <a:avLst/>
          </a:prstGeom>
          <a:solidFill>
            <a:srgbClr val="BA8CDC"/>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Rectangle: Rounded Corners 52">
            <a:extLst>
              <a:ext uri="{FF2B5EF4-FFF2-40B4-BE49-F238E27FC236}">
                <a16:creationId xmlns:a16="http://schemas.microsoft.com/office/drawing/2014/main" id="{D3391138-A80B-439B-80D5-AF5FFE48590F}"/>
              </a:ext>
            </a:extLst>
          </p:cNvPr>
          <p:cNvSpPr/>
          <p:nvPr/>
        </p:nvSpPr>
        <p:spPr>
          <a:xfrm>
            <a:off x="8649458" y="4841146"/>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5" name="Rectangle: Rounded Corners 54">
            <a:extLst>
              <a:ext uri="{FF2B5EF4-FFF2-40B4-BE49-F238E27FC236}">
                <a16:creationId xmlns:a16="http://schemas.microsoft.com/office/drawing/2014/main" id="{16761F20-01A1-44AF-BE18-21F5A97495EB}"/>
              </a:ext>
            </a:extLst>
          </p:cNvPr>
          <p:cNvSpPr/>
          <p:nvPr/>
        </p:nvSpPr>
        <p:spPr>
          <a:xfrm>
            <a:off x="10319245" y="4550447"/>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6" name="Rectangle: Rounded Corners 55">
            <a:extLst>
              <a:ext uri="{FF2B5EF4-FFF2-40B4-BE49-F238E27FC236}">
                <a16:creationId xmlns:a16="http://schemas.microsoft.com/office/drawing/2014/main" id="{2C978D1C-F69B-4647-8D05-B42ED37AF45A}"/>
              </a:ext>
            </a:extLst>
          </p:cNvPr>
          <p:cNvSpPr/>
          <p:nvPr/>
        </p:nvSpPr>
        <p:spPr>
          <a:xfrm>
            <a:off x="9615784" y="5159449"/>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58" name="Connector: Elbow 57">
            <a:extLst>
              <a:ext uri="{FF2B5EF4-FFF2-40B4-BE49-F238E27FC236}">
                <a16:creationId xmlns:a16="http://schemas.microsoft.com/office/drawing/2014/main" id="{8587A79C-9A99-45B1-91D1-4C1DF2171FD0}"/>
              </a:ext>
            </a:extLst>
          </p:cNvPr>
          <p:cNvCxnSpPr>
            <a:cxnSpLocks/>
            <a:stCxn id="54" idx="3"/>
            <a:endCxn id="55" idx="3"/>
          </p:cNvCxnSpPr>
          <p:nvPr/>
        </p:nvCxnSpPr>
        <p:spPr>
          <a:xfrm>
            <a:off x="10047607" y="3975631"/>
            <a:ext cx="734620" cy="765941"/>
          </a:xfrm>
          <a:prstGeom prst="bentConnector3">
            <a:avLst>
              <a:gd name="adj1" fmla="val 131118"/>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59" name="Connector: Elbow 58">
            <a:extLst>
              <a:ext uri="{FF2B5EF4-FFF2-40B4-BE49-F238E27FC236}">
                <a16:creationId xmlns:a16="http://schemas.microsoft.com/office/drawing/2014/main" id="{D2FA266B-FA8D-4A35-AC38-98A5B689F0B1}"/>
              </a:ext>
            </a:extLst>
          </p:cNvPr>
          <p:cNvCxnSpPr>
            <a:cxnSpLocks/>
            <a:stCxn id="53" idx="3"/>
            <a:endCxn id="56" idx="1"/>
          </p:cNvCxnSpPr>
          <p:nvPr/>
        </p:nvCxnSpPr>
        <p:spPr>
          <a:xfrm>
            <a:off x="9112440" y="5032271"/>
            <a:ext cx="503344" cy="318303"/>
          </a:xfrm>
          <a:prstGeom prst="bentConnector3">
            <a:avLst>
              <a:gd name="adj1" fmla="val 50000"/>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grpSp>
        <p:nvGrpSpPr>
          <p:cNvPr id="19" name="Group 18">
            <a:extLst>
              <a:ext uri="{FF2B5EF4-FFF2-40B4-BE49-F238E27FC236}">
                <a16:creationId xmlns:a16="http://schemas.microsoft.com/office/drawing/2014/main" id="{1B01AE05-96A7-4D5F-A0AA-35E17327877B}"/>
              </a:ext>
            </a:extLst>
          </p:cNvPr>
          <p:cNvGrpSpPr/>
          <p:nvPr/>
        </p:nvGrpSpPr>
        <p:grpSpPr>
          <a:xfrm>
            <a:off x="9584625" y="3784506"/>
            <a:ext cx="644700" cy="382249"/>
            <a:chOff x="9227632" y="3957458"/>
            <a:chExt cx="644700" cy="382249"/>
          </a:xfrm>
        </p:grpSpPr>
        <p:sp>
          <p:nvSpPr>
            <p:cNvPr id="54" name="Rectangle: Rounded Corners 53">
              <a:extLst>
                <a:ext uri="{FF2B5EF4-FFF2-40B4-BE49-F238E27FC236}">
                  <a16:creationId xmlns:a16="http://schemas.microsoft.com/office/drawing/2014/main" id="{4E3C9C28-6212-46FB-A166-1D94C55DE18D}"/>
                </a:ext>
              </a:extLst>
            </p:cNvPr>
            <p:cNvSpPr/>
            <p:nvPr/>
          </p:nvSpPr>
          <p:spPr>
            <a:xfrm>
              <a:off x="9227632" y="3957458"/>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Diamond 61">
              <a:extLst>
                <a:ext uri="{FF2B5EF4-FFF2-40B4-BE49-F238E27FC236}">
                  <a16:creationId xmlns:a16="http://schemas.microsoft.com/office/drawing/2014/main" id="{849091E6-1A70-4EE9-9909-471EBABADBB3}"/>
                </a:ext>
              </a:extLst>
            </p:cNvPr>
            <p:cNvSpPr/>
            <p:nvPr/>
          </p:nvSpPr>
          <p:spPr>
            <a:xfrm>
              <a:off x="9690614" y="4057723"/>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16" name="Rectangle: Single Corner Snipped 115">
            <a:extLst>
              <a:ext uri="{FF2B5EF4-FFF2-40B4-BE49-F238E27FC236}">
                <a16:creationId xmlns:a16="http://schemas.microsoft.com/office/drawing/2014/main" id="{0D25225E-EA51-45C9-87F9-AEBEFD8288E4}"/>
              </a:ext>
            </a:extLst>
          </p:cNvPr>
          <p:cNvSpPr/>
          <p:nvPr/>
        </p:nvSpPr>
        <p:spPr>
          <a:xfrm>
            <a:off x="6833138" y="5040626"/>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sp>
        <p:nvSpPr>
          <p:cNvPr id="117" name="Rectangle: Single Corner Snipped 116">
            <a:extLst>
              <a:ext uri="{FF2B5EF4-FFF2-40B4-BE49-F238E27FC236}">
                <a16:creationId xmlns:a16="http://schemas.microsoft.com/office/drawing/2014/main" id="{5D648F23-BC8B-476E-8B75-F14758DD2ADA}"/>
              </a:ext>
            </a:extLst>
          </p:cNvPr>
          <p:cNvSpPr/>
          <p:nvPr/>
        </p:nvSpPr>
        <p:spPr>
          <a:xfrm>
            <a:off x="7852579" y="5941909"/>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sp>
        <p:nvSpPr>
          <p:cNvPr id="118" name="Rectangle: Single Corner Snipped 117">
            <a:extLst>
              <a:ext uri="{FF2B5EF4-FFF2-40B4-BE49-F238E27FC236}">
                <a16:creationId xmlns:a16="http://schemas.microsoft.com/office/drawing/2014/main" id="{7708AE55-0561-4569-9413-9E152254311A}"/>
              </a:ext>
            </a:extLst>
          </p:cNvPr>
          <p:cNvSpPr/>
          <p:nvPr/>
        </p:nvSpPr>
        <p:spPr>
          <a:xfrm>
            <a:off x="9682810" y="1879293"/>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cxnSp>
        <p:nvCxnSpPr>
          <p:cNvPr id="120" name="Straight Arrow Connector 119">
            <a:extLst>
              <a:ext uri="{FF2B5EF4-FFF2-40B4-BE49-F238E27FC236}">
                <a16:creationId xmlns:a16="http://schemas.microsoft.com/office/drawing/2014/main" id="{9C4F1AF4-AFBD-4457-A07E-C3FC37B2035E}"/>
              </a:ext>
            </a:extLst>
          </p:cNvPr>
          <p:cNvCxnSpPr>
            <a:cxnSpLocks/>
            <a:stCxn id="116" idx="0"/>
            <a:endCxn id="53" idx="1"/>
          </p:cNvCxnSpPr>
          <p:nvPr/>
        </p:nvCxnSpPr>
        <p:spPr>
          <a:xfrm flipV="1">
            <a:off x="7486281" y="5032271"/>
            <a:ext cx="1163177" cy="280608"/>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8B8C9205-5109-4307-A8B4-6B6F3DECC757}"/>
              </a:ext>
            </a:extLst>
          </p:cNvPr>
          <p:cNvCxnSpPr>
            <a:cxnSpLocks/>
            <a:stCxn id="117" idx="3"/>
            <a:endCxn id="53" idx="2"/>
          </p:cNvCxnSpPr>
          <p:nvPr/>
        </p:nvCxnSpPr>
        <p:spPr>
          <a:xfrm flipV="1">
            <a:off x="8179151" y="5223395"/>
            <a:ext cx="701798" cy="718514"/>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26C1FE0E-3E0C-4872-B741-34D28384E547}"/>
              </a:ext>
            </a:extLst>
          </p:cNvPr>
          <p:cNvCxnSpPr>
            <a:cxnSpLocks/>
            <a:stCxn id="118" idx="1"/>
            <a:endCxn id="54" idx="0"/>
          </p:cNvCxnSpPr>
          <p:nvPr/>
        </p:nvCxnSpPr>
        <p:spPr>
          <a:xfrm flipH="1">
            <a:off x="9816116" y="2423799"/>
            <a:ext cx="193266" cy="1360707"/>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33" name="Rectangle: Single Corner Snipped 132">
            <a:extLst>
              <a:ext uri="{FF2B5EF4-FFF2-40B4-BE49-F238E27FC236}">
                <a16:creationId xmlns:a16="http://schemas.microsoft.com/office/drawing/2014/main" id="{ADA39791-A90D-49A6-967A-7884DA21ADCC}"/>
              </a:ext>
            </a:extLst>
          </p:cNvPr>
          <p:cNvSpPr/>
          <p:nvPr/>
        </p:nvSpPr>
        <p:spPr>
          <a:xfrm>
            <a:off x="8734640" y="1860407"/>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cxnSp>
        <p:nvCxnSpPr>
          <p:cNvPr id="135" name="Straight Arrow Connector 134">
            <a:extLst>
              <a:ext uri="{FF2B5EF4-FFF2-40B4-BE49-F238E27FC236}">
                <a16:creationId xmlns:a16="http://schemas.microsoft.com/office/drawing/2014/main" id="{884A91D3-3C1B-458D-ABD4-7623DE4BFE67}"/>
              </a:ext>
            </a:extLst>
          </p:cNvPr>
          <p:cNvCxnSpPr>
            <a:cxnSpLocks/>
            <a:stCxn id="133" idx="1"/>
          </p:cNvCxnSpPr>
          <p:nvPr/>
        </p:nvCxnSpPr>
        <p:spPr>
          <a:xfrm>
            <a:off x="9061212" y="2404913"/>
            <a:ext cx="667893" cy="1326663"/>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5" name="Rectangle: Single Corner Snipped 44">
            <a:extLst>
              <a:ext uri="{FF2B5EF4-FFF2-40B4-BE49-F238E27FC236}">
                <a16:creationId xmlns:a16="http://schemas.microsoft.com/office/drawing/2014/main" id="{CBF4DDDD-48C2-40C3-8088-990350C9EBBC}"/>
              </a:ext>
            </a:extLst>
          </p:cNvPr>
          <p:cNvSpPr/>
          <p:nvPr/>
        </p:nvSpPr>
        <p:spPr>
          <a:xfrm>
            <a:off x="11274624" y="2884494"/>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cxnSp>
        <p:nvCxnSpPr>
          <p:cNvPr id="46" name="Straight Arrow Connector 45">
            <a:extLst>
              <a:ext uri="{FF2B5EF4-FFF2-40B4-BE49-F238E27FC236}">
                <a16:creationId xmlns:a16="http://schemas.microsoft.com/office/drawing/2014/main" id="{65B132C8-B878-4BF3-94F9-4BE2DE3CF052}"/>
              </a:ext>
            </a:extLst>
          </p:cNvPr>
          <p:cNvCxnSpPr>
            <a:cxnSpLocks/>
            <a:stCxn id="45" idx="2"/>
          </p:cNvCxnSpPr>
          <p:nvPr/>
        </p:nvCxnSpPr>
        <p:spPr>
          <a:xfrm flipH="1">
            <a:off x="10663528" y="3156747"/>
            <a:ext cx="611096" cy="1327619"/>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68" name="Rectangle: Single Corner Snipped 67">
            <a:extLst>
              <a:ext uri="{FF2B5EF4-FFF2-40B4-BE49-F238E27FC236}">
                <a16:creationId xmlns:a16="http://schemas.microsoft.com/office/drawing/2014/main" id="{6DB8C724-3DE0-4808-832B-9B9694B1EC86}"/>
              </a:ext>
            </a:extLst>
          </p:cNvPr>
          <p:cNvSpPr/>
          <p:nvPr/>
        </p:nvSpPr>
        <p:spPr>
          <a:xfrm>
            <a:off x="11164388" y="5703509"/>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cxnSp>
        <p:nvCxnSpPr>
          <p:cNvPr id="69" name="Straight Arrow Connector 68">
            <a:extLst>
              <a:ext uri="{FF2B5EF4-FFF2-40B4-BE49-F238E27FC236}">
                <a16:creationId xmlns:a16="http://schemas.microsoft.com/office/drawing/2014/main" id="{7700CFD0-C3FB-43DB-89DD-C31CFC5F096C}"/>
              </a:ext>
            </a:extLst>
          </p:cNvPr>
          <p:cNvCxnSpPr>
            <a:cxnSpLocks/>
            <a:stCxn id="68" idx="3"/>
            <a:endCxn id="55" idx="2"/>
          </p:cNvCxnSpPr>
          <p:nvPr/>
        </p:nvCxnSpPr>
        <p:spPr>
          <a:xfrm flipH="1" flipV="1">
            <a:off x="10550736" y="4932696"/>
            <a:ext cx="940224" cy="770813"/>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70" name="Rectangle: Single Corner Snipped 69">
            <a:extLst>
              <a:ext uri="{FF2B5EF4-FFF2-40B4-BE49-F238E27FC236}">
                <a16:creationId xmlns:a16="http://schemas.microsoft.com/office/drawing/2014/main" id="{8BD478D8-0674-4A29-9BC1-51756F6BAB27}"/>
              </a:ext>
            </a:extLst>
          </p:cNvPr>
          <p:cNvSpPr/>
          <p:nvPr/>
        </p:nvSpPr>
        <p:spPr>
          <a:xfrm>
            <a:off x="9368157" y="6071015"/>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cxnSp>
        <p:nvCxnSpPr>
          <p:cNvPr id="71" name="Straight Arrow Connector 70">
            <a:extLst>
              <a:ext uri="{FF2B5EF4-FFF2-40B4-BE49-F238E27FC236}">
                <a16:creationId xmlns:a16="http://schemas.microsoft.com/office/drawing/2014/main" id="{508A44EE-7FB7-4572-B351-E115CD0C5892}"/>
              </a:ext>
            </a:extLst>
          </p:cNvPr>
          <p:cNvCxnSpPr>
            <a:cxnSpLocks/>
            <a:stCxn id="70" idx="3"/>
            <a:endCxn id="56" idx="2"/>
          </p:cNvCxnSpPr>
          <p:nvPr/>
        </p:nvCxnSpPr>
        <p:spPr>
          <a:xfrm flipV="1">
            <a:off x="9694729" y="5541698"/>
            <a:ext cx="152546" cy="529317"/>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74490E98-3E84-4FB7-8698-822AB05624C6}"/>
              </a:ext>
            </a:extLst>
          </p:cNvPr>
          <p:cNvCxnSpPr>
            <a:cxnSpLocks/>
            <a:stCxn id="34" idx="3"/>
          </p:cNvCxnSpPr>
          <p:nvPr/>
        </p:nvCxnSpPr>
        <p:spPr>
          <a:xfrm>
            <a:off x="8737213" y="3830139"/>
            <a:ext cx="847412" cy="145492"/>
          </a:xfrm>
          <a:prstGeom prst="bentConnector3">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FE7B47B4-60B6-4460-B155-E746839618F2}"/>
              </a:ext>
            </a:extLst>
          </p:cNvPr>
          <p:cNvCxnSpPr>
            <a:cxnSpLocks/>
            <a:stCxn id="34" idx="2"/>
          </p:cNvCxnSpPr>
          <p:nvPr/>
        </p:nvCxnSpPr>
        <p:spPr>
          <a:xfrm>
            <a:off x="8505722" y="4021263"/>
            <a:ext cx="375227" cy="819883"/>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0D1853B9-557F-4ABD-A07C-1E5DED147BF6}"/>
              </a:ext>
            </a:extLst>
          </p:cNvPr>
          <p:cNvSpPr/>
          <p:nvPr/>
        </p:nvSpPr>
        <p:spPr>
          <a:xfrm>
            <a:off x="8274231" y="3639014"/>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Diamond 34">
            <a:extLst>
              <a:ext uri="{FF2B5EF4-FFF2-40B4-BE49-F238E27FC236}">
                <a16:creationId xmlns:a16="http://schemas.microsoft.com/office/drawing/2014/main" id="{E78794C4-CA45-461F-8629-F57798844600}"/>
              </a:ext>
            </a:extLst>
          </p:cNvPr>
          <p:cNvSpPr/>
          <p:nvPr/>
        </p:nvSpPr>
        <p:spPr>
          <a:xfrm>
            <a:off x="8745501" y="3735217"/>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Oval 35">
            <a:extLst>
              <a:ext uri="{FF2B5EF4-FFF2-40B4-BE49-F238E27FC236}">
                <a16:creationId xmlns:a16="http://schemas.microsoft.com/office/drawing/2014/main" id="{55211AAC-E64B-4F18-BA83-B67AD34B15A4}"/>
              </a:ext>
            </a:extLst>
          </p:cNvPr>
          <p:cNvSpPr/>
          <p:nvPr/>
        </p:nvSpPr>
        <p:spPr>
          <a:xfrm>
            <a:off x="8404131" y="3219439"/>
            <a:ext cx="186331" cy="186331"/>
          </a:xfrm>
          <a:prstGeom prst="ellipse">
            <a:avLst/>
          </a:prstGeom>
          <a:solidFill>
            <a:srgbClr val="9A57C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7" name="Straight Connector 36">
            <a:extLst>
              <a:ext uri="{FF2B5EF4-FFF2-40B4-BE49-F238E27FC236}">
                <a16:creationId xmlns:a16="http://schemas.microsoft.com/office/drawing/2014/main" id="{B624FEA7-9F20-464C-A65A-4EF8FFFF315E}"/>
              </a:ext>
            </a:extLst>
          </p:cNvPr>
          <p:cNvCxnSpPr>
            <a:cxnSpLocks/>
            <a:endCxn id="34" idx="0"/>
          </p:cNvCxnSpPr>
          <p:nvPr/>
        </p:nvCxnSpPr>
        <p:spPr>
          <a:xfrm>
            <a:off x="8505722" y="3410464"/>
            <a:ext cx="0" cy="22855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38" name="Rectangle: Single Corner Snipped 37">
            <a:extLst>
              <a:ext uri="{FF2B5EF4-FFF2-40B4-BE49-F238E27FC236}">
                <a16:creationId xmlns:a16="http://schemas.microsoft.com/office/drawing/2014/main" id="{1CF6C548-B334-4927-96A7-616CEACA482F}"/>
              </a:ext>
            </a:extLst>
          </p:cNvPr>
          <p:cNvSpPr/>
          <p:nvPr/>
        </p:nvSpPr>
        <p:spPr>
          <a:xfrm>
            <a:off x="5968349" y="2576706"/>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a:t>
            </a:r>
            <a:r>
              <a:rPr lang="en-GB" dirty="0"/>
              <a:t>T</a:t>
            </a:r>
          </a:p>
        </p:txBody>
      </p:sp>
      <p:cxnSp>
        <p:nvCxnSpPr>
          <p:cNvPr id="39" name="Straight Arrow Connector 38">
            <a:extLst>
              <a:ext uri="{FF2B5EF4-FFF2-40B4-BE49-F238E27FC236}">
                <a16:creationId xmlns:a16="http://schemas.microsoft.com/office/drawing/2014/main" id="{FFD54375-BDC1-4C29-AB96-EFDF4750E7C8}"/>
              </a:ext>
            </a:extLst>
          </p:cNvPr>
          <p:cNvCxnSpPr>
            <a:cxnSpLocks/>
            <a:stCxn id="38" idx="0"/>
            <a:endCxn id="36" idx="1"/>
          </p:cNvCxnSpPr>
          <p:nvPr/>
        </p:nvCxnSpPr>
        <p:spPr>
          <a:xfrm>
            <a:off x="6621492" y="2848959"/>
            <a:ext cx="1809927" cy="397768"/>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0" name="Rectangle: Single Corner Snipped 39">
            <a:extLst>
              <a:ext uri="{FF2B5EF4-FFF2-40B4-BE49-F238E27FC236}">
                <a16:creationId xmlns:a16="http://schemas.microsoft.com/office/drawing/2014/main" id="{BB10818A-2931-49E4-8F8B-1C3DE8BEA6FB}"/>
              </a:ext>
            </a:extLst>
          </p:cNvPr>
          <p:cNvSpPr/>
          <p:nvPr/>
        </p:nvSpPr>
        <p:spPr>
          <a:xfrm>
            <a:off x="7371393" y="1992418"/>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cxnSp>
        <p:nvCxnSpPr>
          <p:cNvPr id="41" name="Straight Arrow Connector 40">
            <a:extLst>
              <a:ext uri="{FF2B5EF4-FFF2-40B4-BE49-F238E27FC236}">
                <a16:creationId xmlns:a16="http://schemas.microsoft.com/office/drawing/2014/main" id="{60BE30A3-CF01-44BD-AFAC-90979B891E61}"/>
              </a:ext>
            </a:extLst>
          </p:cNvPr>
          <p:cNvCxnSpPr>
            <a:cxnSpLocks/>
            <a:stCxn id="40" idx="0"/>
            <a:endCxn id="36" idx="0"/>
          </p:cNvCxnSpPr>
          <p:nvPr/>
        </p:nvCxnSpPr>
        <p:spPr>
          <a:xfrm>
            <a:off x="8024536" y="2264671"/>
            <a:ext cx="472761" cy="954768"/>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9624065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1A8DB38-3DF5-4F40-987D-1ACEDE55C7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5900" y="-123000"/>
            <a:ext cx="11304056" cy="7534154"/>
          </a:xfrm>
          <a:prstGeom prst="rect">
            <a:avLst/>
          </a:prstGeom>
        </p:spPr>
      </p:pic>
      <p:sp>
        <p:nvSpPr>
          <p:cNvPr id="8" name="Rectangle 7">
            <a:extLst>
              <a:ext uri="{FF2B5EF4-FFF2-40B4-BE49-F238E27FC236}">
                <a16:creationId xmlns:a16="http://schemas.microsoft.com/office/drawing/2014/main" id="{B120DB52-6660-4F65-B2C7-DD03A39120E6}"/>
              </a:ext>
            </a:extLst>
          </p:cNvPr>
          <p:cNvSpPr/>
          <p:nvPr/>
        </p:nvSpPr>
        <p:spPr>
          <a:xfrm>
            <a:off x="1154244" y="-341285"/>
            <a:ext cx="11782268" cy="74111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itle 3">
            <a:extLst>
              <a:ext uri="{FF2B5EF4-FFF2-40B4-BE49-F238E27FC236}">
                <a16:creationId xmlns:a16="http://schemas.microsoft.com/office/drawing/2014/main" id="{A53721E9-2B05-4512-A2FF-8CC1EF9E817F}"/>
              </a:ext>
            </a:extLst>
          </p:cNvPr>
          <p:cNvSpPr>
            <a:spLocks noGrp="1"/>
          </p:cNvSpPr>
          <p:nvPr>
            <p:ph type="ctrTitle" idx="4294967295"/>
          </p:nvPr>
        </p:nvSpPr>
        <p:spPr>
          <a:xfrm>
            <a:off x="781318" y="4689447"/>
            <a:ext cx="2347645" cy="1196804"/>
          </a:xfrm>
        </p:spPr>
        <p:txBody>
          <a:bodyPr anchor="t">
            <a:normAutofit/>
          </a:bodyPr>
          <a:lstStyle/>
          <a:p>
            <a:r>
              <a:rPr lang="en-US" sz="2800" dirty="0">
                <a:solidFill>
                  <a:schemeClr val="bg1"/>
                </a:solidFill>
              </a:rPr>
              <a:t>Workflows</a:t>
            </a:r>
            <a:endParaRPr lang="en-GB" sz="1800" dirty="0">
              <a:solidFill>
                <a:schemeClr val="bg1"/>
              </a:solidFill>
            </a:endParaRPr>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27" name="Title 3">
            <a:extLst>
              <a:ext uri="{FF2B5EF4-FFF2-40B4-BE49-F238E27FC236}">
                <a16:creationId xmlns:a16="http://schemas.microsoft.com/office/drawing/2014/main" id="{BA403CED-F306-413C-9C9E-D5033F60163F}"/>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sp>
        <p:nvSpPr>
          <p:cNvPr id="75" name="Title 3">
            <a:extLst>
              <a:ext uri="{FF2B5EF4-FFF2-40B4-BE49-F238E27FC236}">
                <a16:creationId xmlns:a16="http://schemas.microsoft.com/office/drawing/2014/main" id="{7E6B6067-0170-4BFF-B635-0296F2C45A15}"/>
              </a:ext>
            </a:extLst>
          </p:cNvPr>
          <p:cNvSpPr txBox="1">
            <a:spLocks/>
          </p:cNvSpPr>
          <p:nvPr/>
        </p:nvSpPr>
        <p:spPr>
          <a:xfrm>
            <a:off x="6380603" y="5371119"/>
            <a:ext cx="2347645" cy="710481"/>
          </a:xfrm>
          <a:prstGeom prst="rect">
            <a:avLst/>
          </a:prstGeom>
          <a:solidFill>
            <a:schemeClr val="tx1">
              <a:alpha val="41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pPr algn="ctr"/>
            <a:r>
              <a:rPr lang="en-US" sz="2800" dirty="0">
                <a:solidFill>
                  <a:schemeClr val="bg1"/>
                </a:solidFill>
              </a:rPr>
              <a:t>Outside-in</a:t>
            </a:r>
            <a:endParaRPr lang="en-GB" sz="1800" dirty="0">
              <a:solidFill>
                <a:schemeClr val="bg1"/>
              </a:solidFill>
            </a:endParaRPr>
          </a:p>
        </p:txBody>
      </p:sp>
      <p:sp>
        <p:nvSpPr>
          <p:cNvPr id="76" name="Title 3">
            <a:extLst>
              <a:ext uri="{FF2B5EF4-FFF2-40B4-BE49-F238E27FC236}">
                <a16:creationId xmlns:a16="http://schemas.microsoft.com/office/drawing/2014/main" id="{10597A4A-58A4-43DB-9399-F47D6D1541B1}"/>
              </a:ext>
            </a:extLst>
          </p:cNvPr>
          <p:cNvSpPr txBox="1">
            <a:spLocks/>
          </p:cNvSpPr>
          <p:nvPr/>
        </p:nvSpPr>
        <p:spPr>
          <a:xfrm>
            <a:off x="9732302" y="5371119"/>
            <a:ext cx="2347645" cy="710481"/>
          </a:xfrm>
          <a:prstGeom prst="rect">
            <a:avLst/>
          </a:prstGeom>
          <a:solidFill>
            <a:schemeClr val="tx1">
              <a:alpha val="41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pPr algn="ctr"/>
            <a:r>
              <a:rPr lang="en-US" sz="2800" dirty="0">
                <a:solidFill>
                  <a:schemeClr val="bg1"/>
                </a:solidFill>
              </a:rPr>
              <a:t>Inside-out</a:t>
            </a:r>
            <a:endParaRPr lang="en-GB" sz="1800" dirty="0">
              <a:solidFill>
                <a:schemeClr val="bg1"/>
              </a:solidFill>
            </a:endParaRPr>
          </a:p>
        </p:txBody>
      </p:sp>
      <p:cxnSp>
        <p:nvCxnSpPr>
          <p:cNvPr id="77" name="Straight Connector 76">
            <a:extLst>
              <a:ext uri="{FF2B5EF4-FFF2-40B4-BE49-F238E27FC236}">
                <a16:creationId xmlns:a16="http://schemas.microsoft.com/office/drawing/2014/main" id="{536B3E54-B4D1-47DD-92FC-37C745B12B08}"/>
              </a:ext>
            </a:extLst>
          </p:cNvPr>
          <p:cNvCxnSpPr>
            <a:cxnSpLocks/>
          </p:cNvCxnSpPr>
          <p:nvPr/>
        </p:nvCxnSpPr>
        <p:spPr>
          <a:xfrm>
            <a:off x="9312581" y="1404595"/>
            <a:ext cx="0" cy="5071414"/>
          </a:xfrm>
          <a:prstGeom prst="line">
            <a:avLst/>
          </a:prstGeom>
          <a:ln w="31750">
            <a:solidFill>
              <a:schemeClr val="accent3">
                <a:lumMod val="75000"/>
              </a:schemeClr>
            </a:solidFill>
            <a:prstDash val="lgDash"/>
          </a:ln>
        </p:spPr>
        <p:style>
          <a:lnRef idx="1">
            <a:schemeClr val="accent1"/>
          </a:lnRef>
          <a:fillRef idx="0">
            <a:schemeClr val="accent1"/>
          </a:fillRef>
          <a:effectRef idx="0">
            <a:schemeClr val="accent1"/>
          </a:effectRef>
          <a:fontRef idx="minor">
            <a:schemeClr val="tx1"/>
          </a:fontRef>
        </p:style>
      </p:cxnSp>
      <p:grpSp>
        <p:nvGrpSpPr>
          <p:cNvPr id="21" name="Group 20">
            <a:extLst>
              <a:ext uri="{FF2B5EF4-FFF2-40B4-BE49-F238E27FC236}">
                <a16:creationId xmlns:a16="http://schemas.microsoft.com/office/drawing/2014/main" id="{DFFFCCE4-204C-4FE7-8886-66515772047B}"/>
              </a:ext>
            </a:extLst>
          </p:cNvPr>
          <p:cNvGrpSpPr/>
          <p:nvPr/>
        </p:nvGrpSpPr>
        <p:grpSpPr>
          <a:xfrm>
            <a:off x="5596323" y="3172741"/>
            <a:ext cx="2721627" cy="1379308"/>
            <a:chOff x="5075798" y="3811394"/>
            <a:chExt cx="2721627" cy="1379308"/>
          </a:xfrm>
        </p:grpSpPr>
        <p:grpSp>
          <p:nvGrpSpPr>
            <p:cNvPr id="20" name="Group 19">
              <a:extLst>
                <a:ext uri="{FF2B5EF4-FFF2-40B4-BE49-F238E27FC236}">
                  <a16:creationId xmlns:a16="http://schemas.microsoft.com/office/drawing/2014/main" id="{AD09B12C-8059-4AAE-80A0-BBE8FE3A6B5F}"/>
                </a:ext>
              </a:extLst>
            </p:cNvPr>
            <p:cNvGrpSpPr/>
            <p:nvPr/>
          </p:nvGrpSpPr>
          <p:grpSpPr>
            <a:xfrm>
              <a:off x="5075798" y="3811394"/>
              <a:ext cx="2721627" cy="1379308"/>
              <a:chOff x="5075798" y="3811394"/>
              <a:chExt cx="2721627" cy="1379308"/>
            </a:xfrm>
          </p:grpSpPr>
          <p:grpSp>
            <p:nvGrpSpPr>
              <p:cNvPr id="43" name="Group 42">
                <a:extLst>
                  <a:ext uri="{FF2B5EF4-FFF2-40B4-BE49-F238E27FC236}">
                    <a16:creationId xmlns:a16="http://schemas.microsoft.com/office/drawing/2014/main" id="{D6C03442-39D9-4A44-9E78-4125A3CA272C}"/>
                  </a:ext>
                </a:extLst>
              </p:cNvPr>
              <p:cNvGrpSpPr/>
              <p:nvPr/>
            </p:nvGrpSpPr>
            <p:grpSpPr>
              <a:xfrm>
                <a:off x="6293330" y="3811394"/>
                <a:ext cx="1504095" cy="1379308"/>
                <a:chOff x="7991785" y="2943421"/>
                <a:chExt cx="3136284" cy="2876082"/>
              </a:xfrm>
            </p:grpSpPr>
            <p:sp>
              <p:nvSpPr>
                <p:cNvPr id="44" name="TextBox 43">
                  <a:extLst>
                    <a:ext uri="{FF2B5EF4-FFF2-40B4-BE49-F238E27FC236}">
                      <a16:creationId xmlns:a16="http://schemas.microsoft.com/office/drawing/2014/main" id="{82403769-E98A-461A-82E9-4BFE65DFB732}"/>
                    </a:ext>
                  </a:extLst>
                </p:cNvPr>
                <p:cNvSpPr txBox="1"/>
                <p:nvPr/>
              </p:nvSpPr>
              <p:spPr>
                <a:xfrm>
                  <a:off x="9925356" y="2943421"/>
                  <a:ext cx="587691" cy="369332"/>
                </a:xfrm>
                <a:prstGeom prst="rect">
                  <a:avLst/>
                </a:prstGeom>
                <a:noFill/>
              </p:spPr>
              <p:txBody>
                <a:bodyPr wrap="square" rtlCol="0">
                  <a:spAutoFit/>
                </a:bodyPr>
                <a:lstStyle/>
                <a:p>
                  <a:pPr algn="r"/>
                  <a:r>
                    <a:rPr lang="en-GB" b="1" dirty="0">
                      <a:latin typeface="Alte Haas Grotesk" panose="02000503000000020004" pitchFamily="2" charset="0"/>
                    </a:rPr>
                    <a:t>API</a:t>
                  </a:r>
                </a:p>
              </p:txBody>
            </p:sp>
            <p:sp>
              <p:nvSpPr>
                <p:cNvPr id="47" name="Rectangle 46">
                  <a:extLst>
                    <a:ext uri="{FF2B5EF4-FFF2-40B4-BE49-F238E27FC236}">
                      <a16:creationId xmlns:a16="http://schemas.microsoft.com/office/drawing/2014/main" id="{803D644C-8EAF-4FC9-8C6D-3C10BA065BD7}"/>
                    </a:ext>
                  </a:extLst>
                </p:cNvPr>
                <p:cNvSpPr/>
                <p:nvPr/>
              </p:nvSpPr>
              <p:spPr>
                <a:xfrm>
                  <a:off x="7991785" y="3299003"/>
                  <a:ext cx="3136284" cy="2520500"/>
                </a:xfrm>
                <a:prstGeom prst="rect">
                  <a:avLst/>
                </a:prstGeom>
                <a:solidFill>
                  <a:srgbClr val="BA8CDC"/>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61" name="Connector: Elbow 60">
                  <a:extLst>
                    <a:ext uri="{FF2B5EF4-FFF2-40B4-BE49-F238E27FC236}">
                      <a16:creationId xmlns:a16="http://schemas.microsoft.com/office/drawing/2014/main" id="{0A9C549E-2E46-4BAE-AE22-151946636C92}"/>
                    </a:ext>
                  </a:extLst>
                </p:cNvPr>
                <p:cNvCxnSpPr>
                  <a:cxnSpLocks/>
                  <a:stCxn id="64" idx="3"/>
                </p:cNvCxnSpPr>
                <p:nvPr/>
              </p:nvCxnSpPr>
              <p:spPr>
                <a:xfrm>
                  <a:off x="8737213" y="3830139"/>
                  <a:ext cx="847412" cy="145492"/>
                </a:xfrm>
                <a:prstGeom prst="bentConnector3">
                  <a:avLst/>
                </a:prstGeom>
                <a:ln w="9525">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5B96F073-30EC-430D-BF21-6AC446164573}"/>
                    </a:ext>
                  </a:extLst>
                </p:cNvPr>
                <p:cNvCxnSpPr>
                  <a:cxnSpLocks/>
                  <a:stCxn id="64" idx="2"/>
                </p:cNvCxnSpPr>
                <p:nvPr/>
              </p:nvCxnSpPr>
              <p:spPr>
                <a:xfrm>
                  <a:off x="8505722" y="4021263"/>
                  <a:ext cx="375227" cy="819883"/>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4" name="Rectangle: Rounded Corners 63">
                  <a:extLst>
                    <a:ext uri="{FF2B5EF4-FFF2-40B4-BE49-F238E27FC236}">
                      <a16:creationId xmlns:a16="http://schemas.microsoft.com/office/drawing/2014/main" id="{D01B5550-BD15-4264-926F-02B1645F4BD5}"/>
                    </a:ext>
                  </a:extLst>
                </p:cNvPr>
                <p:cNvSpPr/>
                <p:nvPr/>
              </p:nvSpPr>
              <p:spPr>
                <a:xfrm>
                  <a:off x="8274231" y="3639014"/>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5" name="Diamond 64">
                  <a:extLst>
                    <a:ext uri="{FF2B5EF4-FFF2-40B4-BE49-F238E27FC236}">
                      <a16:creationId xmlns:a16="http://schemas.microsoft.com/office/drawing/2014/main" id="{EDFDE4B5-A958-41F6-9727-D368381EF2B2}"/>
                    </a:ext>
                  </a:extLst>
                </p:cNvPr>
                <p:cNvSpPr/>
                <p:nvPr/>
              </p:nvSpPr>
              <p:spPr>
                <a:xfrm>
                  <a:off x="8745501" y="3735217"/>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6" name="Oval 65">
                  <a:extLst>
                    <a:ext uri="{FF2B5EF4-FFF2-40B4-BE49-F238E27FC236}">
                      <a16:creationId xmlns:a16="http://schemas.microsoft.com/office/drawing/2014/main" id="{E6A6A3C6-8D92-47CA-9F7F-D255FB6A7597}"/>
                    </a:ext>
                  </a:extLst>
                </p:cNvPr>
                <p:cNvSpPr/>
                <p:nvPr/>
              </p:nvSpPr>
              <p:spPr>
                <a:xfrm>
                  <a:off x="8404131" y="3219439"/>
                  <a:ext cx="186331" cy="186331"/>
                </a:xfrm>
                <a:prstGeom prst="ellipse">
                  <a:avLst/>
                </a:prstGeom>
                <a:solidFill>
                  <a:srgbClr val="9A57C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67" name="Straight Connector 66">
                  <a:extLst>
                    <a:ext uri="{FF2B5EF4-FFF2-40B4-BE49-F238E27FC236}">
                      <a16:creationId xmlns:a16="http://schemas.microsoft.com/office/drawing/2014/main" id="{1BC981EC-AF97-41A7-854F-4E1DEFE5951F}"/>
                    </a:ext>
                  </a:extLst>
                </p:cNvPr>
                <p:cNvCxnSpPr>
                  <a:cxnSpLocks/>
                  <a:endCxn id="64" idx="0"/>
                </p:cNvCxnSpPr>
                <p:nvPr/>
              </p:nvCxnSpPr>
              <p:spPr>
                <a:xfrm>
                  <a:off x="8505722" y="3410464"/>
                  <a:ext cx="0" cy="22855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cxnSp>
            <p:nvCxnSpPr>
              <p:cNvPr id="11" name="Connector: Curved 10">
                <a:extLst>
                  <a:ext uri="{FF2B5EF4-FFF2-40B4-BE49-F238E27FC236}">
                    <a16:creationId xmlns:a16="http://schemas.microsoft.com/office/drawing/2014/main" id="{4B1BDFD1-AAB2-453A-B54E-A2C0C5DD15E0}"/>
                  </a:ext>
                </a:extLst>
              </p:cNvPr>
              <p:cNvCxnSpPr>
                <a:cxnSpLocks/>
              </p:cNvCxnSpPr>
              <p:nvPr/>
            </p:nvCxnSpPr>
            <p:spPr>
              <a:xfrm rot="16200000" flipH="1">
                <a:off x="5801447" y="3173005"/>
                <a:ext cx="7456" cy="1458754"/>
              </a:xfrm>
              <a:prstGeom prst="curvedConnector3">
                <a:avLst>
                  <a:gd name="adj1" fmla="val -7194245"/>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sp>
          <p:nvSpPr>
            <p:cNvPr id="17" name="TextBox 16">
              <a:extLst>
                <a:ext uri="{FF2B5EF4-FFF2-40B4-BE49-F238E27FC236}">
                  <a16:creationId xmlns:a16="http://schemas.microsoft.com/office/drawing/2014/main" id="{F4111B0C-B953-4A25-AF92-CFC844D4FB3A}"/>
                </a:ext>
              </a:extLst>
            </p:cNvPr>
            <p:cNvSpPr txBox="1"/>
            <p:nvPr/>
          </p:nvSpPr>
          <p:spPr>
            <a:xfrm>
              <a:off x="7050351" y="4059214"/>
              <a:ext cx="364536" cy="369332"/>
            </a:xfrm>
            <a:prstGeom prst="rect">
              <a:avLst/>
            </a:prstGeom>
            <a:noFill/>
          </p:spPr>
          <p:txBody>
            <a:bodyPr wrap="square" rtlCol="0">
              <a:spAutoFit/>
            </a:bodyPr>
            <a:lstStyle/>
            <a:p>
              <a:r>
                <a:rPr lang="en-GB" dirty="0">
                  <a:solidFill>
                    <a:schemeClr val="bg1"/>
                  </a:solidFill>
                </a:rPr>
                <a:t>…</a:t>
              </a:r>
            </a:p>
          </p:txBody>
        </p:sp>
        <p:sp>
          <p:nvSpPr>
            <p:cNvPr id="78" name="TextBox 77">
              <a:extLst>
                <a:ext uri="{FF2B5EF4-FFF2-40B4-BE49-F238E27FC236}">
                  <a16:creationId xmlns:a16="http://schemas.microsoft.com/office/drawing/2014/main" id="{FADBBB91-A7CF-435C-96A0-3FBE934B69DE}"/>
                </a:ext>
              </a:extLst>
            </p:cNvPr>
            <p:cNvSpPr txBox="1"/>
            <p:nvPr/>
          </p:nvSpPr>
          <p:spPr>
            <a:xfrm>
              <a:off x="6600332" y="4574837"/>
              <a:ext cx="364536" cy="369332"/>
            </a:xfrm>
            <a:prstGeom prst="rect">
              <a:avLst/>
            </a:prstGeom>
            <a:noFill/>
          </p:spPr>
          <p:txBody>
            <a:bodyPr wrap="square" rtlCol="0">
              <a:spAutoFit/>
            </a:bodyPr>
            <a:lstStyle/>
            <a:p>
              <a:r>
                <a:rPr lang="en-GB" dirty="0">
                  <a:solidFill>
                    <a:schemeClr val="bg1"/>
                  </a:solidFill>
                </a:rPr>
                <a:t>…</a:t>
              </a:r>
            </a:p>
          </p:txBody>
        </p:sp>
      </p:grpSp>
      <p:grpSp>
        <p:nvGrpSpPr>
          <p:cNvPr id="7" name="Group 6">
            <a:extLst>
              <a:ext uri="{FF2B5EF4-FFF2-40B4-BE49-F238E27FC236}">
                <a16:creationId xmlns:a16="http://schemas.microsoft.com/office/drawing/2014/main" id="{D880495D-50DD-42F8-8E56-17A939D732E2}"/>
              </a:ext>
            </a:extLst>
          </p:cNvPr>
          <p:cNvGrpSpPr/>
          <p:nvPr/>
        </p:nvGrpSpPr>
        <p:grpSpPr>
          <a:xfrm>
            <a:off x="9977301" y="3239449"/>
            <a:ext cx="1906528" cy="1348151"/>
            <a:chOff x="9977301" y="3239449"/>
            <a:chExt cx="1906528" cy="1348151"/>
          </a:xfrm>
        </p:grpSpPr>
        <p:sp>
          <p:nvSpPr>
            <p:cNvPr id="51" name="TextBox 50">
              <a:extLst>
                <a:ext uri="{FF2B5EF4-FFF2-40B4-BE49-F238E27FC236}">
                  <a16:creationId xmlns:a16="http://schemas.microsoft.com/office/drawing/2014/main" id="{95EE4948-04E9-414A-90E5-C862789F365C}"/>
                </a:ext>
              </a:extLst>
            </p:cNvPr>
            <p:cNvSpPr txBox="1"/>
            <p:nvPr/>
          </p:nvSpPr>
          <p:spPr>
            <a:xfrm>
              <a:off x="11141670" y="3526108"/>
              <a:ext cx="141566" cy="88966"/>
            </a:xfrm>
            <a:prstGeom prst="rect">
              <a:avLst/>
            </a:prstGeom>
            <a:noFill/>
          </p:spPr>
          <p:txBody>
            <a:bodyPr wrap="square" rtlCol="0">
              <a:spAutoFit/>
            </a:bodyPr>
            <a:lstStyle/>
            <a:p>
              <a:pPr algn="r"/>
              <a:r>
                <a:rPr lang="en-GB" b="1" dirty="0">
                  <a:latin typeface="Alte Haas Grotesk" panose="02000503000000020004" pitchFamily="2" charset="0"/>
                </a:rPr>
                <a:t>API</a:t>
              </a:r>
            </a:p>
          </p:txBody>
        </p:sp>
        <p:sp>
          <p:nvSpPr>
            <p:cNvPr id="42" name="Rectangle 41">
              <a:extLst>
                <a:ext uri="{FF2B5EF4-FFF2-40B4-BE49-F238E27FC236}">
                  <a16:creationId xmlns:a16="http://schemas.microsoft.com/office/drawing/2014/main" id="{72DD5410-D049-40F9-A4B3-39AA1D8956B3}"/>
                </a:ext>
              </a:extLst>
            </p:cNvPr>
            <p:cNvSpPr/>
            <p:nvPr/>
          </p:nvSpPr>
          <p:spPr>
            <a:xfrm>
              <a:off x="10675903" y="3611762"/>
              <a:ext cx="755482" cy="607150"/>
            </a:xfrm>
            <a:prstGeom prst="rect">
              <a:avLst/>
            </a:prstGeom>
            <a:solidFill>
              <a:srgbClr val="BA8CDC"/>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Rectangle: Rounded Corners 52">
              <a:extLst>
                <a:ext uri="{FF2B5EF4-FFF2-40B4-BE49-F238E27FC236}">
                  <a16:creationId xmlns:a16="http://schemas.microsoft.com/office/drawing/2014/main" id="{D3391138-A80B-439B-80D5-AF5FFE48590F}"/>
                </a:ext>
              </a:extLst>
            </p:cNvPr>
            <p:cNvSpPr/>
            <p:nvPr/>
          </p:nvSpPr>
          <p:spPr>
            <a:xfrm>
              <a:off x="10834326" y="3983241"/>
              <a:ext cx="111525" cy="92078"/>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5" name="Rectangle: Rounded Corners 54">
              <a:extLst>
                <a:ext uri="{FF2B5EF4-FFF2-40B4-BE49-F238E27FC236}">
                  <a16:creationId xmlns:a16="http://schemas.microsoft.com/office/drawing/2014/main" id="{16761F20-01A1-44AF-BE18-21F5A97495EB}"/>
                </a:ext>
              </a:extLst>
            </p:cNvPr>
            <p:cNvSpPr/>
            <p:nvPr/>
          </p:nvSpPr>
          <p:spPr>
            <a:xfrm>
              <a:off x="11236552" y="3913216"/>
              <a:ext cx="111525" cy="92078"/>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6" name="Rectangle: Rounded Corners 55">
              <a:extLst>
                <a:ext uri="{FF2B5EF4-FFF2-40B4-BE49-F238E27FC236}">
                  <a16:creationId xmlns:a16="http://schemas.microsoft.com/office/drawing/2014/main" id="{2C978D1C-F69B-4647-8D05-B42ED37AF45A}"/>
                </a:ext>
              </a:extLst>
            </p:cNvPr>
            <p:cNvSpPr/>
            <p:nvPr/>
          </p:nvSpPr>
          <p:spPr>
            <a:xfrm>
              <a:off x="11067099" y="4059915"/>
              <a:ext cx="111525" cy="92078"/>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58" name="Connector: Elbow 57">
              <a:extLst>
                <a:ext uri="{FF2B5EF4-FFF2-40B4-BE49-F238E27FC236}">
                  <a16:creationId xmlns:a16="http://schemas.microsoft.com/office/drawing/2014/main" id="{8587A79C-9A99-45B1-91D1-4C1DF2171FD0}"/>
                </a:ext>
              </a:extLst>
            </p:cNvPr>
            <p:cNvCxnSpPr>
              <a:cxnSpLocks/>
              <a:stCxn id="54" idx="3"/>
              <a:endCxn id="55" idx="3"/>
            </p:cNvCxnSpPr>
            <p:nvPr/>
          </p:nvCxnSpPr>
          <p:spPr>
            <a:xfrm>
              <a:off x="11171119" y="3774752"/>
              <a:ext cx="176959" cy="184503"/>
            </a:xfrm>
            <a:prstGeom prst="bentConnector3">
              <a:avLst>
                <a:gd name="adj1" fmla="val 131118"/>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59" name="Connector: Elbow 58">
              <a:extLst>
                <a:ext uri="{FF2B5EF4-FFF2-40B4-BE49-F238E27FC236}">
                  <a16:creationId xmlns:a16="http://schemas.microsoft.com/office/drawing/2014/main" id="{D2FA266B-FA8D-4A35-AC38-98A5B689F0B1}"/>
                </a:ext>
              </a:extLst>
            </p:cNvPr>
            <p:cNvCxnSpPr>
              <a:cxnSpLocks/>
              <a:stCxn id="53" idx="3"/>
              <a:endCxn id="56" idx="1"/>
            </p:cNvCxnSpPr>
            <p:nvPr/>
          </p:nvCxnSpPr>
          <p:spPr>
            <a:xfrm>
              <a:off x="10945851" y="4029280"/>
              <a:ext cx="121248" cy="76674"/>
            </a:xfrm>
            <a:prstGeom prst="bentConnector3">
              <a:avLst>
                <a:gd name="adj1" fmla="val 50000"/>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grpSp>
          <p:nvGrpSpPr>
            <p:cNvPr id="19" name="Group 18">
              <a:extLst>
                <a:ext uri="{FF2B5EF4-FFF2-40B4-BE49-F238E27FC236}">
                  <a16:creationId xmlns:a16="http://schemas.microsoft.com/office/drawing/2014/main" id="{1B01AE05-96A7-4D5F-A0AA-35E17327877B}"/>
                </a:ext>
              </a:extLst>
            </p:cNvPr>
            <p:cNvGrpSpPr/>
            <p:nvPr/>
          </p:nvGrpSpPr>
          <p:grpSpPr>
            <a:xfrm>
              <a:off x="11059593" y="3728712"/>
              <a:ext cx="155298" cy="92078"/>
              <a:chOff x="9227632" y="3957458"/>
              <a:chExt cx="644700" cy="382249"/>
            </a:xfrm>
          </p:grpSpPr>
          <p:sp>
            <p:nvSpPr>
              <p:cNvPr id="54" name="Rectangle: Rounded Corners 53">
                <a:extLst>
                  <a:ext uri="{FF2B5EF4-FFF2-40B4-BE49-F238E27FC236}">
                    <a16:creationId xmlns:a16="http://schemas.microsoft.com/office/drawing/2014/main" id="{4E3C9C28-6212-46FB-A166-1D94C55DE18D}"/>
                  </a:ext>
                </a:extLst>
              </p:cNvPr>
              <p:cNvSpPr/>
              <p:nvPr/>
            </p:nvSpPr>
            <p:spPr>
              <a:xfrm>
                <a:off x="9227632" y="3957458"/>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Diamond 61">
                <a:extLst>
                  <a:ext uri="{FF2B5EF4-FFF2-40B4-BE49-F238E27FC236}">
                    <a16:creationId xmlns:a16="http://schemas.microsoft.com/office/drawing/2014/main" id="{849091E6-1A70-4EE9-9909-471EBABADBB3}"/>
                  </a:ext>
                </a:extLst>
              </p:cNvPr>
              <p:cNvSpPr/>
              <p:nvPr/>
            </p:nvSpPr>
            <p:spPr>
              <a:xfrm>
                <a:off x="9690614" y="4057723"/>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cxnSp>
          <p:nvCxnSpPr>
            <p:cNvPr id="33" name="Straight Arrow Connector 32">
              <a:extLst>
                <a:ext uri="{FF2B5EF4-FFF2-40B4-BE49-F238E27FC236}">
                  <a16:creationId xmlns:a16="http://schemas.microsoft.com/office/drawing/2014/main" id="{FE7B47B4-60B6-4460-B155-E746839618F2}"/>
                </a:ext>
              </a:extLst>
            </p:cNvPr>
            <p:cNvCxnSpPr>
              <a:cxnSpLocks/>
            </p:cNvCxnSpPr>
            <p:nvPr/>
          </p:nvCxnSpPr>
          <p:spPr>
            <a:xfrm>
              <a:off x="10799702" y="3785744"/>
              <a:ext cx="90386" cy="197497"/>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81" name="Rectangle 80">
              <a:extLst>
                <a:ext uri="{FF2B5EF4-FFF2-40B4-BE49-F238E27FC236}">
                  <a16:creationId xmlns:a16="http://schemas.microsoft.com/office/drawing/2014/main" id="{97ED7AED-0D4A-42E8-85A5-07CE528DECA4}"/>
                </a:ext>
              </a:extLst>
            </p:cNvPr>
            <p:cNvSpPr/>
            <p:nvPr/>
          </p:nvSpPr>
          <p:spPr>
            <a:xfrm>
              <a:off x="10503496" y="3495787"/>
              <a:ext cx="1079451" cy="867511"/>
            </a:xfrm>
            <a:prstGeom prst="rect">
              <a:avLst/>
            </a:prstGeom>
            <a:noFill/>
            <a:ln w="28575">
              <a:solidFill>
                <a:srgbClr val="DFC9E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Rectangle 39">
              <a:extLst>
                <a:ext uri="{FF2B5EF4-FFF2-40B4-BE49-F238E27FC236}">
                  <a16:creationId xmlns:a16="http://schemas.microsoft.com/office/drawing/2014/main" id="{8A4F6183-00A1-4619-814E-EC0187D22ACB}"/>
                </a:ext>
              </a:extLst>
            </p:cNvPr>
            <p:cNvSpPr/>
            <p:nvPr/>
          </p:nvSpPr>
          <p:spPr>
            <a:xfrm>
              <a:off x="10206314" y="3239449"/>
              <a:ext cx="1677515" cy="1348151"/>
            </a:xfrm>
            <a:prstGeom prst="rect">
              <a:avLst/>
            </a:prstGeom>
            <a:noFill/>
            <a:ln w="28575">
              <a:solidFill>
                <a:srgbClr val="DFC9E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74" name="Connector: Curved 73">
              <a:extLst>
                <a:ext uri="{FF2B5EF4-FFF2-40B4-BE49-F238E27FC236}">
                  <a16:creationId xmlns:a16="http://schemas.microsoft.com/office/drawing/2014/main" id="{1F8FADBC-4BB0-4441-BB5D-5AFB0F90E62F}"/>
                </a:ext>
              </a:extLst>
            </p:cNvPr>
            <p:cNvCxnSpPr>
              <a:cxnSpLocks/>
            </p:cNvCxnSpPr>
            <p:nvPr/>
          </p:nvCxnSpPr>
          <p:spPr>
            <a:xfrm rot="5400000">
              <a:off x="10549573" y="3460202"/>
              <a:ext cx="7456" cy="1152000"/>
            </a:xfrm>
            <a:prstGeom prst="curvedConnector3">
              <a:avLst>
                <a:gd name="adj1" fmla="val -7194245"/>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8946514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6E0B0-7BEA-4032-A5A2-FD530BA9AFFC}"/>
              </a:ext>
            </a:extLst>
          </p:cNvPr>
          <p:cNvSpPr>
            <a:spLocks noGrp="1"/>
          </p:cNvSpPr>
          <p:nvPr>
            <p:ph type="title"/>
          </p:nvPr>
        </p:nvSpPr>
        <p:spPr>
          <a:xfrm>
            <a:off x="494695" y="4944978"/>
            <a:ext cx="10624521" cy="1561000"/>
          </a:xfrm>
        </p:spPr>
        <p:txBody>
          <a:bodyPr anchor="t">
            <a:normAutofit fontScale="90000"/>
          </a:bodyPr>
          <a:lstStyle/>
          <a:p>
            <a:r>
              <a:rPr lang="en-GB" dirty="0"/>
              <a:t>Common pitfalls &amp; mitigations</a:t>
            </a:r>
          </a:p>
        </p:txBody>
      </p:sp>
    </p:spTree>
    <p:extLst>
      <p:ext uri="{BB962C8B-B14F-4D97-AF65-F5344CB8AC3E}">
        <p14:creationId xmlns:p14="http://schemas.microsoft.com/office/powerpoint/2010/main" val="293250344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6C9F55-AED3-4FA5-BD8A-7E468AD374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6300" y="-1308278"/>
            <a:ext cx="12183188" cy="8208423"/>
          </a:xfrm>
          <a:prstGeom prst="rect">
            <a:avLst/>
          </a:prstGeom>
        </p:spPr>
      </p:pic>
      <p:sp>
        <p:nvSpPr>
          <p:cNvPr id="15" name="Rectangle 14">
            <a:extLst>
              <a:ext uri="{FF2B5EF4-FFF2-40B4-BE49-F238E27FC236}">
                <a16:creationId xmlns:a16="http://schemas.microsoft.com/office/drawing/2014/main" id="{F0D21BF1-2104-4EE8-B206-F224BF3EAB3F}"/>
              </a:ext>
            </a:extLst>
          </p:cNvPr>
          <p:cNvSpPr/>
          <p:nvPr/>
        </p:nvSpPr>
        <p:spPr>
          <a:xfrm>
            <a:off x="1203519" y="-341285"/>
            <a:ext cx="11782268" cy="74111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10" name="Title 3">
            <a:extLst>
              <a:ext uri="{FF2B5EF4-FFF2-40B4-BE49-F238E27FC236}">
                <a16:creationId xmlns:a16="http://schemas.microsoft.com/office/drawing/2014/main" id="{9E9BE21C-871E-4AE9-B4A6-EC12A9176179}"/>
              </a:ext>
            </a:extLst>
          </p:cNvPr>
          <p:cNvSpPr txBox="1">
            <a:spLocks/>
          </p:cNvSpPr>
          <p:nvPr/>
        </p:nvSpPr>
        <p:spPr>
          <a:xfrm>
            <a:off x="781318" y="4689447"/>
            <a:ext cx="3244772" cy="1196804"/>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800" dirty="0">
                <a:solidFill>
                  <a:schemeClr val="bg1"/>
                </a:solidFill>
              </a:rPr>
              <a:t>Beware of…</a:t>
            </a:r>
            <a:endParaRPr lang="en-GB" sz="1800" dirty="0">
              <a:solidFill>
                <a:schemeClr val="bg1"/>
              </a:solidFill>
            </a:endParaRPr>
          </a:p>
        </p:txBody>
      </p:sp>
      <p:sp>
        <p:nvSpPr>
          <p:cNvPr id="11" name="Title 3">
            <a:extLst>
              <a:ext uri="{FF2B5EF4-FFF2-40B4-BE49-F238E27FC236}">
                <a16:creationId xmlns:a16="http://schemas.microsoft.com/office/drawing/2014/main" id="{602ACB4C-FD32-44AA-8680-CD5BCE6DA11E}"/>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sp>
        <p:nvSpPr>
          <p:cNvPr id="8" name="Title 3">
            <a:extLst>
              <a:ext uri="{FF2B5EF4-FFF2-40B4-BE49-F238E27FC236}">
                <a16:creationId xmlns:a16="http://schemas.microsoft.com/office/drawing/2014/main" id="{279D0AB6-6217-4696-8B09-66F8D94215D8}"/>
              </a:ext>
            </a:extLst>
          </p:cNvPr>
          <p:cNvSpPr txBox="1">
            <a:spLocks/>
          </p:cNvSpPr>
          <p:nvPr/>
        </p:nvSpPr>
        <p:spPr>
          <a:xfrm>
            <a:off x="5692417" y="3871204"/>
            <a:ext cx="6045004" cy="260965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pPr algn="r">
              <a:spcBef>
                <a:spcPts val="0"/>
              </a:spcBef>
              <a:spcAft>
                <a:spcPts val="600"/>
              </a:spcAft>
            </a:pPr>
            <a:r>
              <a:rPr lang="en-US" sz="2800" dirty="0">
                <a:solidFill>
                  <a:schemeClr val="bg1"/>
                </a:solidFill>
              </a:rPr>
              <a:t>1. Fragile tests </a:t>
            </a:r>
          </a:p>
          <a:p>
            <a:pPr algn="r">
              <a:spcBef>
                <a:spcPts val="0"/>
              </a:spcBef>
              <a:spcAft>
                <a:spcPts val="600"/>
              </a:spcAft>
            </a:pPr>
            <a:r>
              <a:rPr lang="en-US" sz="2800" dirty="0">
                <a:solidFill>
                  <a:schemeClr val="accent5">
                    <a:lumMod val="40000"/>
                    <a:lumOff val="60000"/>
                  </a:schemeClr>
                </a:solidFill>
              </a:rPr>
              <a:t>2. Blind spots</a:t>
            </a:r>
          </a:p>
          <a:p>
            <a:pPr algn="r">
              <a:spcBef>
                <a:spcPts val="0"/>
              </a:spcBef>
              <a:spcAft>
                <a:spcPts val="600"/>
              </a:spcAft>
            </a:pPr>
            <a:r>
              <a:rPr lang="en-US" sz="2800" dirty="0">
                <a:solidFill>
                  <a:schemeClr val="bg1"/>
                </a:solidFill>
              </a:rPr>
              <a:t>3. Complex setups</a:t>
            </a:r>
          </a:p>
        </p:txBody>
      </p:sp>
      <p:grpSp>
        <p:nvGrpSpPr>
          <p:cNvPr id="28" name="Group 27">
            <a:extLst>
              <a:ext uri="{FF2B5EF4-FFF2-40B4-BE49-F238E27FC236}">
                <a16:creationId xmlns:a16="http://schemas.microsoft.com/office/drawing/2014/main" id="{EAD9D6F7-FB20-48C6-9805-C23A4A60512B}"/>
              </a:ext>
            </a:extLst>
          </p:cNvPr>
          <p:cNvGrpSpPr/>
          <p:nvPr/>
        </p:nvGrpSpPr>
        <p:grpSpPr>
          <a:xfrm>
            <a:off x="7619001" y="1100334"/>
            <a:ext cx="4016061" cy="4003878"/>
            <a:chOff x="7619001" y="1100334"/>
            <a:chExt cx="4016061" cy="4003878"/>
          </a:xfrm>
        </p:grpSpPr>
        <p:cxnSp>
          <p:nvCxnSpPr>
            <p:cNvPr id="4" name="Connector: Curved 3">
              <a:extLst>
                <a:ext uri="{FF2B5EF4-FFF2-40B4-BE49-F238E27FC236}">
                  <a16:creationId xmlns:a16="http://schemas.microsoft.com/office/drawing/2014/main" id="{6F202DC3-9F46-4F54-A72A-F97AB16753F9}"/>
                </a:ext>
              </a:extLst>
            </p:cNvPr>
            <p:cNvCxnSpPr>
              <a:cxnSpLocks/>
              <a:stCxn id="6" idx="2"/>
            </p:cNvCxnSpPr>
            <p:nvPr/>
          </p:nvCxnSpPr>
          <p:spPr>
            <a:xfrm rot="16200000" flipH="1">
              <a:off x="8527386" y="2874179"/>
              <a:ext cx="3329678" cy="1130387"/>
            </a:xfrm>
            <a:prstGeom prst="curvedConnector3">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334D83A5-B851-491B-A13F-4DD80BA723F0}"/>
                </a:ext>
              </a:extLst>
            </p:cNvPr>
            <p:cNvSpPr txBox="1"/>
            <p:nvPr/>
          </p:nvSpPr>
          <p:spPr>
            <a:xfrm>
              <a:off x="7619001" y="1100334"/>
              <a:ext cx="4016061" cy="674200"/>
            </a:xfrm>
            <a:prstGeom prst="rect">
              <a:avLst/>
            </a:prstGeom>
            <a:solidFill>
              <a:schemeClr val="tx1">
                <a:alpha val="31000"/>
              </a:schemeClr>
            </a:solidFill>
          </p:spPr>
          <p:txBody>
            <a:bodyPr wrap="square" tIns="90000" bIns="90000" rtlCol="0" anchor="ctr">
              <a:spAutoFit/>
            </a:bodyPr>
            <a:lstStyle/>
            <a:p>
              <a:pPr algn="ctr"/>
              <a:r>
                <a:rPr lang="en-GB" sz="1600" dirty="0">
                  <a:solidFill>
                    <a:schemeClr val="bg1"/>
                  </a:solidFill>
                  <a:latin typeface="DK More Or Less" pitchFamily="50" charset="0"/>
                </a:rPr>
                <a:t>When we test Implementations instead of behaviours  ; - (</a:t>
              </a:r>
              <a:endParaRPr lang="en-GB" sz="1600" dirty="0">
                <a:solidFill>
                  <a:schemeClr val="bg1"/>
                </a:solidFill>
              </a:endParaRPr>
            </a:p>
          </p:txBody>
        </p:sp>
      </p:grpSp>
      <p:grpSp>
        <p:nvGrpSpPr>
          <p:cNvPr id="18" name="Group 17">
            <a:extLst>
              <a:ext uri="{FF2B5EF4-FFF2-40B4-BE49-F238E27FC236}">
                <a16:creationId xmlns:a16="http://schemas.microsoft.com/office/drawing/2014/main" id="{D921B70A-DA0F-4187-9C0D-52B64FA44AC2}"/>
              </a:ext>
            </a:extLst>
          </p:cNvPr>
          <p:cNvGrpSpPr/>
          <p:nvPr/>
        </p:nvGrpSpPr>
        <p:grpSpPr>
          <a:xfrm>
            <a:off x="6182727" y="3950518"/>
            <a:ext cx="3029118" cy="1797443"/>
            <a:chOff x="6182727" y="3950518"/>
            <a:chExt cx="3029118" cy="1797443"/>
          </a:xfrm>
        </p:grpSpPr>
        <p:sp>
          <p:nvSpPr>
            <p:cNvPr id="12" name="TextBox 11">
              <a:extLst>
                <a:ext uri="{FF2B5EF4-FFF2-40B4-BE49-F238E27FC236}">
                  <a16:creationId xmlns:a16="http://schemas.microsoft.com/office/drawing/2014/main" id="{0A29BD5C-AB21-412D-A2F9-7D204007FBA1}"/>
                </a:ext>
              </a:extLst>
            </p:cNvPr>
            <p:cNvSpPr txBox="1"/>
            <p:nvPr/>
          </p:nvSpPr>
          <p:spPr>
            <a:xfrm>
              <a:off x="6182727" y="3950518"/>
              <a:ext cx="2566660" cy="981977"/>
            </a:xfrm>
            <a:prstGeom prst="rect">
              <a:avLst/>
            </a:prstGeom>
            <a:solidFill>
              <a:schemeClr val="tx1">
                <a:alpha val="31000"/>
              </a:schemeClr>
            </a:solidFill>
          </p:spPr>
          <p:txBody>
            <a:bodyPr wrap="square" tIns="90000" bIns="90000" rtlCol="0" anchor="ctr">
              <a:spAutoFit/>
            </a:bodyPr>
            <a:lstStyle/>
            <a:p>
              <a:pPr algn="ctr"/>
              <a:r>
                <a:rPr lang="en-GB" sz="1600" dirty="0">
                  <a:solidFill>
                    <a:schemeClr val="accent5">
                      <a:lumMod val="40000"/>
                      <a:lumOff val="60000"/>
                    </a:schemeClr>
                  </a:solidFill>
                  <a:latin typeface="DK More Or Less" pitchFamily="50" charset="0"/>
                </a:rPr>
                <a:t>When </a:t>
              </a:r>
              <a:r>
                <a:rPr lang="en-GB" sz="2000" dirty="0">
                  <a:solidFill>
                    <a:schemeClr val="accent5">
                      <a:lumMod val="40000"/>
                      <a:lumOff val="60000"/>
                    </a:schemeClr>
                  </a:solidFill>
                  <a:latin typeface="DK More Or Less" pitchFamily="50" charset="0"/>
                </a:rPr>
                <a:t>(</a:t>
              </a:r>
              <a:r>
                <a:rPr lang="en-GB" sz="1600" dirty="0">
                  <a:solidFill>
                    <a:schemeClr val="accent5">
                      <a:lumMod val="40000"/>
                      <a:lumOff val="60000"/>
                    </a:schemeClr>
                  </a:solidFill>
                  <a:latin typeface="DK More Or Less" pitchFamily="50" charset="0"/>
                </a:rPr>
                <a:t> Unit </a:t>
              </a:r>
              <a:r>
                <a:rPr lang="en-GB" sz="1100" dirty="0">
                  <a:solidFill>
                    <a:schemeClr val="accent5">
                      <a:lumMod val="40000"/>
                      <a:lumOff val="60000"/>
                    </a:schemeClr>
                  </a:solidFill>
                  <a:latin typeface="DK More Or Less" pitchFamily="50" charset="0"/>
                </a:rPr>
                <a:t>x</a:t>
              </a:r>
              <a:r>
                <a:rPr lang="en-GB" sz="1600" dirty="0">
                  <a:solidFill>
                    <a:schemeClr val="accent5">
                      <a:lumMod val="40000"/>
                      <a:lumOff val="60000"/>
                    </a:schemeClr>
                  </a:solidFill>
                  <a:latin typeface="DK More Or Less" pitchFamily="50" charset="0"/>
                </a:rPr>
                <a:t> Integration</a:t>
              </a:r>
              <a:r>
                <a:rPr lang="en-GB" sz="2000" dirty="0">
                  <a:solidFill>
                    <a:schemeClr val="accent5">
                      <a:lumMod val="40000"/>
                      <a:lumOff val="60000"/>
                    </a:schemeClr>
                  </a:solidFill>
                  <a:latin typeface="DK More Or Less" pitchFamily="50" charset="0"/>
                </a:rPr>
                <a:t> )</a:t>
              </a:r>
              <a:r>
                <a:rPr lang="en-GB" sz="1600" dirty="0">
                  <a:solidFill>
                    <a:schemeClr val="accent5">
                      <a:lumMod val="40000"/>
                      <a:lumOff val="60000"/>
                    </a:schemeClr>
                  </a:solidFill>
                  <a:latin typeface="DK More Or Less" pitchFamily="50" charset="0"/>
                </a:rPr>
                <a:t> </a:t>
              </a:r>
            </a:p>
            <a:p>
              <a:pPr algn="ctr"/>
              <a:r>
                <a:rPr lang="fr-FR" sz="1600" dirty="0">
                  <a:solidFill>
                    <a:schemeClr val="accent5">
                      <a:lumMod val="40000"/>
                      <a:lumOff val="60000"/>
                    </a:schemeClr>
                  </a:solidFill>
                  <a:latin typeface="DK More Or Less" pitchFamily="50" charset="0"/>
                </a:rPr>
                <a:t>Test</a:t>
              </a:r>
              <a:r>
                <a:rPr lang="en-GB" sz="1600" dirty="0">
                  <a:solidFill>
                    <a:schemeClr val="accent5">
                      <a:lumMod val="40000"/>
                      <a:lumOff val="60000"/>
                    </a:schemeClr>
                  </a:solidFill>
                  <a:latin typeface="DK More Or Less" pitchFamily="50" charset="0"/>
                </a:rPr>
                <a:t> coverage is </a:t>
              </a:r>
              <a:br>
                <a:rPr lang="en-GB" sz="1600" dirty="0">
                  <a:solidFill>
                    <a:schemeClr val="accent5">
                      <a:lumMod val="40000"/>
                      <a:lumOff val="60000"/>
                    </a:schemeClr>
                  </a:solidFill>
                  <a:latin typeface="DK More Or Less" pitchFamily="50" charset="0"/>
                </a:rPr>
              </a:br>
              <a:r>
                <a:rPr lang="en-GB" sz="1600" dirty="0">
                  <a:solidFill>
                    <a:schemeClr val="accent5">
                      <a:lumMod val="40000"/>
                      <a:lumOff val="60000"/>
                    </a:schemeClr>
                  </a:solidFill>
                  <a:latin typeface="DK More Or Less" pitchFamily="50" charset="0"/>
                </a:rPr>
                <a:t>not enough</a:t>
              </a:r>
              <a:endParaRPr lang="en-GB" sz="1600" dirty="0">
                <a:solidFill>
                  <a:schemeClr val="accent5">
                    <a:lumMod val="40000"/>
                    <a:lumOff val="60000"/>
                  </a:schemeClr>
                </a:solidFill>
              </a:endParaRPr>
            </a:p>
          </p:txBody>
        </p:sp>
        <p:cxnSp>
          <p:nvCxnSpPr>
            <p:cNvPr id="13" name="Connector: Curved 12">
              <a:extLst>
                <a:ext uri="{FF2B5EF4-FFF2-40B4-BE49-F238E27FC236}">
                  <a16:creationId xmlns:a16="http://schemas.microsoft.com/office/drawing/2014/main" id="{16F6BB6D-B5A3-49D8-A155-DE5437751188}"/>
                </a:ext>
              </a:extLst>
            </p:cNvPr>
            <p:cNvCxnSpPr>
              <a:cxnSpLocks/>
              <a:stCxn id="12" idx="2"/>
            </p:cNvCxnSpPr>
            <p:nvPr/>
          </p:nvCxnSpPr>
          <p:spPr>
            <a:xfrm rot="16200000" flipH="1">
              <a:off x="7931218" y="4467334"/>
              <a:ext cx="815466" cy="1745788"/>
            </a:xfrm>
            <a:prstGeom prst="curvedConnector2">
              <a:avLst/>
            </a:prstGeom>
            <a:ln w="19050">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grpSp>
      <p:grpSp>
        <p:nvGrpSpPr>
          <p:cNvPr id="31" name="Group 30">
            <a:extLst>
              <a:ext uri="{FF2B5EF4-FFF2-40B4-BE49-F238E27FC236}">
                <a16:creationId xmlns:a16="http://schemas.microsoft.com/office/drawing/2014/main" id="{228D1D88-5597-4E26-9CD3-FDB3698AC3EF}"/>
              </a:ext>
            </a:extLst>
          </p:cNvPr>
          <p:cNvGrpSpPr/>
          <p:nvPr/>
        </p:nvGrpSpPr>
        <p:grpSpPr>
          <a:xfrm>
            <a:off x="2417882" y="5714997"/>
            <a:ext cx="5949169" cy="674200"/>
            <a:chOff x="4010511" y="5714997"/>
            <a:chExt cx="5949169" cy="674200"/>
          </a:xfrm>
        </p:grpSpPr>
        <p:sp>
          <p:nvSpPr>
            <p:cNvPr id="23" name="TextBox 22">
              <a:extLst>
                <a:ext uri="{FF2B5EF4-FFF2-40B4-BE49-F238E27FC236}">
                  <a16:creationId xmlns:a16="http://schemas.microsoft.com/office/drawing/2014/main" id="{84AB31DD-9C8A-4DD1-A000-D97975DFF162}"/>
                </a:ext>
              </a:extLst>
            </p:cNvPr>
            <p:cNvSpPr txBox="1"/>
            <p:nvPr/>
          </p:nvSpPr>
          <p:spPr>
            <a:xfrm>
              <a:off x="4010511" y="5714997"/>
              <a:ext cx="3768239" cy="674200"/>
            </a:xfrm>
            <a:prstGeom prst="rect">
              <a:avLst/>
            </a:prstGeom>
            <a:solidFill>
              <a:schemeClr val="tx1">
                <a:alpha val="31000"/>
              </a:schemeClr>
            </a:solidFill>
          </p:spPr>
          <p:txBody>
            <a:bodyPr wrap="square" tIns="90000" bIns="90000" rtlCol="0" anchor="ctr">
              <a:spAutoFit/>
            </a:bodyPr>
            <a:lstStyle/>
            <a:p>
              <a:pPr algn="r"/>
              <a:r>
                <a:rPr lang="en-US" sz="1600" dirty="0">
                  <a:solidFill>
                    <a:schemeClr val="bg1"/>
                  </a:solidFill>
                  <a:latin typeface="DK More Or Less" pitchFamily="50" charset="0"/>
                </a:rPr>
                <a:t>cognitive overload reduces stamina </a:t>
              </a:r>
            </a:p>
            <a:p>
              <a:pPr algn="r"/>
              <a:r>
                <a:rPr lang="en-US" sz="1600" dirty="0">
                  <a:solidFill>
                    <a:schemeClr val="bg1"/>
                  </a:solidFill>
                  <a:latin typeface="DK More Or Less" pitchFamily="50" charset="0"/>
                </a:rPr>
                <a:t>and engagement</a:t>
              </a:r>
              <a:endParaRPr lang="en-GB" sz="1600" dirty="0">
                <a:solidFill>
                  <a:schemeClr val="bg1"/>
                </a:solidFill>
              </a:endParaRPr>
            </a:p>
          </p:txBody>
        </p:sp>
        <p:cxnSp>
          <p:nvCxnSpPr>
            <p:cNvPr id="24" name="Connector: Curved 23">
              <a:extLst>
                <a:ext uri="{FF2B5EF4-FFF2-40B4-BE49-F238E27FC236}">
                  <a16:creationId xmlns:a16="http://schemas.microsoft.com/office/drawing/2014/main" id="{716D702A-7524-4DF8-A5FE-66318DCD382D}"/>
                </a:ext>
              </a:extLst>
            </p:cNvPr>
            <p:cNvCxnSpPr>
              <a:cxnSpLocks/>
            </p:cNvCxnSpPr>
            <p:nvPr/>
          </p:nvCxnSpPr>
          <p:spPr>
            <a:xfrm>
              <a:off x="7805781" y="6070081"/>
              <a:ext cx="2153899" cy="126646"/>
            </a:xfrm>
            <a:prstGeom prst="curvedConnector3">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id="{DADA0CFB-EF71-49E2-89FF-D6479A0F829A}"/>
              </a:ext>
            </a:extLst>
          </p:cNvPr>
          <p:cNvGrpSpPr/>
          <p:nvPr/>
        </p:nvGrpSpPr>
        <p:grpSpPr>
          <a:xfrm>
            <a:off x="5808611" y="2366615"/>
            <a:ext cx="2848594" cy="1654987"/>
            <a:chOff x="5808611" y="2366615"/>
            <a:chExt cx="2848594" cy="1654987"/>
          </a:xfrm>
        </p:grpSpPr>
        <p:sp>
          <p:nvSpPr>
            <p:cNvPr id="16" name="TextBox 15">
              <a:extLst>
                <a:ext uri="{FF2B5EF4-FFF2-40B4-BE49-F238E27FC236}">
                  <a16:creationId xmlns:a16="http://schemas.microsoft.com/office/drawing/2014/main" id="{2EF66E52-98EE-4E29-96EB-06FBE5E89850}"/>
                </a:ext>
              </a:extLst>
            </p:cNvPr>
            <p:cNvSpPr txBox="1"/>
            <p:nvPr/>
          </p:nvSpPr>
          <p:spPr>
            <a:xfrm>
              <a:off x="5808611" y="2366615"/>
              <a:ext cx="2848594" cy="1089700"/>
            </a:xfrm>
            <a:prstGeom prst="rect">
              <a:avLst/>
            </a:prstGeom>
            <a:solidFill>
              <a:schemeClr val="tx1">
                <a:alpha val="31000"/>
              </a:schemeClr>
            </a:solidFill>
          </p:spPr>
          <p:txBody>
            <a:bodyPr wrap="square" tIns="90000" bIns="90000" rtlCol="0" anchor="ctr">
              <a:spAutoFit/>
            </a:bodyPr>
            <a:lstStyle/>
            <a:p>
              <a:pPr algn="ctr"/>
              <a:r>
                <a:rPr lang="en-US" sz="1600" dirty="0">
                  <a:solidFill>
                    <a:schemeClr val="accent5">
                      <a:lumMod val="40000"/>
                      <a:lumOff val="60000"/>
                    </a:schemeClr>
                  </a:solidFill>
                  <a:latin typeface="DK More Or Less" pitchFamily="50" charset="0"/>
                </a:rPr>
                <a:t>Because We tend to overlook some boring but crucial areas </a:t>
              </a:r>
              <a:r>
                <a:rPr lang="en-US" sz="2000" dirty="0">
                  <a:solidFill>
                    <a:schemeClr val="accent5">
                      <a:lumMod val="40000"/>
                      <a:lumOff val="60000"/>
                    </a:schemeClr>
                  </a:solidFill>
                  <a:latin typeface="DK More Or Less" pitchFamily="50" charset="0"/>
                </a:rPr>
                <a:t>(</a:t>
              </a:r>
              <a:r>
                <a:rPr lang="en-US" sz="1600" dirty="0">
                  <a:solidFill>
                    <a:schemeClr val="accent5">
                      <a:lumMod val="40000"/>
                      <a:lumOff val="60000"/>
                    </a:schemeClr>
                  </a:solidFill>
                  <a:latin typeface="DK More Or Less" pitchFamily="50" charset="0"/>
                </a:rPr>
                <a:t> like adapters code </a:t>
              </a:r>
              <a:r>
                <a:rPr lang="en-US" dirty="0">
                  <a:solidFill>
                    <a:schemeClr val="accent5">
                      <a:lumMod val="40000"/>
                      <a:lumOff val="60000"/>
                    </a:schemeClr>
                  </a:solidFill>
                  <a:latin typeface="DK More Or Less" pitchFamily="50" charset="0"/>
                </a:rPr>
                <a:t>)</a:t>
              </a:r>
              <a:r>
                <a:rPr lang="en-US" sz="1600" dirty="0">
                  <a:solidFill>
                    <a:schemeClr val="accent5">
                      <a:lumMod val="40000"/>
                      <a:lumOff val="60000"/>
                    </a:schemeClr>
                  </a:solidFill>
                  <a:latin typeface="DK More Or Less" pitchFamily="50" charset="0"/>
                </a:rPr>
                <a:t> </a:t>
              </a:r>
              <a:br>
                <a:rPr lang="en-US" sz="1600" dirty="0">
                  <a:solidFill>
                    <a:schemeClr val="accent5">
                      <a:lumMod val="40000"/>
                      <a:lumOff val="60000"/>
                    </a:schemeClr>
                  </a:solidFill>
                  <a:latin typeface="DK More Or Less" pitchFamily="50" charset="0"/>
                </a:rPr>
              </a:br>
              <a:endParaRPr lang="en-GB" sz="700" dirty="0">
                <a:solidFill>
                  <a:schemeClr val="accent5">
                    <a:lumMod val="40000"/>
                    <a:lumOff val="60000"/>
                  </a:schemeClr>
                </a:solidFill>
                <a:latin typeface="DK More Or Less" pitchFamily="50" charset="0"/>
              </a:endParaRPr>
            </a:p>
          </p:txBody>
        </p:sp>
        <p:cxnSp>
          <p:nvCxnSpPr>
            <p:cNvPr id="25" name="Connector: Curved 24">
              <a:extLst>
                <a:ext uri="{FF2B5EF4-FFF2-40B4-BE49-F238E27FC236}">
                  <a16:creationId xmlns:a16="http://schemas.microsoft.com/office/drawing/2014/main" id="{F4E5D844-8B30-4580-9C7F-3DE9993C4503}"/>
                </a:ext>
              </a:extLst>
            </p:cNvPr>
            <p:cNvCxnSpPr>
              <a:cxnSpLocks/>
            </p:cNvCxnSpPr>
            <p:nvPr/>
          </p:nvCxnSpPr>
          <p:spPr>
            <a:xfrm rot="16200000" flipH="1">
              <a:off x="6822011" y="3563813"/>
              <a:ext cx="614446" cy="301132"/>
            </a:xfrm>
            <a:prstGeom prst="curvedConnector3">
              <a:avLst>
                <a:gd name="adj1" fmla="val 50000"/>
              </a:avLst>
            </a:prstGeom>
            <a:ln w="19050">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69841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6C9F55-AED3-4FA5-BD8A-7E468AD374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6300" y="-1308278"/>
            <a:ext cx="12183188" cy="8208423"/>
          </a:xfrm>
          <a:prstGeom prst="rect">
            <a:avLst/>
          </a:prstGeom>
        </p:spPr>
      </p:pic>
      <p:sp>
        <p:nvSpPr>
          <p:cNvPr id="80" name="Rectangle 79">
            <a:extLst>
              <a:ext uri="{FF2B5EF4-FFF2-40B4-BE49-F238E27FC236}">
                <a16:creationId xmlns:a16="http://schemas.microsoft.com/office/drawing/2014/main" id="{44CE120C-DEF8-4A4E-8436-92701590426B}"/>
              </a:ext>
            </a:extLst>
          </p:cNvPr>
          <p:cNvSpPr/>
          <p:nvPr/>
        </p:nvSpPr>
        <p:spPr>
          <a:xfrm>
            <a:off x="1154244" y="-341285"/>
            <a:ext cx="11782268" cy="74111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itle 3">
            <a:extLst>
              <a:ext uri="{FF2B5EF4-FFF2-40B4-BE49-F238E27FC236}">
                <a16:creationId xmlns:a16="http://schemas.microsoft.com/office/drawing/2014/main" id="{602ACB4C-FD32-44AA-8680-CD5BCE6DA11E}"/>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sp>
        <p:nvSpPr>
          <p:cNvPr id="31" name="Title 3">
            <a:extLst>
              <a:ext uri="{FF2B5EF4-FFF2-40B4-BE49-F238E27FC236}">
                <a16:creationId xmlns:a16="http://schemas.microsoft.com/office/drawing/2014/main" id="{3D341297-B0EE-48EA-8CAA-C027E547C045}"/>
              </a:ext>
            </a:extLst>
          </p:cNvPr>
          <p:cNvSpPr txBox="1">
            <a:spLocks/>
          </p:cNvSpPr>
          <p:nvPr/>
        </p:nvSpPr>
        <p:spPr>
          <a:xfrm>
            <a:off x="781318" y="4270693"/>
            <a:ext cx="3244772" cy="161555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1800" dirty="0">
                <a:solidFill>
                  <a:schemeClr val="bg1"/>
                </a:solidFill>
              </a:rPr>
              <a:t>1.</a:t>
            </a:r>
          </a:p>
          <a:p>
            <a:r>
              <a:rPr lang="en-US" sz="2800" dirty="0">
                <a:solidFill>
                  <a:schemeClr val="bg1"/>
                </a:solidFill>
              </a:rPr>
              <a:t>Beware of…</a:t>
            </a:r>
            <a:br>
              <a:rPr lang="en-US" sz="2800" dirty="0">
                <a:solidFill>
                  <a:schemeClr val="bg1"/>
                </a:solidFill>
              </a:rPr>
            </a:br>
            <a:r>
              <a:rPr lang="en-US" sz="2800" dirty="0">
                <a:solidFill>
                  <a:schemeClr val="bg1"/>
                </a:solidFill>
              </a:rPr>
              <a:t>Fragile tests</a:t>
            </a:r>
            <a:endParaRPr lang="en-GB" sz="1800" dirty="0">
              <a:solidFill>
                <a:schemeClr val="bg1"/>
              </a:solidFill>
            </a:endParaRPr>
          </a:p>
        </p:txBody>
      </p:sp>
      <p:grpSp>
        <p:nvGrpSpPr>
          <p:cNvPr id="55" name="Group 54">
            <a:extLst>
              <a:ext uri="{FF2B5EF4-FFF2-40B4-BE49-F238E27FC236}">
                <a16:creationId xmlns:a16="http://schemas.microsoft.com/office/drawing/2014/main" id="{BD669943-7D48-405C-BD4D-D9AAB715A218}"/>
              </a:ext>
            </a:extLst>
          </p:cNvPr>
          <p:cNvGrpSpPr/>
          <p:nvPr/>
        </p:nvGrpSpPr>
        <p:grpSpPr>
          <a:xfrm>
            <a:off x="7047561" y="2390051"/>
            <a:ext cx="3578139" cy="2799827"/>
            <a:chOff x="7047561" y="2390051"/>
            <a:chExt cx="3578139" cy="2799827"/>
          </a:xfrm>
        </p:grpSpPr>
        <p:sp>
          <p:nvSpPr>
            <p:cNvPr id="56" name="Diamond 55">
              <a:extLst>
                <a:ext uri="{FF2B5EF4-FFF2-40B4-BE49-F238E27FC236}">
                  <a16:creationId xmlns:a16="http://schemas.microsoft.com/office/drawing/2014/main" id="{C9419286-ABDF-4FDD-88F9-B5964AB34E8D}"/>
                </a:ext>
              </a:extLst>
            </p:cNvPr>
            <p:cNvSpPr/>
            <p:nvPr/>
          </p:nvSpPr>
          <p:spPr>
            <a:xfrm>
              <a:off x="8153926" y="4178512"/>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7" name="TextBox 56">
              <a:extLst>
                <a:ext uri="{FF2B5EF4-FFF2-40B4-BE49-F238E27FC236}">
                  <a16:creationId xmlns:a16="http://schemas.microsoft.com/office/drawing/2014/main" id="{82FD7327-EEAE-4BC4-B179-40D5BF55F1AB}"/>
                </a:ext>
              </a:extLst>
            </p:cNvPr>
            <p:cNvSpPr txBox="1"/>
            <p:nvPr/>
          </p:nvSpPr>
          <p:spPr>
            <a:xfrm>
              <a:off x="7402664" y="3403160"/>
              <a:ext cx="659456" cy="369332"/>
            </a:xfrm>
            <a:prstGeom prst="rect">
              <a:avLst/>
            </a:prstGeom>
            <a:noFill/>
          </p:spPr>
          <p:txBody>
            <a:bodyPr wrap="square" rtlCol="0">
              <a:spAutoFit/>
            </a:bodyPr>
            <a:lstStyle/>
            <a:p>
              <a:r>
                <a:rPr lang="en-GB" dirty="0"/>
                <a:t>uses</a:t>
              </a:r>
            </a:p>
          </p:txBody>
        </p:sp>
        <p:grpSp>
          <p:nvGrpSpPr>
            <p:cNvPr id="58" name="Group 57">
              <a:extLst>
                <a:ext uri="{FF2B5EF4-FFF2-40B4-BE49-F238E27FC236}">
                  <a16:creationId xmlns:a16="http://schemas.microsoft.com/office/drawing/2014/main" id="{FD5473A0-ACCD-4190-A208-8EE5B314A9C0}"/>
                </a:ext>
              </a:extLst>
            </p:cNvPr>
            <p:cNvGrpSpPr/>
            <p:nvPr/>
          </p:nvGrpSpPr>
          <p:grpSpPr>
            <a:xfrm>
              <a:off x="7047561" y="2390051"/>
              <a:ext cx="3578139" cy="2799827"/>
              <a:chOff x="7047561" y="2390051"/>
              <a:chExt cx="3578139" cy="2799827"/>
            </a:xfrm>
          </p:grpSpPr>
          <p:grpSp>
            <p:nvGrpSpPr>
              <p:cNvPr id="61" name="Group 60">
                <a:extLst>
                  <a:ext uri="{FF2B5EF4-FFF2-40B4-BE49-F238E27FC236}">
                    <a16:creationId xmlns:a16="http://schemas.microsoft.com/office/drawing/2014/main" id="{B88E2015-2948-47D4-8E41-6DF5CABCC015}"/>
                  </a:ext>
                </a:extLst>
              </p:cNvPr>
              <p:cNvGrpSpPr/>
              <p:nvPr/>
            </p:nvGrpSpPr>
            <p:grpSpPr>
              <a:xfrm>
                <a:off x="7047561" y="2390051"/>
                <a:ext cx="3578139" cy="2799827"/>
                <a:chOff x="7047561" y="2390051"/>
                <a:chExt cx="3578139" cy="2799827"/>
              </a:xfrm>
            </p:grpSpPr>
            <p:grpSp>
              <p:nvGrpSpPr>
                <p:cNvPr id="63" name="Group 62">
                  <a:extLst>
                    <a:ext uri="{FF2B5EF4-FFF2-40B4-BE49-F238E27FC236}">
                      <a16:creationId xmlns:a16="http://schemas.microsoft.com/office/drawing/2014/main" id="{54E32465-3024-4AF3-9BDC-7366139A4D3A}"/>
                    </a:ext>
                  </a:extLst>
                </p:cNvPr>
                <p:cNvGrpSpPr/>
                <p:nvPr/>
              </p:nvGrpSpPr>
              <p:grpSpPr>
                <a:xfrm>
                  <a:off x="7047561" y="2483217"/>
                  <a:ext cx="3578139" cy="2706661"/>
                  <a:chOff x="6882718" y="2581188"/>
                  <a:chExt cx="3578139" cy="2706661"/>
                </a:xfrm>
              </p:grpSpPr>
              <p:sp>
                <p:nvSpPr>
                  <p:cNvPr id="66" name="Rectangle 65">
                    <a:extLst>
                      <a:ext uri="{FF2B5EF4-FFF2-40B4-BE49-F238E27FC236}">
                        <a16:creationId xmlns:a16="http://schemas.microsoft.com/office/drawing/2014/main" id="{30CB05A3-A9AC-4C56-9083-DFB6B87A9127}"/>
                      </a:ext>
                    </a:extLst>
                  </p:cNvPr>
                  <p:cNvSpPr/>
                  <p:nvPr/>
                </p:nvSpPr>
                <p:spPr>
                  <a:xfrm>
                    <a:off x="6882718" y="2581188"/>
                    <a:ext cx="3578139" cy="2706661"/>
                  </a:xfrm>
                  <a:prstGeom prst="rect">
                    <a:avLst/>
                  </a:prstGeom>
                  <a:solidFill>
                    <a:srgbClr val="BA8CDC"/>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7" name="Rectangle: Rounded Corners 66">
                    <a:extLst>
                      <a:ext uri="{FF2B5EF4-FFF2-40B4-BE49-F238E27FC236}">
                        <a16:creationId xmlns:a16="http://schemas.microsoft.com/office/drawing/2014/main" id="{722DE538-4023-4F98-B590-D121AEC101A0}"/>
                      </a:ext>
                    </a:extLst>
                  </p:cNvPr>
                  <p:cNvSpPr/>
                  <p:nvPr/>
                </p:nvSpPr>
                <p:spPr>
                  <a:xfrm>
                    <a:off x="7609203" y="2915587"/>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8" name="Rectangle: Rounded Corners 67">
                    <a:extLst>
                      <a:ext uri="{FF2B5EF4-FFF2-40B4-BE49-F238E27FC236}">
                        <a16:creationId xmlns:a16="http://schemas.microsoft.com/office/drawing/2014/main" id="{7C4F581B-5857-47AA-8892-2E677CEC2941}"/>
                      </a:ext>
                    </a:extLst>
                  </p:cNvPr>
                  <p:cNvSpPr/>
                  <p:nvPr/>
                </p:nvSpPr>
                <p:spPr>
                  <a:xfrm>
                    <a:off x="7521760" y="4177539"/>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9" name="Rectangle: Rounded Corners 68">
                    <a:extLst>
                      <a:ext uri="{FF2B5EF4-FFF2-40B4-BE49-F238E27FC236}">
                        <a16:creationId xmlns:a16="http://schemas.microsoft.com/office/drawing/2014/main" id="{B2363457-6BB7-4AFC-A367-1EA1E078680A}"/>
                      </a:ext>
                    </a:extLst>
                  </p:cNvPr>
                  <p:cNvSpPr/>
                  <p:nvPr/>
                </p:nvSpPr>
                <p:spPr>
                  <a:xfrm>
                    <a:off x="8925839" y="3237875"/>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0" name="Rectangle: Rounded Corners 69">
                    <a:extLst>
                      <a:ext uri="{FF2B5EF4-FFF2-40B4-BE49-F238E27FC236}">
                        <a16:creationId xmlns:a16="http://schemas.microsoft.com/office/drawing/2014/main" id="{9B7251A6-8260-4EFE-A81F-FDEE25053E06}"/>
                      </a:ext>
                    </a:extLst>
                  </p:cNvPr>
                  <p:cNvSpPr/>
                  <p:nvPr/>
                </p:nvSpPr>
                <p:spPr>
                  <a:xfrm>
                    <a:off x="9299897" y="3882878"/>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1" name="Rectangle: Rounded Corners 70">
                    <a:extLst>
                      <a:ext uri="{FF2B5EF4-FFF2-40B4-BE49-F238E27FC236}">
                        <a16:creationId xmlns:a16="http://schemas.microsoft.com/office/drawing/2014/main" id="{F0FA14CD-3A3A-45FD-B1C4-12734BA43866}"/>
                      </a:ext>
                    </a:extLst>
                  </p:cNvPr>
                  <p:cNvSpPr/>
                  <p:nvPr/>
                </p:nvSpPr>
                <p:spPr>
                  <a:xfrm>
                    <a:off x="8406955" y="4559788"/>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72" name="Connector: Elbow 71">
                    <a:extLst>
                      <a:ext uri="{FF2B5EF4-FFF2-40B4-BE49-F238E27FC236}">
                        <a16:creationId xmlns:a16="http://schemas.microsoft.com/office/drawing/2014/main" id="{95C7D99F-83FD-439A-9138-36929B53C75F}"/>
                      </a:ext>
                    </a:extLst>
                  </p:cNvPr>
                  <p:cNvCxnSpPr>
                    <a:cxnSpLocks/>
                    <a:stCxn id="67" idx="3"/>
                    <a:endCxn id="69" idx="1"/>
                  </p:cNvCxnSpPr>
                  <p:nvPr/>
                </p:nvCxnSpPr>
                <p:spPr>
                  <a:xfrm>
                    <a:off x="8072185" y="3106712"/>
                    <a:ext cx="853654" cy="322288"/>
                  </a:xfrm>
                  <a:prstGeom prst="bentConnector3">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73" name="Connector: Elbow 72">
                    <a:extLst>
                      <a:ext uri="{FF2B5EF4-FFF2-40B4-BE49-F238E27FC236}">
                        <a16:creationId xmlns:a16="http://schemas.microsoft.com/office/drawing/2014/main" id="{C52BB29C-6213-4DED-B0E8-1D5AD9AAA6AE}"/>
                      </a:ext>
                    </a:extLst>
                  </p:cNvPr>
                  <p:cNvCxnSpPr>
                    <a:cxnSpLocks/>
                    <a:stCxn id="69" idx="3"/>
                    <a:endCxn id="70" idx="3"/>
                  </p:cNvCxnSpPr>
                  <p:nvPr/>
                </p:nvCxnSpPr>
                <p:spPr>
                  <a:xfrm>
                    <a:off x="9388821" y="3429000"/>
                    <a:ext cx="374058" cy="645003"/>
                  </a:xfrm>
                  <a:prstGeom prst="bentConnector3">
                    <a:avLst>
                      <a:gd name="adj1" fmla="val 161114"/>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75" name="Connector: Elbow 74">
                    <a:extLst>
                      <a:ext uri="{FF2B5EF4-FFF2-40B4-BE49-F238E27FC236}">
                        <a16:creationId xmlns:a16="http://schemas.microsoft.com/office/drawing/2014/main" id="{632BBC38-2512-44D1-A350-03AADA1A1ACC}"/>
                      </a:ext>
                    </a:extLst>
                  </p:cNvPr>
                  <p:cNvCxnSpPr>
                    <a:cxnSpLocks/>
                    <a:stCxn id="68" idx="3"/>
                    <a:endCxn id="71" idx="1"/>
                  </p:cNvCxnSpPr>
                  <p:nvPr/>
                </p:nvCxnSpPr>
                <p:spPr>
                  <a:xfrm>
                    <a:off x="7984742" y="4368664"/>
                    <a:ext cx="422213" cy="382249"/>
                  </a:xfrm>
                  <a:prstGeom prst="bentConnector3">
                    <a:avLst>
                      <a:gd name="adj1" fmla="val 64307"/>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5D4960E1-2833-460E-9887-8990969AEF62}"/>
                      </a:ext>
                    </a:extLst>
                  </p:cNvPr>
                  <p:cNvCxnSpPr>
                    <a:cxnSpLocks/>
                    <a:stCxn id="67" idx="2"/>
                    <a:endCxn id="68" idx="0"/>
                  </p:cNvCxnSpPr>
                  <p:nvPr/>
                </p:nvCxnSpPr>
                <p:spPr>
                  <a:xfrm flipH="1">
                    <a:off x="7753251" y="3297836"/>
                    <a:ext cx="87443" cy="879703"/>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77" name="Diamond 76">
                    <a:extLst>
                      <a:ext uri="{FF2B5EF4-FFF2-40B4-BE49-F238E27FC236}">
                        <a16:creationId xmlns:a16="http://schemas.microsoft.com/office/drawing/2014/main" id="{18A0B2E2-6F48-43B0-967A-49E6D4EFF433}"/>
                      </a:ext>
                    </a:extLst>
                  </p:cNvPr>
                  <p:cNvSpPr/>
                  <p:nvPr/>
                </p:nvSpPr>
                <p:spPr>
                  <a:xfrm>
                    <a:off x="8072185" y="3020556"/>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8" name="Diamond 77">
                    <a:extLst>
                      <a:ext uri="{FF2B5EF4-FFF2-40B4-BE49-F238E27FC236}">
                        <a16:creationId xmlns:a16="http://schemas.microsoft.com/office/drawing/2014/main" id="{92DB6BAE-F0A6-4D05-88B1-2EFC7E788F7F}"/>
                      </a:ext>
                    </a:extLst>
                  </p:cNvPr>
                  <p:cNvSpPr/>
                  <p:nvPr/>
                </p:nvSpPr>
                <p:spPr>
                  <a:xfrm>
                    <a:off x="9394132" y="3338140"/>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64" name="Oval 63">
                  <a:extLst>
                    <a:ext uri="{FF2B5EF4-FFF2-40B4-BE49-F238E27FC236}">
                      <a16:creationId xmlns:a16="http://schemas.microsoft.com/office/drawing/2014/main" id="{A5BC89B5-B157-4DE8-B335-9974C3AD1C7E}"/>
                    </a:ext>
                  </a:extLst>
                </p:cNvPr>
                <p:cNvSpPr/>
                <p:nvPr/>
              </p:nvSpPr>
              <p:spPr>
                <a:xfrm>
                  <a:off x="7907626" y="2390051"/>
                  <a:ext cx="186331" cy="186331"/>
                </a:xfrm>
                <a:prstGeom prst="ellipse">
                  <a:avLst/>
                </a:prstGeom>
                <a:solidFill>
                  <a:srgbClr val="9A57C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65" name="Straight Connector 64">
                  <a:extLst>
                    <a:ext uri="{FF2B5EF4-FFF2-40B4-BE49-F238E27FC236}">
                      <a16:creationId xmlns:a16="http://schemas.microsoft.com/office/drawing/2014/main" id="{E0ED8471-1A38-4A47-B026-4930AB6DB6F7}"/>
                    </a:ext>
                  </a:extLst>
                </p:cNvPr>
                <p:cNvCxnSpPr>
                  <a:cxnSpLocks/>
                  <a:endCxn id="67" idx="0"/>
                </p:cNvCxnSpPr>
                <p:nvPr/>
              </p:nvCxnSpPr>
              <p:spPr>
                <a:xfrm>
                  <a:off x="8005537" y="2589066"/>
                  <a:ext cx="0" cy="22855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62" name="TextBox 61">
                <a:extLst>
                  <a:ext uri="{FF2B5EF4-FFF2-40B4-BE49-F238E27FC236}">
                    <a16:creationId xmlns:a16="http://schemas.microsoft.com/office/drawing/2014/main" id="{1331D568-47F5-4DFC-B0E0-7272FE6C9F2E}"/>
                  </a:ext>
                </a:extLst>
              </p:cNvPr>
              <p:cNvSpPr txBox="1"/>
              <p:nvPr/>
            </p:nvSpPr>
            <p:spPr>
              <a:xfrm>
                <a:off x="9988550" y="2508250"/>
                <a:ext cx="596900" cy="369332"/>
              </a:xfrm>
              <a:prstGeom prst="rect">
                <a:avLst/>
              </a:prstGeom>
              <a:noFill/>
            </p:spPr>
            <p:txBody>
              <a:bodyPr wrap="square" rtlCol="0">
                <a:spAutoFit/>
              </a:bodyPr>
              <a:lstStyle/>
              <a:p>
                <a:r>
                  <a:rPr lang="en-GB" b="1" dirty="0">
                    <a:latin typeface="Alte Haas Grotesk" panose="02000503000000020004" pitchFamily="2" charset="0"/>
                  </a:rPr>
                  <a:t>API</a:t>
                </a:r>
              </a:p>
            </p:txBody>
          </p:sp>
        </p:grpSp>
        <p:sp>
          <p:nvSpPr>
            <p:cNvPr id="59" name="Diamond 58">
              <a:extLst>
                <a:ext uri="{FF2B5EF4-FFF2-40B4-BE49-F238E27FC236}">
                  <a16:creationId xmlns:a16="http://schemas.microsoft.com/office/drawing/2014/main" id="{02811FF3-53C5-4940-A34B-06C82B3AA095}"/>
                </a:ext>
              </a:extLst>
            </p:cNvPr>
            <p:cNvSpPr/>
            <p:nvPr/>
          </p:nvSpPr>
          <p:spPr>
            <a:xfrm>
              <a:off x="8154000" y="4179600"/>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0" name="TextBox 59">
              <a:extLst>
                <a:ext uri="{FF2B5EF4-FFF2-40B4-BE49-F238E27FC236}">
                  <a16:creationId xmlns:a16="http://schemas.microsoft.com/office/drawing/2014/main" id="{C7F147AE-C82B-4F54-A074-496EE4B0C18E}"/>
                </a:ext>
              </a:extLst>
            </p:cNvPr>
            <p:cNvSpPr txBox="1"/>
            <p:nvPr/>
          </p:nvSpPr>
          <p:spPr>
            <a:xfrm>
              <a:off x="7401600" y="3402000"/>
              <a:ext cx="659456" cy="369332"/>
            </a:xfrm>
            <a:prstGeom prst="rect">
              <a:avLst/>
            </a:prstGeom>
            <a:noFill/>
          </p:spPr>
          <p:txBody>
            <a:bodyPr wrap="square" rtlCol="0">
              <a:spAutoFit/>
            </a:bodyPr>
            <a:lstStyle/>
            <a:p>
              <a:r>
                <a:rPr lang="en-GB" dirty="0"/>
                <a:t>uses</a:t>
              </a:r>
            </a:p>
          </p:txBody>
        </p:sp>
      </p:grpSp>
    </p:spTree>
    <p:extLst>
      <p:ext uri="{BB962C8B-B14F-4D97-AF65-F5344CB8AC3E}">
        <p14:creationId xmlns:p14="http://schemas.microsoft.com/office/powerpoint/2010/main" val="29897280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6C9F55-AED3-4FA5-BD8A-7E468AD374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6300" y="-1308278"/>
            <a:ext cx="12183188" cy="8208423"/>
          </a:xfrm>
          <a:prstGeom prst="rect">
            <a:avLst/>
          </a:prstGeom>
        </p:spPr>
      </p:pic>
      <p:sp>
        <p:nvSpPr>
          <p:cNvPr id="43" name="Rectangle 42">
            <a:extLst>
              <a:ext uri="{FF2B5EF4-FFF2-40B4-BE49-F238E27FC236}">
                <a16:creationId xmlns:a16="http://schemas.microsoft.com/office/drawing/2014/main" id="{B06DF77F-F685-46CC-AEA0-A2F93299DF0E}"/>
              </a:ext>
            </a:extLst>
          </p:cNvPr>
          <p:cNvSpPr/>
          <p:nvPr/>
        </p:nvSpPr>
        <p:spPr>
          <a:xfrm>
            <a:off x="1154244" y="-341285"/>
            <a:ext cx="11782268" cy="74111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11" name="Title 3">
            <a:extLst>
              <a:ext uri="{FF2B5EF4-FFF2-40B4-BE49-F238E27FC236}">
                <a16:creationId xmlns:a16="http://schemas.microsoft.com/office/drawing/2014/main" id="{602ACB4C-FD32-44AA-8680-CD5BCE6DA11E}"/>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grpSp>
        <p:nvGrpSpPr>
          <p:cNvPr id="32" name="Group 31">
            <a:extLst>
              <a:ext uri="{FF2B5EF4-FFF2-40B4-BE49-F238E27FC236}">
                <a16:creationId xmlns:a16="http://schemas.microsoft.com/office/drawing/2014/main" id="{A4642883-E9C9-4769-9BFA-B80150BB6FC6}"/>
              </a:ext>
            </a:extLst>
          </p:cNvPr>
          <p:cNvGrpSpPr/>
          <p:nvPr/>
        </p:nvGrpSpPr>
        <p:grpSpPr>
          <a:xfrm>
            <a:off x="7047561" y="2483217"/>
            <a:ext cx="3578139" cy="2706661"/>
            <a:chOff x="6882718" y="2581188"/>
            <a:chExt cx="3578139" cy="2706661"/>
          </a:xfrm>
        </p:grpSpPr>
        <p:sp>
          <p:nvSpPr>
            <p:cNvPr id="2" name="Rectangle 1">
              <a:extLst>
                <a:ext uri="{FF2B5EF4-FFF2-40B4-BE49-F238E27FC236}">
                  <a16:creationId xmlns:a16="http://schemas.microsoft.com/office/drawing/2014/main" id="{D3C017AD-1CF9-4ED1-8359-CFFFF6AA72F3}"/>
                </a:ext>
              </a:extLst>
            </p:cNvPr>
            <p:cNvSpPr/>
            <p:nvPr/>
          </p:nvSpPr>
          <p:spPr>
            <a:xfrm>
              <a:off x="6882718" y="2581188"/>
              <a:ext cx="3578139" cy="2706661"/>
            </a:xfrm>
            <a:prstGeom prst="rect">
              <a:avLst/>
            </a:prstGeom>
            <a:solidFill>
              <a:srgbClr val="BA8CDC"/>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Rounded Corners 6">
              <a:extLst>
                <a:ext uri="{FF2B5EF4-FFF2-40B4-BE49-F238E27FC236}">
                  <a16:creationId xmlns:a16="http://schemas.microsoft.com/office/drawing/2014/main" id="{3B1E4A0A-2FF6-435D-AE18-F65622DA0396}"/>
                </a:ext>
              </a:extLst>
            </p:cNvPr>
            <p:cNvSpPr/>
            <p:nvPr/>
          </p:nvSpPr>
          <p:spPr>
            <a:xfrm>
              <a:off x="7609203" y="2915587"/>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Rounded Corners 17">
              <a:extLst>
                <a:ext uri="{FF2B5EF4-FFF2-40B4-BE49-F238E27FC236}">
                  <a16:creationId xmlns:a16="http://schemas.microsoft.com/office/drawing/2014/main" id="{60B96201-FBAA-432C-A632-591EADD6F9E2}"/>
                </a:ext>
              </a:extLst>
            </p:cNvPr>
            <p:cNvSpPr/>
            <p:nvPr/>
          </p:nvSpPr>
          <p:spPr>
            <a:xfrm>
              <a:off x="7521760" y="4177539"/>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Rounded Corners 18">
              <a:extLst>
                <a:ext uri="{FF2B5EF4-FFF2-40B4-BE49-F238E27FC236}">
                  <a16:creationId xmlns:a16="http://schemas.microsoft.com/office/drawing/2014/main" id="{0995EAB6-6522-4572-B132-D5BB63896DE9}"/>
                </a:ext>
              </a:extLst>
            </p:cNvPr>
            <p:cNvSpPr/>
            <p:nvPr/>
          </p:nvSpPr>
          <p:spPr>
            <a:xfrm>
              <a:off x="8925839" y="3237875"/>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ectangle: Rounded Corners 19">
              <a:extLst>
                <a:ext uri="{FF2B5EF4-FFF2-40B4-BE49-F238E27FC236}">
                  <a16:creationId xmlns:a16="http://schemas.microsoft.com/office/drawing/2014/main" id="{5DB95655-1790-499E-A6E6-22D2DB372E02}"/>
                </a:ext>
              </a:extLst>
            </p:cNvPr>
            <p:cNvSpPr/>
            <p:nvPr/>
          </p:nvSpPr>
          <p:spPr>
            <a:xfrm>
              <a:off x="9299897" y="3882878"/>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Rounded Corners 20">
              <a:extLst>
                <a:ext uri="{FF2B5EF4-FFF2-40B4-BE49-F238E27FC236}">
                  <a16:creationId xmlns:a16="http://schemas.microsoft.com/office/drawing/2014/main" id="{619E8A0F-E8F1-427C-BF14-15039D2F6E57}"/>
                </a:ext>
              </a:extLst>
            </p:cNvPr>
            <p:cNvSpPr/>
            <p:nvPr/>
          </p:nvSpPr>
          <p:spPr>
            <a:xfrm>
              <a:off x="8406955" y="4559788"/>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4" name="Connector: Elbow 13">
              <a:extLst>
                <a:ext uri="{FF2B5EF4-FFF2-40B4-BE49-F238E27FC236}">
                  <a16:creationId xmlns:a16="http://schemas.microsoft.com/office/drawing/2014/main" id="{020A4D9B-9D33-4D81-B2B1-2748A59761DF}"/>
                </a:ext>
              </a:extLst>
            </p:cNvPr>
            <p:cNvCxnSpPr>
              <a:stCxn id="7" idx="3"/>
              <a:endCxn id="19" idx="1"/>
            </p:cNvCxnSpPr>
            <p:nvPr/>
          </p:nvCxnSpPr>
          <p:spPr>
            <a:xfrm>
              <a:off x="8072185" y="3106712"/>
              <a:ext cx="853654" cy="322288"/>
            </a:xfrm>
            <a:prstGeom prst="bentConnector3">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3" name="Connector: Elbow 22">
              <a:extLst>
                <a:ext uri="{FF2B5EF4-FFF2-40B4-BE49-F238E27FC236}">
                  <a16:creationId xmlns:a16="http://schemas.microsoft.com/office/drawing/2014/main" id="{6AF9A897-0D97-4875-B6D1-5DED2A3AC6C8}"/>
                </a:ext>
              </a:extLst>
            </p:cNvPr>
            <p:cNvCxnSpPr>
              <a:stCxn id="19" idx="3"/>
              <a:endCxn id="20" idx="3"/>
            </p:cNvCxnSpPr>
            <p:nvPr/>
          </p:nvCxnSpPr>
          <p:spPr>
            <a:xfrm>
              <a:off x="9388821" y="3429000"/>
              <a:ext cx="374058" cy="645003"/>
            </a:xfrm>
            <a:prstGeom prst="bentConnector3">
              <a:avLst>
                <a:gd name="adj1" fmla="val 161114"/>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5" name="Connector: Elbow 24">
              <a:extLst>
                <a:ext uri="{FF2B5EF4-FFF2-40B4-BE49-F238E27FC236}">
                  <a16:creationId xmlns:a16="http://schemas.microsoft.com/office/drawing/2014/main" id="{D4132A7A-F9DD-43A2-BFCA-55B739EEE26C}"/>
                </a:ext>
              </a:extLst>
            </p:cNvPr>
            <p:cNvCxnSpPr>
              <a:stCxn id="18" idx="3"/>
              <a:endCxn id="21" idx="1"/>
            </p:cNvCxnSpPr>
            <p:nvPr/>
          </p:nvCxnSpPr>
          <p:spPr>
            <a:xfrm>
              <a:off x="7984742" y="4368664"/>
              <a:ext cx="422213" cy="382249"/>
            </a:xfrm>
            <a:prstGeom prst="bentConnector3">
              <a:avLst>
                <a:gd name="adj1" fmla="val 64307"/>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FBC98D2F-F3B7-4C8F-A876-3E4315051910}"/>
                </a:ext>
              </a:extLst>
            </p:cNvPr>
            <p:cNvCxnSpPr>
              <a:stCxn id="7" idx="2"/>
              <a:endCxn id="18" idx="0"/>
            </p:cNvCxnSpPr>
            <p:nvPr/>
          </p:nvCxnSpPr>
          <p:spPr>
            <a:xfrm flipH="1">
              <a:off x="7753251" y="3297836"/>
              <a:ext cx="87443" cy="879703"/>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9" name="Diamond 28">
              <a:extLst>
                <a:ext uri="{FF2B5EF4-FFF2-40B4-BE49-F238E27FC236}">
                  <a16:creationId xmlns:a16="http://schemas.microsoft.com/office/drawing/2014/main" id="{C50C0532-995E-4B9E-86B4-73E60647BFAA}"/>
                </a:ext>
              </a:extLst>
            </p:cNvPr>
            <p:cNvSpPr/>
            <p:nvPr/>
          </p:nvSpPr>
          <p:spPr>
            <a:xfrm>
              <a:off x="8072185" y="3020556"/>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Diamond 29">
              <a:extLst>
                <a:ext uri="{FF2B5EF4-FFF2-40B4-BE49-F238E27FC236}">
                  <a16:creationId xmlns:a16="http://schemas.microsoft.com/office/drawing/2014/main" id="{AF748BE4-7139-4220-9D25-454DCA11AD45}"/>
                </a:ext>
              </a:extLst>
            </p:cNvPr>
            <p:cNvSpPr/>
            <p:nvPr/>
          </p:nvSpPr>
          <p:spPr>
            <a:xfrm>
              <a:off x="9394132" y="3338140"/>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35" name="Rectangle: Single Corner Snipped 34">
            <a:extLst>
              <a:ext uri="{FF2B5EF4-FFF2-40B4-BE49-F238E27FC236}">
                <a16:creationId xmlns:a16="http://schemas.microsoft.com/office/drawing/2014/main" id="{E962FBE4-61BB-4B7F-9FEC-A5FDDEDCF2AA}"/>
              </a:ext>
            </a:extLst>
          </p:cNvPr>
          <p:cNvSpPr/>
          <p:nvPr/>
        </p:nvSpPr>
        <p:spPr>
          <a:xfrm>
            <a:off x="7254483" y="1238095"/>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40" name="Oval 39">
            <a:extLst>
              <a:ext uri="{FF2B5EF4-FFF2-40B4-BE49-F238E27FC236}">
                <a16:creationId xmlns:a16="http://schemas.microsoft.com/office/drawing/2014/main" id="{ADCBD962-5247-4009-B6D8-81D90A739320}"/>
              </a:ext>
            </a:extLst>
          </p:cNvPr>
          <p:cNvSpPr/>
          <p:nvPr/>
        </p:nvSpPr>
        <p:spPr>
          <a:xfrm>
            <a:off x="7907626" y="2390051"/>
            <a:ext cx="186331" cy="186331"/>
          </a:xfrm>
          <a:prstGeom prst="ellipse">
            <a:avLst/>
          </a:prstGeom>
          <a:solidFill>
            <a:srgbClr val="9A57C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42" name="Straight Connector 41">
            <a:extLst>
              <a:ext uri="{FF2B5EF4-FFF2-40B4-BE49-F238E27FC236}">
                <a16:creationId xmlns:a16="http://schemas.microsoft.com/office/drawing/2014/main" id="{5CFD5B8F-D9F1-45CC-814D-55BD72E091FF}"/>
              </a:ext>
            </a:extLst>
          </p:cNvPr>
          <p:cNvCxnSpPr>
            <a:endCxn id="7" idx="0"/>
          </p:cNvCxnSpPr>
          <p:nvPr/>
        </p:nvCxnSpPr>
        <p:spPr>
          <a:xfrm>
            <a:off x="8005537" y="2589066"/>
            <a:ext cx="0" cy="22855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20589A02-7E50-4FCA-B46D-6D3D11BAF969}"/>
              </a:ext>
            </a:extLst>
          </p:cNvPr>
          <p:cNvCxnSpPr>
            <a:stCxn id="35" idx="1"/>
            <a:endCxn id="40" idx="0"/>
          </p:cNvCxnSpPr>
          <p:nvPr/>
        </p:nvCxnSpPr>
        <p:spPr>
          <a:xfrm>
            <a:off x="7581055" y="1782601"/>
            <a:ext cx="419737" cy="607450"/>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EB3FA3D6-116A-4B69-9842-A188A36F7B33}"/>
              </a:ext>
            </a:extLst>
          </p:cNvPr>
          <p:cNvGrpSpPr/>
          <p:nvPr/>
        </p:nvGrpSpPr>
        <p:grpSpPr>
          <a:xfrm>
            <a:off x="5652745" y="1355830"/>
            <a:ext cx="6149675" cy="4961434"/>
            <a:chOff x="5652745" y="1355830"/>
            <a:chExt cx="6149675" cy="4961434"/>
          </a:xfrm>
        </p:grpSpPr>
        <p:sp>
          <p:nvSpPr>
            <p:cNvPr id="33" name="Rectangle: Single Corner Snipped 32">
              <a:extLst>
                <a:ext uri="{FF2B5EF4-FFF2-40B4-BE49-F238E27FC236}">
                  <a16:creationId xmlns:a16="http://schemas.microsoft.com/office/drawing/2014/main" id="{78680A61-3AA9-4348-9C90-17A1A06E84B2}"/>
                </a:ext>
              </a:extLst>
            </p:cNvPr>
            <p:cNvSpPr/>
            <p:nvPr/>
          </p:nvSpPr>
          <p:spPr>
            <a:xfrm>
              <a:off x="5652745" y="3194568"/>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sp>
          <p:nvSpPr>
            <p:cNvPr id="34" name="Rectangle: Single Corner Snipped 33">
              <a:extLst>
                <a:ext uri="{FF2B5EF4-FFF2-40B4-BE49-F238E27FC236}">
                  <a16:creationId xmlns:a16="http://schemas.microsoft.com/office/drawing/2014/main" id="{4AFC6462-E986-4F90-BBD2-6BC1646E7B97}"/>
                </a:ext>
              </a:extLst>
            </p:cNvPr>
            <p:cNvSpPr/>
            <p:nvPr/>
          </p:nvSpPr>
          <p:spPr>
            <a:xfrm>
              <a:off x="5656633" y="4917625"/>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sp>
          <p:nvSpPr>
            <p:cNvPr id="36" name="Rectangle: Single Corner Snipped 35">
              <a:extLst>
                <a:ext uri="{FF2B5EF4-FFF2-40B4-BE49-F238E27FC236}">
                  <a16:creationId xmlns:a16="http://schemas.microsoft.com/office/drawing/2014/main" id="{92FD954E-4A6E-45C9-AC80-DE18335996EB}"/>
                </a:ext>
              </a:extLst>
            </p:cNvPr>
            <p:cNvSpPr/>
            <p:nvPr/>
          </p:nvSpPr>
          <p:spPr>
            <a:xfrm>
              <a:off x="10435574" y="1355830"/>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sp>
          <p:nvSpPr>
            <p:cNvPr id="37" name="Rectangle: Single Corner Snipped 36">
              <a:extLst>
                <a:ext uri="{FF2B5EF4-FFF2-40B4-BE49-F238E27FC236}">
                  <a16:creationId xmlns:a16="http://schemas.microsoft.com/office/drawing/2014/main" id="{D632A309-1600-47D6-9A4A-872FFB7FA6E2}"/>
                </a:ext>
              </a:extLst>
            </p:cNvPr>
            <p:cNvSpPr/>
            <p:nvPr/>
          </p:nvSpPr>
          <p:spPr>
            <a:xfrm>
              <a:off x="11149277" y="3622650"/>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sp>
          <p:nvSpPr>
            <p:cNvPr id="38" name="Rectangle: Single Corner Snipped 37">
              <a:extLst>
                <a:ext uri="{FF2B5EF4-FFF2-40B4-BE49-F238E27FC236}">
                  <a16:creationId xmlns:a16="http://schemas.microsoft.com/office/drawing/2014/main" id="{00CA79F6-A508-45D9-842A-1A681FAB9B21}"/>
                </a:ext>
              </a:extLst>
            </p:cNvPr>
            <p:cNvSpPr/>
            <p:nvPr/>
          </p:nvSpPr>
          <p:spPr>
            <a:xfrm>
              <a:off x="10234619" y="5772758"/>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sp>
          <p:nvSpPr>
            <p:cNvPr id="39" name="Rectangle: Single Corner Snipped 38">
              <a:extLst>
                <a:ext uri="{FF2B5EF4-FFF2-40B4-BE49-F238E27FC236}">
                  <a16:creationId xmlns:a16="http://schemas.microsoft.com/office/drawing/2014/main" id="{1ACAE1DE-2F8E-4C38-AA4B-DEC3517CEFE9}"/>
                </a:ext>
              </a:extLst>
            </p:cNvPr>
            <p:cNvSpPr/>
            <p:nvPr/>
          </p:nvSpPr>
          <p:spPr>
            <a:xfrm>
              <a:off x="7961815" y="5772758"/>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cxnSp>
          <p:nvCxnSpPr>
            <p:cNvPr id="46" name="Straight Arrow Connector 45">
              <a:extLst>
                <a:ext uri="{FF2B5EF4-FFF2-40B4-BE49-F238E27FC236}">
                  <a16:creationId xmlns:a16="http://schemas.microsoft.com/office/drawing/2014/main" id="{B551B82E-DFDF-4D78-9A86-E077D6D7400D}"/>
                </a:ext>
              </a:extLst>
            </p:cNvPr>
            <p:cNvCxnSpPr>
              <a:cxnSpLocks/>
              <a:stCxn id="33" idx="0"/>
            </p:cNvCxnSpPr>
            <p:nvPr/>
          </p:nvCxnSpPr>
          <p:spPr>
            <a:xfrm>
              <a:off x="6305888" y="3466821"/>
              <a:ext cx="1371653" cy="672167"/>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19DB284E-C2CB-4707-8631-EB0A6A362FE0}"/>
                </a:ext>
              </a:extLst>
            </p:cNvPr>
            <p:cNvCxnSpPr>
              <a:cxnSpLocks/>
              <a:stCxn id="34" idx="0"/>
              <a:endCxn id="18" idx="1"/>
            </p:cNvCxnSpPr>
            <p:nvPr/>
          </p:nvCxnSpPr>
          <p:spPr>
            <a:xfrm flipV="1">
              <a:off x="6309776" y="4270693"/>
              <a:ext cx="1376827" cy="919185"/>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A1A5B5ED-6BEF-4953-B500-DF773CDFE772}"/>
                </a:ext>
              </a:extLst>
            </p:cNvPr>
            <p:cNvCxnSpPr>
              <a:cxnSpLocks/>
              <a:stCxn id="34" idx="0"/>
            </p:cNvCxnSpPr>
            <p:nvPr/>
          </p:nvCxnSpPr>
          <p:spPr>
            <a:xfrm flipV="1">
              <a:off x="6309776" y="4758864"/>
              <a:ext cx="2262022" cy="431014"/>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3B904F89-A21E-4115-8722-6B2B25F3BB52}"/>
                </a:ext>
              </a:extLst>
            </p:cNvPr>
            <p:cNvCxnSpPr>
              <a:cxnSpLocks/>
              <a:stCxn id="36" idx="1"/>
              <a:endCxn id="19" idx="0"/>
            </p:cNvCxnSpPr>
            <p:nvPr/>
          </p:nvCxnSpPr>
          <p:spPr>
            <a:xfrm flipH="1">
              <a:off x="9322173" y="1900336"/>
              <a:ext cx="1439973" cy="1239568"/>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E4D0EA94-3FA0-4503-809B-FEDEEA2B5545}"/>
                </a:ext>
              </a:extLst>
            </p:cNvPr>
            <p:cNvCxnSpPr>
              <a:cxnSpLocks/>
              <a:stCxn id="37" idx="2"/>
              <a:endCxn id="20" idx="3"/>
            </p:cNvCxnSpPr>
            <p:nvPr/>
          </p:nvCxnSpPr>
          <p:spPr>
            <a:xfrm flipH="1">
              <a:off x="9927722" y="3894903"/>
              <a:ext cx="1221555" cy="81129"/>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B3FF0006-AE02-4D3F-9AC8-7C9F50F39B35}"/>
                </a:ext>
              </a:extLst>
            </p:cNvPr>
            <p:cNvCxnSpPr>
              <a:cxnSpLocks/>
              <a:stCxn id="38" idx="3"/>
              <a:endCxn id="20" idx="2"/>
            </p:cNvCxnSpPr>
            <p:nvPr/>
          </p:nvCxnSpPr>
          <p:spPr>
            <a:xfrm flipH="1" flipV="1">
              <a:off x="9696231" y="4167156"/>
              <a:ext cx="864960" cy="1605602"/>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098B155C-A1AD-419C-A8AB-861D2897627D}"/>
                </a:ext>
              </a:extLst>
            </p:cNvPr>
            <p:cNvCxnSpPr>
              <a:cxnSpLocks/>
              <a:stCxn id="39" idx="3"/>
              <a:endCxn id="21" idx="2"/>
            </p:cNvCxnSpPr>
            <p:nvPr/>
          </p:nvCxnSpPr>
          <p:spPr>
            <a:xfrm flipV="1">
              <a:off x="8288387" y="4844066"/>
              <a:ext cx="514902" cy="928692"/>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sp>
        <p:nvSpPr>
          <p:cNvPr id="69" name="Rectangle: Single Corner Snipped 68">
            <a:extLst>
              <a:ext uri="{FF2B5EF4-FFF2-40B4-BE49-F238E27FC236}">
                <a16:creationId xmlns:a16="http://schemas.microsoft.com/office/drawing/2014/main" id="{B32338AE-328F-44A3-AE5F-8074B160BA39}"/>
              </a:ext>
            </a:extLst>
          </p:cNvPr>
          <p:cNvSpPr/>
          <p:nvPr/>
        </p:nvSpPr>
        <p:spPr>
          <a:xfrm>
            <a:off x="8075324" y="1233142"/>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cxnSp>
        <p:nvCxnSpPr>
          <p:cNvPr id="71" name="Straight Arrow Connector 70">
            <a:extLst>
              <a:ext uri="{FF2B5EF4-FFF2-40B4-BE49-F238E27FC236}">
                <a16:creationId xmlns:a16="http://schemas.microsoft.com/office/drawing/2014/main" id="{9F4016A1-F09D-4497-8D5A-758D0535DF0A}"/>
              </a:ext>
            </a:extLst>
          </p:cNvPr>
          <p:cNvCxnSpPr>
            <a:cxnSpLocks/>
            <a:stCxn id="69" idx="1"/>
            <a:endCxn id="40" idx="7"/>
          </p:cNvCxnSpPr>
          <p:nvPr/>
        </p:nvCxnSpPr>
        <p:spPr>
          <a:xfrm flipH="1">
            <a:off x="8066669" y="1777648"/>
            <a:ext cx="335227" cy="639691"/>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74" name="Diamond 73">
            <a:extLst>
              <a:ext uri="{FF2B5EF4-FFF2-40B4-BE49-F238E27FC236}">
                <a16:creationId xmlns:a16="http://schemas.microsoft.com/office/drawing/2014/main" id="{BD71C658-46A2-4A23-ABAA-153D00E24D35}"/>
              </a:ext>
            </a:extLst>
          </p:cNvPr>
          <p:cNvSpPr/>
          <p:nvPr/>
        </p:nvSpPr>
        <p:spPr>
          <a:xfrm>
            <a:off x="8153926" y="4178512"/>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TextBox 40">
            <a:extLst>
              <a:ext uri="{FF2B5EF4-FFF2-40B4-BE49-F238E27FC236}">
                <a16:creationId xmlns:a16="http://schemas.microsoft.com/office/drawing/2014/main" id="{2B80CE2F-FE04-45C3-A18B-378704BEC15D}"/>
              </a:ext>
            </a:extLst>
          </p:cNvPr>
          <p:cNvSpPr txBox="1"/>
          <p:nvPr/>
        </p:nvSpPr>
        <p:spPr>
          <a:xfrm>
            <a:off x="7402664" y="3403160"/>
            <a:ext cx="659456" cy="369332"/>
          </a:xfrm>
          <a:prstGeom prst="rect">
            <a:avLst/>
          </a:prstGeom>
          <a:noFill/>
        </p:spPr>
        <p:txBody>
          <a:bodyPr wrap="square" rtlCol="0">
            <a:spAutoFit/>
          </a:bodyPr>
          <a:lstStyle/>
          <a:p>
            <a:r>
              <a:rPr lang="en-GB" dirty="0"/>
              <a:t>uses</a:t>
            </a:r>
          </a:p>
        </p:txBody>
      </p:sp>
      <p:sp>
        <p:nvSpPr>
          <p:cNvPr id="45" name="TextBox 44">
            <a:extLst>
              <a:ext uri="{FF2B5EF4-FFF2-40B4-BE49-F238E27FC236}">
                <a16:creationId xmlns:a16="http://schemas.microsoft.com/office/drawing/2014/main" id="{9E919CFF-3B4C-4E1A-ADD7-12B3AD0EFF06}"/>
              </a:ext>
            </a:extLst>
          </p:cNvPr>
          <p:cNvSpPr txBox="1"/>
          <p:nvPr/>
        </p:nvSpPr>
        <p:spPr>
          <a:xfrm>
            <a:off x="9988550" y="2508250"/>
            <a:ext cx="596900" cy="369332"/>
          </a:xfrm>
          <a:prstGeom prst="rect">
            <a:avLst/>
          </a:prstGeom>
          <a:noFill/>
        </p:spPr>
        <p:txBody>
          <a:bodyPr wrap="square" rtlCol="0">
            <a:spAutoFit/>
          </a:bodyPr>
          <a:lstStyle/>
          <a:p>
            <a:r>
              <a:rPr lang="en-GB" b="1" dirty="0">
                <a:latin typeface="Alte Haas Grotesk" panose="02000503000000020004" pitchFamily="2" charset="0"/>
              </a:rPr>
              <a:t>API</a:t>
            </a:r>
          </a:p>
        </p:txBody>
      </p:sp>
      <p:sp>
        <p:nvSpPr>
          <p:cNvPr id="49" name="Title 3">
            <a:extLst>
              <a:ext uri="{FF2B5EF4-FFF2-40B4-BE49-F238E27FC236}">
                <a16:creationId xmlns:a16="http://schemas.microsoft.com/office/drawing/2014/main" id="{D3484022-105F-4198-A1FF-0512BCF4E5E2}"/>
              </a:ext>
            </a:extLst>
          </p:cNvPr>
          <p:cNvSpPr txBox="1">
            <a:spLocks/>
          </p:cNvSpPr>
          <p:nvPr/>
        </p:nvSpPr>
        <p:spPr>
          <a:xfrm>
            <a:off x="781318" y="4270693"/>
            <a:ext cx="3244772" cy="161555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1800" dirty="0">
                <a:solidFill>
                  <a:schemeClr val="bg1"/>
                </a:solidFill>
              </a:rPr>
              <a:t>1.</a:t>
            </a:r>
          </a:p>
          <a:p>
            <a:r>
              <a:rPr lang="en-US" sz="2800" dirty="0">
                <a:solidFill>
                  <a:schemeClr val="bg1"/>
                </a:solidFill>
              </a:rPr>
              <a:t>Beware of…</a:t>
            </a:r>
            <a:br>
              <a:rPr lang="en-US" sz="2800" dirty="0">
                <a:solidFill>
                  <a:schemeClr val="bg1"/>
                </a:solidFill>
              </a:rPr>
            </a:br>
            <a:r>
              <a:rPr lang="en-US" sz="2800" dirty="0">
                <a:solidFill>
                  <a:schemeClr val="bg1"/>
                </a:solidFill>
              </a:rPr>
              <a:t>Fragile tests</a:t>
            </a:r>
            <a:endParaRPr lang="en-GB" sz="1800" dirty="0">
              <a:solidFill>
                <a:schemeClr val="bg1"/>
              </a:solidFill>
            </a:endParaRPr>
          </a:p>
        </p:txBody>
      </p:sp>
    </p:spTree>
    <p:extLst>
      <p:ext uri="{BB962C8B-B14F-4D97-AF65-F5344CB8AC3E}">
        <p14:creationId xmlns:p14="http://schemas.microsoft.com/office/powerpoint/2010/main" val="184172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6C9F55-AED3-4FA5-BD8A-7E468AD374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6300" y="-1308278"/>
            <a:ext cx="12183188" cy="8208423"/>
          </a:xfrm>
          <a:prstGeom prst="rect">
            <a:avLst/>
          </a:prstGeom>
        </p:spPr>
      </p:pic>
      <p:sp>
        <p:nvSpPr>
          <p:cNvPr id="43" name="Rectangle 42">
            <a:extLst>
              <a:ext uri="{FF2B5EF4-FFF2-40B4-BE49-F238E27FC236}">
                <a16:creationId xmlns:a16="http://schemas.microsoft.com/office/drawing/2014/main" id="{B06DF77F-F685-46CC-AEA0-A2F93299DF0E}"/>
              </a:ext>
            </a:extLst>
          </p:cNvPr>
          <p:cNvSpPr/>
          <p:nvPr/>
        </p:nvSpPr>
        <p:spPr>
          <a:xfrm>
            <a:off x="1154244" y="-341285"/>
            <a:ext cx="11782268" cy="74111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11" name="Title 3">
            <a:extLst>
              <a:ext uri="{FF2B5EF4-FFF2-40B4-BE49-F238E27FC236}">
                <a16:creationId xmlns:a16="http://schemas.microsoft.com/office/drawing/2014/main" id="{602ACB4C-FD32-44AA-8680-CD5BCE6DA11E}"/>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grpSp>
        <p:nvGrpSpPr>
          <p:cNvPr id="32" name="Group 31">
            <a:extLst>
              <a:ext uri="{FF2B5EF4-FFF2-40B4-BE49-F238E27FC236}">
                <a16:creationId xmlns:a16="http://schemas.microsoft.com/office/drawing/2014/main" id="{A4642883-E9C9-4769-9BFA-B80150BB6FC6}"/>
              </a:ext>
            </a:extLst>
          </p:cNvPr>
          <p:cNvGrpSpPr/>
          <p:nvPr/>
        </p:nvGrpSpPr>
        <p:grpSpPr>
          <a:xfrm>
            <a:off x="7047561" y="2483217"/>
            <a:ext cx="3578139" cy="2706661"/>
            <a:chOff x="6882718" y="2581188"/>
            <a:chExt cx="3578139" cy="2706661"/>
          </a:xfrm>
        </p:grpSpPr>
        <p:sp>
          <p:nvSpPr>
            <p:cNvPr id="2" name="Rectangle 1">
              <a:extLst>
                <a:ext uri="{FF2B5EF4-FFF2-40B4-BE49-F238E27FC236}">
                  <a16:creationId xmlns:a16="http://schemas.microsoft.com/office/drawing/2014/main" id="{D3C017AD-1CF9-4ED1-8359-CFFFF6AA72F3}"/>
                </a:ext>
              </a:extLst>
            </p:cNvPr>
            <p:cNvSpPr/>
            <p:nvPr/>
          </p:nvSpPr>
          <p:spPr>
            <a:xfrm>
              <a:off x="6882718" y="2581188"/>
              <a:ext cx="3578139" cy="2706661"/>
            </a:xfrm>
            <a:prstGeom prst="rect">
              <a:avLst/>
            </a:prstGeom>
            <a:solidFill>
              <a:srgbClr val="BA8CDC"/>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Rounded Corners 6">
              <a:extLst>
                <a:ext uri="{FF2B5EF4-FFF2-40B4-BE49-F238E27FC236}">
                  <a16:creationId xmlns:a16="http://schemas.microsoft.com/office/drawing/2014/main" id="{3B1E4A0A-2FF6-435D-AE18-F65622DA0396}"/>
                </a:ext>
              </a:extLst>
            </p:cNvPr>
            <p:cNvSpPr/>
            <p:nvPr/>
          </p:nvSpPr>
          <p:spPr>
            <a:xfrm>
              <a:off x="7609203" y="2915587"/>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Rounded Corners 17">
              <a:extLst>
                <a:ext uri="{FF2B5EF4-FFF2-40B4-BE49-F238E27FC236}">
                  <a16:creationId xmlns:a16="http://schemas.microsoft.com/office/drawing/2014/main" id="{60B96201-FBAA-432C-A632-591EADD6F9E2}"/>
                </a:ext>
              </a:extLst>
            </p:cNvPr>
            <p:cNvSpPr/>
            <p:nvPr/>
          </p:nvSpPr>
          <p:spPr>
            <a:xfrm>
              <a:off x="7521760" y="4177539"/>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Rounded Corners 18">
              <a:extLst>
                <a:ext uri="{FF2B5EF4-FFF2-40B4-BE49-F238E27FC236}">
                  <a16:creationId xmlns:a16="http://schemas.microsoft.com/office/drawing/2014/main" id="{0995EAB6-6522-4572-B132-D5BB63896DE9}"/>
                </a:ext>
              </a:extLst>
            </p:cNvPr>
            <p:cNvSpPr/>
            <p:nvPr/>
          </p:nvSpPr>
          <p:spPr>
            <a:xfrm>
              <a:off x="8925839" y="3237875"/>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ectangle: Rounded Corners 19">
              <a:extLst>
                <a:ext uri="{FF2B5EF4-FFF2-40B4-BE49-F238E27FC236}">
                  <a16:creationId xmlns:a16="http://schemas.microsoft.com/office/drawing/2014/main" id="{5DB95655-1790-499E-A6E6-22D2DB372E02}"/>
                </a:ext>
              </a:extLst>
            </p:cNvPr>
            <p:cNvSpPr/>
            <p:nvPr/>
          </p:nvSpPr>
          <p:spPr>
            <a:xfrm>
              <a:off x="9299897" y="3882878"/>
              <a:ext cx="462982" cy="382249"/>
            </a:xfrm>
            <a:prstGeom prst="roundRect">
              <a:avLst/>
            </a:prstGeom>
            <a:solidFill>
              <a:srgbClr val="9A57CD"/>
            </a:solid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Rounded Corners 20">
              <a:extLst>
                <a:ext uri="{FF2B5EF4-FFF2-40B4-BE49-F238E27FC236}">
                  <a16:creationId xmlns:a16="http://schemas.microsoft.com/office/drawing/2014/main" id="{619E8A0F-E8F1-427C-BF14-15039D2F6E57}"/>
                </a:ext>
              </a:extLst>
            </p:cNvPr>
            <p:cNvSpPr/>
            <p:nvPr/>
          </p:nvSpPr>
          <p:spPr>
            <a:xfrm>
              <a:off x="8406955" y="4559788"/>
              <a:ext cx="462982" cy="382249"/>
            </a:xfrm>
            <a:prstGeom prst="roundRect">
              <a:avLst/>
            </a:prstGeom>
            <a:solidFill>
              <a:srgbClr val="9A57CD"/>
            </a:solid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4" name="Connector: Elbow 13">
              <a:extLst>
                <a:ext uri="{FF2B5EF4-FFF2-40B4-BE49-F238E27FC236}">
                  <a16:creationId xmlns:a16="http://schemas.microsoft.com/office/drawing/2014/main" id="{020A4D9B-9D33-4D81-B2B1-2748A59761DF}"/>
                </a:ext>
              </a:extLst>
            </p:cNvPr>
            <p:cNvCxnSpPr>
              <a:stCxn id="7" idx="3"/>
              <a:endCxn id="19" idx="1"/>
            </p:cNvCxnSpPr>
            <p:nvPr/>
          </p:nvCxnSpPr>
          <p:spPr>
            <a:xfrm>
              <a:off x="8072185" y="3106712"/>
              <a:ext cx="853654" cy="322288"/>
            </a:xfrm>
            <a:prstGeom prst="bentConnector3">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3" name="Connector: Elbow 22">
              <a:extLst>
                <a:ext uri="{FF2B5EF4-FFF2-40B4-BE49-F238E27FC236}">
                  <a16:creationId xmlns:a16="http://schemas.microsoft.com/office/drawing/2014/main" id="{6AF9A897-0D97-4875-B6D1-5DED2A3AC6C8}"/>
                </a:ext>
              </a:extLst>
            </p:cNvPr>
            <p:cNvCxnSpPr>
              <a:stCxn id="19" idx="3"/>
              <a:endCxn id="20" idx="3"/>
            </p:cNvCxnSpPr>
            <p:nvPr/>
          </p:nvCxnSpPr>
          <p:spPr>
            <a:xfrm>
              <a:off x="9388821" y="3429000"/>
              <a:ext cx="374058" cy="645003"/>
            </a:xfrm>
            <a:prstGeom prst="bentConnector3">
              <a:avLst>
                <a:gd name="adj1" fmla="val 161114"/>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5" name="Connector: Elbow 24">
              <a:extLst>
                <a:ext uri="{FF2B5EF4-FFF2-40B4-BE49-F238E27FC236}">
                  <a16:creationId xmlns:a16="http://schemas.microsoft.com/office/drawing/2014/main" id="{D4132A7A-F9DD-43A2-BFCA-55B739EEE26C}"/>
                </a:ext>
              </a:extLst>
            </p:cNvPr>
            <p:cNvCxnSpPr>
              <a:stCxn id="18" idx="3"/>
              <a:endCxn id="21" idx="1"/>
            </p:cNvCxnSpPr>
            <p:nvPr/>
          </p:nvCxnSpPr>
          <p:spPr>
            <a:xfrm>
              <a:off x="7984742" y="4368664"/>
              <a:ext cx="422213" cy="382249"/>
            </a:xfrm>
            <a:prstGeom prst="bentConnector3">
              <a:avLst>
                <a:gd name="adj1" fmla="val 64307"/>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FBC98D2F-F3B7-4C8F-A876-3E4315051910}"/>
                </a:ext>
              </a:extLst>
            </p:cNvPr>
            <p:cNvCxnSpPr>
              <a:stCxn id="7" idx="2"/>
              <a:endCxn id="18" idx="0"/>
            </p:cNvCxnSpPr>
            <p:nvPr/>
          </p:nvCxnSpPr>
          <p:spPr>
            <a:xfrm flipH="1">
              <a:off x="7753251" y="3297836"/>
              <a:ext cx="87443" cy="879703"/>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9" name="Diamond 28">
              <a:extLst>
                <a:ext uri="{FF2B5EF4-FFF2-40B4-BE49-F238E27FC236}">
                  <a16:creationId xmlns:a16="http://schemas.microsoft.com/office/drawing/2014/main" id="{C50C0532-995E-4B9E-86B4-73E60647BFAA}"/>
                </a:ext>
              </a:extLst>
            </p:cNvPr>
            <p:cNvSpPr/>
            <p:nvPr/>
          </p:nvSpPr>
          <p:spPr>
            <a:xfrm>
              <a:off x="8072185" y="3020556"/>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Diamond 29">
              <a:extLst>
                <a:ext uri="{FF2B5EF4-FFF2-40B4-BE49-F238E27FC236}">
                  <a16:creationId xmlns:a16="http://schemas.microsoft.com/office/drawing/2014/main" id="{AF748BE4-7139-4220-9D25-454DCA11AD45}"/>
                </a:ext>
              </a:extLst>
            </p:cNvPr>
            <p:cNvSpPr/>
            <p:nvPr/>
          </p:nvSpPr>
          <p:spPr>
            <a:xfrm>
              <a:off x="9394132" y="3338140"/>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33" name="Rectangle: Single Corner Snipped 32">
            <a:extLst>
              <a:ext uri="{FF2B5EF4-FFF2-40B4-BE49-F238E27FC236}">
                <a16:creationId xmlns:a16="http://schemas.microsoft.com/office/drawing/2014/main" id="{78680A61-3AA9-4348-9C90-17A1A06E84B2}"/>
              </a:ext>
            </a:extLst>
          </p:cNvPr>
          <p:cNvSpPr/>
          <p:nvPr/>
        </p:nvSpPr>
        <p:spPr>
          <a:xfrm>
            <a:off x="5652745" y="3194568"/>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sp>
        <p:nvSpPr>
          <p:cNvPr id="34" name="Rectangle: Single Corner Snipped 33">
            <a:extLst>
              <a:ext uri="{FF2B5EF4-FFF2-40B4-BE49-F238E27FC236}">
                <a16:creationId xmlns:a16="http://schemas.microsoft.com/office/drawing/2014/main" id="{4AFC6462-E986-4F90-BBD2-6BC1646E7B97}"/>
              </a:ext>
            </a:extLst>
          </p:cNvPr>
          <p:cNvSpPr/>
          <p:nvPr/>
        </p:nvSpPr>
        <p:spPr>
          <a:xfrm>
            <a:off x="5656633" y="4917625"/>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sp>
        <p:nvSpPr>
          <p:cNvPr id="35" name="Rectangle: Single Corner Snipped 34">
            <a:extLst>
              <a:ext uri="{FF2B5EF4-FFF2-40B4-BE49-F238E27FC236}">
                <a16:creationId xmlns:a16="http://schemas.microsoft.com/office/drawing/2014/main" id="{E962FBE4-61BB-4B7F-9FEC-A5FDDEDCF2AA}"/>
              </a:ext>
            </a:extLst>
          </p:cNvPr>
          <p:cNvSpPr/>
          <p:nvPr/>
        </p:nvSpPr>
        <p:spPr>
          <a:xfrm>
            <a:off x="7254483" y="1238095"/>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36" name="Rectangle: Single Corner Snipped 35">
            <a:extLst>
              <a:ext uri="{FF2B5EF4-FFF2-40B4-BE49-F238E27FC236}">
                <a16:creationId xmlns:a16="http://schemas.microsoft.com/office/drawing/2014/main" id="{92FD954E-4A6E-45C9-AC80-DE18335996EB}"/>
              </a:ext>
            </a:extLst>
          </p:cNvPr>
          <p:cNvSpPr/>
          <p:nvPr/>
        </p:nvSpPr>
        <p:spPr>
          <a:xfrm>
            <a:off x="10435574" y="1355830"/>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sp>
        <p:nvSpPr>
          <p:cNvPr id="37" name="Rectangle: Single Corner Snipped 36">
            <a:extLst>
              <a:ext uri="{FF2B5EF4-FFF2-40B4-BE49-F238E27FC236}">
                <a16:creationId xmlns:a16="http://schemas.microsoft.com/office/drawing/2014/main" id="{D632A309-1600-47D6-9A4A-872FFB7FA6E2}"/>
              </a:ext>
            </a:extLst>
          </p:cNvPr>
          <p:cNvSpPr/>
          <p:nvPr/>
        </p:nvSpPr>
        <p:spPr>
          <a:xfrm>
            <a:off x="11149277" y="3622650"/>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sp>
        <p:nvSpPr>
          <p:cNvPr id="38" name="Rectangle: Single Corner Snipped 37">
            <a:extLst>
              <a:ext uri="{FF2B5EF4-FFF2-40B4-BE49-F238E27FC236}">
                <a16:creationId xmlns:a16="http://schemas.microsoft.com/office/drawing/2014/main" id="{00CA79F6-A508-45D9-842A-1A681FAB9B21}"/>
              </a:ext>
            </a:extLst>
          </p:cNvPr>
          <p:cNvSpPr/>
          <p:nvPr/>
        </p:nvSpPr>
        <p:spPr>
          <a:xfrm>
            <a:off x="10234619" y="5772758"/>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sp>
        <p:nvSpPr>
          <p:cNvPr id="39" name="Rectangle: Single Corner Snipped 38">
            <a:extLst>
              <a:ext uri="{FF2B5EF4-FFF2-40B4-BE49-F238E27FC236}">
                <a16:creationId xmlns:a16="http://schemas.microsoft.com/office/drawing/2014/main" id="{1ACAE1DE-2F8E-4C38-AA4B-DEC3517CEFE9}"/>
              </a:ext>
            </a:extLst>
          </p:cNvPr>
          <p:cNvSpPr/>
          <p:nvPr/>
        </p:nvSpPr>
        <p:spPr>
          <a:xfrm>
            <a:off x="7961815" y="5772758"/>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sp>
        <p:nvSpPr>
          <p:cNvPr id="40" name="Oval 39">
            <a:extLst>
              <a:ext uri="{FF2B5EF4-FFF2-40B4-BE49-F238E27FC236}">
                <a16:creationId xmlns:a16="http://schemas.microsoft.com/office/drawing/2014/main" id="{ADCBD962-5247-4009-B6D8-81D90A739320}"/>
              </a:ext>
            </a:extLst>
          </p:cNvPr>
          <p:cNvSpPr/>
          <p:nvPr/>
        </p:nvSpPr>
        <p:spPr>
          <a:xfrm>
            <a:off x="7907626" y="2390051"/>
            <a:ext cx="186331" cy="186331"/>
          </a:xfrm>
          <a:prstGeom prst="ellipse">
            <a:avLst/>
          </a:prstGeom>
          <a:solidFill>
            <a:srgbClr val="9A57C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42" name="Straight Connector 41">
            <a:extLst>
              <a:ext uri="{FF2B5EF4-FFF2-40B4-BE49-F238E27FC236}">
                <a16:creationId xmlns:a16="http://schemas.microsoft.com/office/drawing/2014/main" id="{5CFD5B8F-D9F1-45CC-814D-55BD72E091FF}"/>
              </a:ext>
            </a:extLst>
          </p:cNvPr>
          <p:cNvCxnSpPr>
            <a:endCxn id="7" idx="0"/>
          </p:cNvCxnSpPr>
          <p:nvPr/>
        </p:nvCxnSpPr>
        <p:spPr>
          <a:xfrm>
            <a:off x="8005537" y="2589066"/>
            <a:ext cx="0" cy="22855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20589A02-7E50-4FCA-B46D-6D3D11BAF969}"/>
              </a:ext>
            </a:extLst>
          </p:cNvPr>
          <p:cNvCxnSpPr>
            <a:stCxn id="35" idx="1"/>
            <a:endCxn id="40" idx="0"/>
          </p:cNvCxnSpPr>
          <p:nvPr/>
        </p:nvCxnSpPr>
        <p:spPr>
          <a:xfrm>
            <a:off x="7581055" y="1782601"/>
            <a:ext cx="419737" cy="607450"/>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B551B82E-DFDF-4D78-9A86-E077D6D7400D}"/>
              </a:ext>
            </a:extLst>
          </p:cNvPr>
          <p:cNvCxnSpPr>
            <a:cxnSpLocks/>
            <a:stCxn id="33" idx="0"/>
          </p:cNvCxnSpPr>
          <p:nvPr/>
        </p:nvCxnSpPr>
        <p:spPr>
          <a:xfrm>
            <a:off x="6305888" y="3466821"/>
            <a:ext cx="1371653" cy="672167"/>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19DB284E-C2CB-4707-8631-EB0A6A362FE0}"/>
              </a:ext>
            </a:extLst>
          </p:cNvPr>
          <p:cNvCxnSpPr>
            <a:cxnSpLocks/>
            <a:stCxn id="34" idx="0"/>
            <a:endCxn id="18" idx="1"/>
          </p:cNvCxnSpPr>
          <p:nvPr/>
        </p:nvCxnSpPr>
        <p:spPr>
          <a:xfrm flipV="1">
            <a:off x="6309776" y="4270693"/>
            <a:ext cx="1376827" cy="919185"/>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A1A5B5ED-6BEF-4953-B500-DF773CDFE772}"/>
              </a:ext>
            </a:extLst>
          </p:cNvPr>
          <p:cNvCxnSpPr>
            <a:cxnSpLocks/>
            <a:stCxn id="34" idx="0"/>
          </p:cNvCxnSpPr>
          <p:nvPr/>
        </p:nvCxnSpPr>
        <p:spPr>
          <a:xfrm flipV="1">
            <a:off x="6309776" y="4758864"/>
            <a:ext cx="2262022" cy="431014"/>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3B904F89-A21E-4115-8722-6B2B25F3BB52}"/>
              </a:ext>
            </a:extLst>
          </p:cNvPr>
          <p:cNvCxnSpPr>
            <a:cxnSpLocks/>
            <a:stCxn id="36" idx="1"/>
            <a:endCxn id="19" idx="0"/>
          </p:cNvCxnSpPr>
          <p:nvPr/>
        </p:nvCxnSpPr>
        <p:spPr>
          <a:xfrm flipH="1">
            <a:off x="9322173" y="1900336"/>
            <a:ext cx="1439973" cy="1239568"/>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E4D0EA94-3FA0-4503-809B-FEDEEA2B5545}"/>
              </a:ext>
            </a:extLst>
          </p:cNvPr>
          <p:cNvCxnSpPr>
            <a:cxnSpLocks/>
            <a:stCxn id="37" idx="2"/>
            <a:endCxn id="20" idx="3"/>
          </p:cNvCxnSpPr>
          <p:nvPr/>
        </p:nvCxnSpPr>
        <p:spPr>
          <a:xfrm flipH="1">
            <a:off x="9927722" y="3894903"/>
            <a:ext cx="1221555" cy="81129"/>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B3FF0006-AE02-4D3F-9AC8-7C9F50F39B35}"/>
              </a:ext>
            </a:extLst>
          </p:cNvPr>
          <p:cNvCxnSpPr>
            <a:cxnSpLocks/>
            <a:stCxn id="38" idx="3"/>
            <a:endCxn id="20" idx="2"/>
          </p:cNvCxnSpPr>
          <p:nvPr/>
        </p:nvCxnSpPr>
        <p:spPr>
          <a:xfrm flipH="1" flipV="1">
            <a:off x="9696231" y="4167156"/>
            <a:ext cx="864960" cy="1605602"/>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098B155C-A1AD-419C-A8AB-861D2897627D}"/>
              </a:ext>
            </a:extLst>
          </p:cNvPr>
          <p:cNvCxnSpPr>
            <a:cxnSpLocks/>
            <a:stCxn id="39" idx="3"/>
            <a:endCxn id="21" idx="2"/>
          </p:cNvCxnSpPr>
          <p:nvPr/>
        </p:nvCxnSpPr>
        <p:spPr>
          <a:xfrm flipV="1">
            <a:off x="8288387" y="4844066"/>
            <a:ext cx="514902" cy="928692"/>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69" name="Rectangle: Single Corner Snipped 68">
            <a:extLst>
              <a:ext uri="{FF2B5EF4-FFF2-40B4-BE49-F238E27FC236}">
                <a16:creationId xmlns:a16="http://schemas.microsoft.com/office/drawing/2014/main" id="{B32338AE-328F-44A3-AE5F-8074B160BA39}"/>
              </a:ext>
            </a:extLst>
          </p:cNvPr>
          <p:cNvSpPr/>
          <p:nvPr/>
        </p:nvSpPr>
        <p:spPr>
          <a:xfrm>
            <a:off x="8075324" y="1233142"/>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cxnSp>
        <p:nvCxnSpPr>
          <p:cNvPr id="71" name="Straight Arrow Connector 70">
            <a:extLst>
              <a:ext uri="{FF2B5EF4-FFF2-40B4-BE49-F238E27FC236}">
                <a16:creationId xmlns:a16="http://schemas.microsoft.com/office/drawing/2014/main" id="{9F4016A1-F09D-4497-8D5A-758D0535DF0A}"/>
              </a:ext>
            </a:extLst>
          </p:cNvPr>
          <p:cNvCxnSpPr>
            <a:cxnSpLocks/>
            <a:stCxn id="69" idx="1"/>
            <a:endCxn id="40" idx="7"/>
          </p:cNvCxnSpPr>
          <p:nvPr/>
        </p:nvCxnSpPr>
        <p:spPr>
          <a:xfrm flipH="1">
            <a:off x="8066669" y="1777648"/>
            <a:ext cx="335227" cy="639691"/>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74" name="Diamond 73">
            <a:extLst>
              <a:ext uri="{FF2B5EF4-FFF2-40B4-BE49-F238E27FC236}">
                <a16:creationId xmlns:a16="http://schemas.microsoft.com/office/drawing/2014/main" id="{BD71C658-46A2-4A23-ABAA-153D00E24D35}"/>
              </a:ext>
            </a:extLst>
          </p:cNvPr>
          <p:cNvSpPr/>
          <p:nvPr/>
        </p:nvSpPr>
        <p:spPr>
          <a:xfrm>
            <a:off x="8153926" y="4178512"/>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TextBox 40">
            <a:extLst>
              <a:ext uri="{FF2B5EF4-FFF2-40B4-BE49-F238E27FC236}">
                <a16:creationId xmlns:a16="http://schemas.microsoft.com/office/drawing/2014/main" id="{46229447-4767-409D-89E9-58DDC5883099}"/>
              </a:ext>
            </a:extLst>
          </p:cNvPr>
          <p:cNvSpPr txBox="1"/>
          <p:nvPr/>
        </p:nvSpPr>
        <p:spPr>
          <a:xfrm>
            <a:off x="7402664" y="3403160"/>
            <a:ext cx="659456" cy="369332"/>
          </a:xfrm>
          <a:prstGeom prst="rect">
            <a:avLst/>
          </a:prstGeom>
          <a:noFill/>
        </p:spPr>
        <p:txBody>
          <a:bodyPr wrap="square" rtlCol="0">
            <a:spAutoFit/>
          </a:bodyPr>
          <a:lstStyle/>
          <a:p>
            <a:r>
              <a:rPr lang="en-GB" dirty="0"/>
              <a:t>uses</a:t>
            </a:r>
          </a:p>
        </p:txBody>
      </p:sp>
      <p:sp>
        <p:nvSpPr>
          <p:cNvPr id="45" name="TextBox 44">
            <a:extLst>
              <a:ext uri="{FF2B5EF4-FFF2-40B4-BE49-F238E27FC236}">
                <a16:creationId xmlns:a16="http://schemas.microsoft.com/office/drawing/2014/main" id="{E13E515B-FD17-4528-B4DE-B8D790A5A8E0}"/>
              </a:ext>
            </a:extLst>
          </p:cNvPr>
          <p:cNvSpPr txBox="1"/>
          <p:nvPr/>
        </p:nvSpPr>
        <p:spPr>
          <a:xfrm>
            <a:off x="9988550" y="2508250"/>
            <a:ext cx="596900" cy="369332"/>
          </a:xfrm>
          <a:prstGeom prst="rect">
            <a:avLst/>
          </a:prstGeom>
          <a:noFill/>
        </p:spPr>
        <p:txBody>
          <a:bodyPr wrap="square" rtlCol="0">
            <a:spAutoFit/>
          </a:bodyPr>
          <a:lstStyle/>
          <a:p>
            <a:r>
              <a:rPr lang="en-GB" b="1" dirty="0">
                <a:latin typeface="Alte Haas Grotesk" panose="02000503000000020004" pitchFamily="2" charset="0"/>
              </a:rPr>
              <a:t>API</a:t>
            </a:r>
          </a:p>
        </p:txBody>
      </p:sp>
      <p:sp>
        <p:nvSpPr>
          <p:cNvPr id="48" name="TextBox 47">
            <a:extLst>
              <a:ext uri="{FF2B5EF4-FFF2-40B4-BE49-F238E27FC236}">
                <a16:creationId xmlns:a16="http://schemas.microsoft.com/office/drawing/2014/main" id="{7F4149A7-6E75-4814-8830-F21F4ED6E240}"/>
              </a:ext>
            </a:extLst>
          </p:cNvPr>
          <p:cNvSpPr txBox="1"/>
          <p:nvPr/>
        </p:nvSpPr>
        <p:spPr>
          <a:xfrm>
            <a:off x="7314855" y="2938272"/>
            <a:ext cx="2857778" cy="735756"/>
          </a:xfrm>
          <a:prstGeom prst="rect">
            <a:avLst/>
          </a:prstGeom>
          <a:solidFill>
            <a:schemeClr val="tx1">
              <a:alpha val="58000"/>
            </a:schemeClr>
          </a:solidFill>
        </p:spPr>
        <p:txBody>
          <a:bodyPr wrap="square" tIns="90000" bIns="90000" rtlCol="0" anchor="ctr">
            <a:spAutoFit/>
          </a:bodyPr>
          <a:lstStyle/>
          <a:p>
            <a:pPr algn="ctr"/>
            <a:r>
              <a:rPr lang="en-GB" b="1" dirty="0">
                <a:solidFill>
                  <a:schemeClr val="bg1"/>
                </a:solidFill>
                <a:latin typeface="Alte Haas Grotesk" panose="02000503000000020004" pitchFamily="2" charset="0"/>
              </a:rPr>
              <a:t>Now we want to change our implementation here</a:t>
            </a:r>
          </a:p>
        </p:txBody>
      </p:sp>
      <p:sp>
        <p:nvSpPr>
          <p:cNvPr id="51" name="Title 3">
            <a:extLst>
              <a:ext uri="{FF2B5EF4-FFF2-40B4-BE49-F238E27FC236}">
                <a16:creationId xmlns:a16="http://schemas.microsoft.com/office/drawing/2014/main" id="{6CC91734-B3B8-494C-8BF0-1923BA7F4CE7}"/>
              </a:ext>
            </a:extLst>
          </p:cNvPr>
          <p:cNvSpPr txBox="1">
            <a:spLocks/>
          </p:cNvSpPr>
          <p:nvPr/>
        </p:nvSpPr>
        <p:spPr>
          <a:xfrm>
            <a:off x="781318" y="4270693"/>
            <a:ext cx="3244772" cy="161555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1800" dirty="0">
                <a:solidFill>
                  <a:schemeClr val="bg1"/>
                </a:solidFill>
              </a:rPr>
              <a:t>1.</a:t>
            </a:r>
          </a:p>
          <a:p>
            <a:r>
              <a:rPr lang="en-US" sz="2800" dirty="0">
                <a:solidFill>
                  <a:schemeClr val="bg1"/>
                </a:solidFill>
              </a:rPr>
              <a:t>Beware of…</a:t>
            </a:r>
            <a:br>
              <a:rPr lang="en-US" sz="2800" dirty="0">
                <a:solidFill>
                  <a:schemeClr val="bg1"/>
                </a:solidFill>
              </a:rPr>
            </a:br>
            <a:r>
              <a:rPr lang="en-US" sz="2800" dirty="0">
                <a:solidFill>
                  <a:schemeClr val="bg1"/>
                </a:solidFill>
              </a:rPr>
              <a:t>Fragile tests</a:t>
            </a:r>
            <a:endParaRPr lang="en-GB" sz="1800" dirty="0">
              <a:solidFill>
                <a:schemeClr val="bg1"/>
              </a:solidFill>
            </a:endParaRPr>
          </a:p>
        </p:txBody>
      </p:sp>
    </p:spTree>
    <p:extLst>
      <p:ext uri="{BB962C8B-B14F-4D97-AF65-F5344CB8AC3E}">
        <p14:creationId xmlns:p14="http://schemas.microsoft.com/office/powerpoint/2010/main" val="16358710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Picture 44">
            <a:extLst>
              <a:ext uri="{FF2B5EF4-FFF2-40B4-BE49-F238E27FC236}">
                <a16:creationId xmlns:a16="http://schemas.microsoft.com/office/drawing/2014/main" id="{DAE98896-C143-458A-8F72-E4415529AD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5900" y="-123000"/>
            <a:ext cx="11304056" cy="7534154"/>
          </a:xfrm>
          <a:prstGeom prst="rect">
            <a:avLst/>
          </a:prstGeom>
        </p:spPr>
      </p:pic>
      <p:sp>
        <p:nvSpPr>
          <p:cNvPr id="43" name="Rectangle 42">
            <a:extLst>
              <a:ext uri="{FF2B5EF4-FFF2-40B4-BE49-F238E27FC236}">
                <a16:creationId xmlns:a16="http://schemas.microsoft.com/office/drawing/2014/main" id="{B06DF77F-F685-46CC-AEA0-A2F93299DF0E}"/>
              </a:ext>
            </a:extLst>
          </p:cNvPr>
          <p:cNvSpPr/>
          <p:nvPr/>
        </p:nvSpPr>
        <p:spPr>
          <a:xfrm>
            <a:off x="1383417" y="-609565"/>
            <a:ext cx="11370265" cy="7795555"/>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Oval 7">
            <a:extLst>
              <a:ext uri="{FF2B5EF4-FFF2-40B4-BE49-F238E27FC236}">
                <a16:creationId xmlns:a16="http://schemas.microsoft.com/office/drawing/2014/main" id="{25082D86-9695-45CD-B1F0-A3B548B7E77A}"/>
              </a:ext>
            </a:extLst>
          </p:cNvPr>
          <p:cNvSpPr/>
          <p:nvPr/>
        </p:nvSpPr>
        <p:spPr>
          <a:xfrm>
            <a:off x="7746797" y="601188"/>
            <a:ext cx="2887873" cy="1750831"/>
          </a:xfrm>
          <a:prstGeom prst="ellipse">
            <a:avLst/>
          </a:prstGeom>
          <a:solidFill>
            <a:schemeClr val="tx1">
              <a:alpha val="59000"/>
            </a:schemeClr>
          </a:solidFill>
          <a:ln w="63500">
            <a:solidFill>
              <a:srgbClr val="DFC9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Octagon 45">
            <a:extLst>
              <a:ext uri="{FF2B5EF4-FFF2-40B4-BE49-F238E27FC236}">
                <a16:creationId xmlns:a16="http://schemas.microsoft.com/office/drawing/2014/main" id="{111BBDAF-2F6D-4A1C-B1A7-452AAAAD9BC2}"/>
              </a:ext>
            </a:extLst>
          </p:cNvPr>
          <p:cNvSpPr/>
          <p:nvPr/>
        </p:nvSpPr>
        <p:spPr>
          <a:xfrm>
            <a:off x="8754972" y="937403"/>
            <a:ext cx="867885" cy="690097"/>
          </a:xfrm>
          <a:prstGeom prst="octagon">
            <a:avLst>
              <a:gd name="adj" fmla="val 30445"/>
            </a:avLst>
          </a:prstGeom>
          <a:solidFill>
            <a:srgbClr val="DFC9EF"/>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1200" b="1" dirty="0">
                <a:solidFill>
                  <a:schemeClr val="tx1"/>
                </a:solidFill>
                <a:latin typeface="Alte Haas Grotesk" panose="02000503000000020004" pitchFamily="2" charset="0"/>
              </a:rPr>
              <a:t>BFF API</a:t>
            </a:r>
            <a:endParaRPr lang="en-GB" sz="1200" b="1" dirty="0">
              <a:solidFill>
                <a:schemeClr val="tx1"/>
              </a:solidFill>
              <a:latin typeface="Alte Haas Grotesk" panose="02000503000000020004" pitchFamily="2" charset="0"/>
            </a:endParaRPr>
          </a:p>
        </p:txBody>
      </p:sp>
      <p:pic>
        <p:nvPicPr>
          <p:cNvPr id="48" name="Picture 47">
            <a:extLst>
              <a:ext uri="{FF2B5EF4-FFF2-40B4-BE49-F238E27FC236}">
                <a16:creationId xmlns:a16="http://schemas.microsoft.com/office/drawing/2014/main" id="{F0933BC1-55BF-49EC-8921-D6632C0017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84202" y="79452"/>
            <a:ext cx="461073" cy="435164"/>
          </a:xfrm>
          <a:prstGeom prst="rect">
            <a:avLst/>
          </a:prstGeom>
        </p:spPr>
      </p:pic>
      <p:sp>
        <p:nvSpPr>
          <p:cNvPr id="52" name="Octagon 51">
            <a:extLst>
              <a:ext uri="{FF2B5EF4-FFF2-40B4-BE49-F238E27FC236}">
                <a16:creationId xmlns:a16="http://schemas.microsoft.com/office/drawing/2014/main" id="{9106BC21-75A9-4C60-AEED-34F3838F981E}"/>
              </a:ext>
            </a:extLst>
          </p:cNvPr>
          <p:cNvSpPr/>
          <p:nvPr/>
        </p:nvSpPr>
        <p:spPr>
          <a:xfrm>
            <a:off x="7986156" y="1376373"/>
            <a:ext cx="893951" cy="647141"/>
          </a:xfrm>
          <a:prstGeom prst="octagon">
            <a:avLst>
              <a:gd name="adj" fmla="val 30445"/>
            </a:avLst>
          </a:prstGeom>
          <a:solidFill>
            <a:srgbClr val="DFC9EF"/>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1100" b="1" dirty="0" err="1">
                <a:solidFill>
                  <a:schemeClr val="tx1"/>
                </a:solidFill>
                <a:latin typeface="Alte Haas Grotesk" panose="02000503000000020004" pitchFamily="2" charset="0"/>
              </a:rPr>
              <a:t>Booking</a:t>
            </a:r>
            <a:r>
              <a:rPr lang="fr-FR" sz="1100" b="1" dirty="0">
                <a:solidFill>
                  <a:schemeClr val="tx1"/>
                </a:solidFill>
                <a:latin typeface="Alte Haas Grotesk" panose="02000503000000020004" pitchFamily="2" charset="0"/>
              </a:rPr>
              <a:t> API</a:t>
            </a:r>
            <a:endParaRPr lang="en-GB" sz="1100" b="1" dirty="0">
              <a:solidFill>
                <a:schemeClr val="tx1"/>
              </a:solidFill>
              <a:latin typeface="Alte Haas Grotesk" panose="02000503000000020004" pitchFamily="2" charset="0"/>
            </a:endParaRPr>
          </a:p>
        </p:txBody>
      </p:sp>
      <p:sp>
        <p:nvSpPr>
          <p:cNvPr id="30" name="TextBox 29">
            <a:extLst>
              <a:ext uri="{FF2B5EF4-FFF2-40B4-BE49-F238E27FC236}">
                <a16:creationId xmlns:a16="http://schemas.microsoft.com/office/drawing/2014/main" id="{47C66BA2-2806-416B-A1BD-2168EC0EDB03}"/>
              </a:ext>
            </a:extLst>
          </p:cNvPr>
          <p:cNvSpPr txBox="1"/>
          <p:nvPr/>
        </p:nvSpPr>
        <p:spPr>
          <a:xfrm>
            <a:off x="8639046" y="629693"/>
            <a:ext cx="1313693" cy="338554"/>
          </a:xfrm>
          <a:prstGeom prst="rect">
            <a:avLst/>
          </a:prstGeom>
          <a:noFill/>
        </p:spPr>
        <p:txBody>
          <a:bodyPr wrap="square" rtlCol="0">
            <a:spAutoFit/>
          </a:bodyPr>
          <a:lstStyle/>
          <a:p>
            <a:r>
              <a:rPr lang="fr-FR" sz="1600" b="1" dirty="0">
                <a:solidFill>
                  <a:srgbClr val="DFC9EF"/>
                </a:solidFill>
              </a:rPr>
              <a:t>E-commerce</a:t>
            </a:r>
            <a:endParaRPr lang="en-GB" sz="1600" dirty="0">
              <a:solidFill>
                <a:srgbClr val="DFC9EF"/>
              </a:solidFill>
            </a:endParaRPr>
          </a:p>
        </p:txBody>
      </p:sp>
      <p:grpSp>
        <p:nvGrpSpPr>
          <p:cNvPr id="6" name="Group 5">
            <a:extLst>
              <a:ext uri="{FF2B5EF4-FFF2-40B4-BE49-F238E27FC236}">
                <a16:creationId xmlns:a16="http://schemas.microsoft.com/office/drawing/2014/main" id="{32871B2D-D23A-4E6E-9D1C-48BA3779359E}"/>
              </a:ext>
            </a:extLst>
          </p:cNvPr>
          <p:cNvGrpSpPr/>
          <p:nvPr/>
        </p:nvGrpSpPr>
        <p:grpSpPr>
          <a:xfrm>
            <a:off x="7065216" y="2054708"/>
            <a:ext cx="2408761" cy="2685908"/>
            <a:chOff x="7065216" y="2054708"/>
            <a:chExt cx="2408761" cy="2685908"/>
          </a:xfrm>
        </p:grpSpPr>
        <p:sp>
          <p:nvSpPr>
            <p:cNvPr id="72" name="Oval 71">
              <a:extLst>
                <a:ext uri="{FF2B5EF4-FFF2-40B4-BE49-F238E27FC236}">
                  <a16:creationId xmlns:a16="http://schemas.microsoft.com/office/drawing/2014/main" id="{749F46B7-622C-4964-A798-EEC41868FF86}"/>
                </a:ext>
              </a:extLst>
            </p:cNvPr>
            <p:cNvSpPr/>
            <p:nvPr/>
          </p:nvSpPr>
          <p:spPr>
            <a:xfrm>
              <a:off x="7065216" y="3359145"/>
              <a:ext cx="2408761" cy="1381471"/>
            </a:xfrm>
            <a:prstGeom prst="ellipse">
              <a:avLst/>
            </a:prstGeom>
            <a:solidFill>
              <a:schemeClr val="tx1">
                <a:alpha val="59000"/>
              </a:schemeClr>
            </a:solidFill>
            <a:ln w="63500">
              <a:solidFill>
                <a:srgbClr val="DFC9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4" name="Group 3">
              <a:extLst>
                <a:ext uri="{FF2B5EF4-FFF2-40B4-BE49-F238E27FC236}">
                  <a16:creationId xmlns:a16="http://schemas.microsoft.com/office/drawing/2014/main" id="{FDDFED98-ED5A-4EEE-9E03-57A19E833AA3}"/>
                </a:ext>
              </a:extLst>
            </p:cNvPr>
            <p:cNvGrpSpPr/>
            <p:nvPr/>
          </p:nvGrpSpPr>
          <p:grpSpPr>
            <a:xfrm>
              <a:off x="7604834" y="3374777"/>
              <a:ext cx="1349168" cy="1112754"/>
              <a:chOff x="7604834" y="3374777"/>
              <a:chExt cx="1349168" cy="1112754"/>
            </a:xfrm>
          </p:grpSpPr>
          <p:sp>
            <p:nvSpPr>
              <p:cNvPr id="57" name="Octagon 56">
                <a:extLst>
                  <a:ext uri="{FF2B5EF4-FFF2-40B4-BE49-F238E27FC236}">
                    <a16:creationId xmlns:a16="http://schemas.microsoft.com/office/drawing/2014/main" id="{BE38B1CF-D464-4C95-A058-34090836511C}"/>
                  </a:ext>
                </a:extLst>
              </p:cNvPr>
              <p:cNvSpPr/>
              <p:nvPr/>
            </p:nvSpPr>
            <p:spPr>
              <a:xfrm>
                <a:off x="7827022" y="3999438"/>
                <a:ext cx="885587" cy="488093"/>
              </a:xfrm>
              <a:prstGeom prst="octagon">
                <a:avLst>
                  <a:gd name="adj" fmla="val 30445"/>
                </a:avLst>
              </a:prstGeom>
              <a:solidFill>
                <a:schemeClr val="bg1"/>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1100" b="1" dirty="0">
                    <a:solidFill>
                      <a:schemeClr val="tx1"/>
                    </a:solidFill>
                    <a:latin typeface="Alte Haas Grotesk" panose="02000503000000020004" pitchFamily="2" charset="0"/>
                  </a:rPr>
                  <a:t>CRS API</a:t>
                </a:r>
                <a:endParaRPr lang="en-GB" sz="1100" b="1" dirty="0">
                  <a:solidFill>
                    <a:schemeClr val="tx1"/>
                  </a:solidFill>
                  <a:latin typeface="Alte Haas Grotesk" panose="02000503000000020004" pitchFamily="2" charset="0"/>
                </a:endParaRPr>
              </a:p>
            </p:txBody>
          </p:sp>
          <p:sp>
            <p:nvSpPr>
              <p:cNvPr id="75" name="TextBox 74">
                <a:extLst>
                  <a:ext uri="{FF2B5EF4-FFF2-40B4-BE49-F238E27FC236}">
                    <a16:creationId xmlns:a16="http://schemas.microsoft.com/office/drawing/2014/main" id="{72B1D1D9-2253-44B4-BD39-6B3197B2F978}"/>
                  </a:ext>
                </a:extLst>
              </p:cNvPr>
              <p:cNvSpPr txBox="1"/>
              <p:nvPr/>
            </p:nvSpPr>
            <p:spPr>
              <a:xfrm>
                <a:off x="7604834" y="3374777"/>
                <a:ext cx="1349168" cy="584775"/>
              </a:xfrm>
              <a:prstGeom prst="rect">
                <a:avLst/>
              </a:prstGeom>
              <a:noFill/>
            </p:spPr>
            <p:txBody>
              <a:bodyPr wrap="square" rtlCol="0">
                <a:spAutoFit/>
              </a:bodyPr>
              <a:lstStyle/>
              <a:p>
                <a:pPr algn="ctr"/>
                <a:r>
                  <a:rPr lang="fr-FR" sz="1600" b="1" dirty="0">
                    <a:solidFill>
                      <a:srgbClr val="DFC9EF"/>
                    </a:solidFill>
                  </a:rPr>
                  <a:t>Central </a:t>
                </a:r>
                <a:r>
                  <a:rPr lang="fr-FR" sz="1600" b="1" dirty="0" err="1">
                    <a:solidFill>
                      <a:srgbClr val="DFC9EF"/>
                    </a:solidFill>
                  </a:rPr>
                  <a:t>Reservation</a:t>
                </a:r>
                <a:r>
                  <a:rPr lang="fr-FR" sz="1600" b="1" dirty="0">
                    <a:solidFill>
                      <a:srgbClr val="DFC9EF"/>
                    </a:solidFill>
                  </a:rPr>
                  <a:t> </a:t>
                </a:r>
                <a:endParaRPr lang="en-GB" sz="1600" dirty="0">
                  <a:solidFill>
                    <a:srgbClr val="DFC9EF"/>
                  </a:solidFill>
                </a:endParaRPr>
              </a:p>
            </p:txBody>
          </p:sp>
        </p:grpSp>
        <p:cxnSp>
          <p:nvCxnSpPr>
            <p:cNvPr id="33" name="Connector: Curved 32">
              <a:extLst>
                <a:ext uri="{FF2B5EF4-FFF2-40B4-BE49-F238E27FC236}">
                  <a16:creationId xmlns:a16="http://schemas.microsoft.com/office/drawing/2014/main" id="{9175A9D6-A0BE-4B31-B20D-10D0553FBA4E}"/>
                </a:ext>
              </a:extLst>
            </p:cNvPr>
            <p:cNvCxnSpPr>
              <a:cxnSpLocks/>
              <a:stCxn id="8" idx="3"/>
              <a:endCxn id="72" idx="0"/>
            </p:cNvCxnSpPr>
            <p:nvPr/>
          </p:nvCxnSpPr>
          <p:spPr>
            <a:xfrm rot="16200000" flipH="1">
              <a:off x="7587892" y="2677439"/>
              <a:ext cx="1263529" cy="99881"/>
            </a:xfrm>
            <a:prstGeom prst="curvedConnector3">
              <a:avLst>
                <a:gd name="adj1" fmla="val 50000"/>
              </a:avLst>
            </a:prstGeom>
            <a:ln w="25400">
              <a:solidFill>
                <a:srgbClr val="DFC9EF"/>
              </a:solidFill>
              <a:tailEnd type="none"/>
            </a:ln>
          </p:spPr>
          <p:style>
            <a:lnRef idx="1">
              <a:schemeClr val="accent1"/>
            </a:lnRef>
            <a:fillRef idx="0">
              <a:schemeClr val="accent1"/>
            </a:fillRef>
            <a:effectRef idx="0">
              <a:schemeClr val="accent1"/>
            </a:effectRef>
            <a:fontRef idx="minor">
              <a:schemeClr val="tx1"/>
            </a:fontRef>
          </p:style>
        </p:cxnSp>
        <p:sp>
          <p:nvSpPr>
            <p:cNvPr id="118" name="TextBox 117">
              <a:extLst>
                <a:ext uri="{FF2B5EF4-FFF2-40B4-BE49-F238E27FC236}">
                  <a16:creationId xmlns:a16="http://schemas.microsoft.com/office/drawing/2014/main" id="{FFD1F243-0C5C-4C27-A2BC-4D14B1982F59}"/>
                </a:ext>
              </a:extLst>
            </p:cNvPr>
            <p:cNvSpPr txBox="1"/>
            <p:nvPr/>
          </p:nvSpPr>
          <p:spPr>
            <a:xfrm>
              <a:off x="8225999" y="3006315"/>
              <a:ext cx="286517" cy="309530"/>
            </a:xfrm>
            <a:prstGeom prst="rect">
              <a:avLst/>
            </a:prstGeom>
            <a:noFill/>
          </p:spPr>
          <p:txBody>
            <a:bodyPr wrap="square" rtlCol="0">
              <a:spAutoFit/>
            </a:bodyPr>
            <a:lstStyle/>
            <a:p>
              <a:r>
                <a:rPr lang="en-GB" b="1" dirty="0">
                  <a:solidFill>
                    <a:srgbClr val="DFC9EF"/>
                  </a:solidFill>
                </a:rPr>
                <a:t>U</a:t>
              </a:r>
            </a:p>
          </p:txBody>
        </p:sp>
        <p:sp>
          <p:nvSpPr>
            <p:cNvPr id="119" name="TextBox 118">
              <a:extLst>
                <a:ext uri="{FF2B5EF4-FFF2-40B4-BE49-F238E27FC236}">
                  <a16:creationId xmlns:a16="http://schemas.microsoft.com/office/drawing/2014/main" id="{866580B5-D9A6-453A-982E-CA4C92AD9068}"/>
                </a:ext>
              </a:extLst>
            </p:cNvPr>
            <p:cNvSpPr txBox="1"/>
            <p:nvPr/>
          </p:nvSpPr>
          <p:spPr>
            <a:xfrm>
              <a:off x="7899067" y="2054708"/>
              <a:ext cx="339338" cy="309530"/>
            </a:xfrm>
            <a:prstGeom prst="rect">
              <a:avLst/>
            </a:prstGeom>
            <a:noFill/>
          </p:spPr>
          <p:txBody>
            <a:bodyPr wrap="square" rtlCol="0">
              <a:spAutoFit/>
            </a:bodyPr>
            <a:lstStyle/>
            <a:p>
              <a:r>
                <a:rPr lang="en-GB" b="1" dirty="0">
                  <a:solidFill>
                    <a:srgbClr val="DFC9EF"/>
                  </a:solidFill>
                </a:rPr>
                <a:t>d</a:t>
              </a:r>
            </a:p>
          </p:txBody>
        </p:sp>
      </p:grpSp>
      <p:grpSp>
        <p:nvGrpSpPr>
          <p:cNvPr id="7" name="Group 6">
            <a:extLst>
              <a:ext uri="{FF2B5EF4-FFF2-40B4-BE49-F238E27FC236}">
                <a16:creationId xmlns:a16="http://schemas.microsoft.com/office/drawing/2014/main" id="{9A00B6D9-8323-4F61-8D78-1043C607F7B2}"/>
              </a:ext>
            </a:extLst>
          </p:cNvPr>
          <p:cNvGrpSpPr/>
          <p:nvPr/>
        </p:nvGrpSpPr>
        <p:grpSpPr>
          <a:xfrm>
            <a:off x="5244432" y="1167677"/>
            <a:ext cx="2549837" cy="2799510"/>
            <a:chOff x="5244432" y="1167677"/>
            <a:chExt cx="2549837" cy="2799510"/>
          </a:xfrm>
        </p:grpSpPr>
        <p:sp>
          <p:nvSpPr>
            <p:cNvPr id="77" name="Oval 76">
              <a:extLst>
                <a:ext uri="{FF2B5EF4-FFF2-40B4-BE49-F238E27FC236}">
                  <a16:creationId xmlns:a16="http://schemas.microsoft.com/office/drawing/2014/main" id="{57A8ECD5-4045-4202-8A77-33F0FBC4C9C9}"/>
                </a:ext>
              </a:extLst>
            </p:cNvPr>
            <p:cNvSpPr/>
            <p:nvPr/>
          </p:nvSpPr>
          <p:spPr>
            <a:xfrm>
              <a:off x="5244432" y="2611106"/>
              <a:ext cx="1727303" cy="1356081"/>
            </a:xfrm>
            <a:prstGeom prst="ellipse">
              <a:avLst/>
            </a:prstGeom>
            <a:solidFill>
              <a:schemeClr val="tx1">
                <a:alpha val="59000"/>
              </a:schemeClr>
            </a:solidFill>
            <a:ln w="63500">
              <a:solidFill>
                <a:srgbClr val="DFC9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Octagon 52">
              <a:extLst>
                <a:ext uri="{FF2B5EF4-FFF2-40B4-BE49-F238E27FC236}">
                  <a16:creationId xmlns:a16="http://schemas.microsoft.com/office/drawing/2014/main" id="{5D1B7EF9-575D-4872-8824-E1DE980EE439}"/>
                </a:ext>
              </a:extLst>
            </p:cNvPr>
            <p:cNvSpPr/>
            <p:nvPr/>
          </p:nvSpPr>
          <p:spPr>
            <a:xfrm>
              <a:off x="5708382" y="3109537"/>
              <a:ext cx="759226" cy="647141"/>
            </a:xfrm>
            <a:prstGeom prst="octagon">
              <a:avLst>
                <a:gd name="adj" fmla="val 30445"/>
              </a:avLst>
            </a:prstGeom>
            <a:solidFill>
              <a:schemeClr val="bg1">
                <a:lumMod val="75000"/>
              </a:schemeClr>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1200" b="1" dirty="0">
                  <a:solidFill>
                    <a:schemeClr val="tx1"/>
                  </a:solidFill>
                  <a:latin typeface="Alte Haas Grotesk" panose="02000503000000020004" pitchFamily="2" charset="0"/>
                </a:rPr>
                <a:t>PSP API</a:t>
              </a:r>
              <a:endParaRPr lang="en-GB" sz="1200" b="1" dirty="0">
                <a:solidFill>
                  <a:schemeClr val="tx1"/>
                </a:solidFill>
                <a:latin typeface="Alte Haas Grotesk" panose="02000503000000020004" pitchFamily="2" charset="0"/>
              </a:endParaRPr>
            </a:p>
          </p:txBody>
        </p:sp>
        <p:sp>
          <p:nvSpPr>
            <p:cNvPr id="78" name="TextBox 77">
              <a:extLst>
                <a:ext uri="{FF2B5EF4-FFF2-40B4-BE49-F238E27FC236}">
                  <a16:creationId xmlns:a16="http://schemas.microsoft.com/office/drawing/2014/main" id="{2A2062FF-A756-4432-B250-9E07BE67CC6B}"/>
                </a:ext>
              </a:extLst>
            </p:cNvPr>
            <p:cNvSpPr txBox="1"/>
            <p:nvPr/>
          </p:nvSpPr>
          <p:spPr>
            <a:xfrm>
              <a:off x="5373325" y="2721538"/>
              <a:ext cx="1522497" cy="338554"/>
            </a:xfrm>
            <a:prstGeom prst="rect">
              <a:avLst/>
            </a:prstGeom>
            <a:noFill/>
          </p:spPr>
          <p:txBody>
            <a:bodyPr wrap="square" rtlCol="0">
              <a:spAutoFit/>
            </a:bodyPr>
            <a:lstStyle/>
            <a:p>
              <a:pPr algn="ctr"/>
              <a:r>
                <a:rPr lang="fr-FR" sz="1600" b="1" dirty="0" err="1">
                  <a:solidFill>
                    <a:srgbClr val="DFC9EF"/>
                  </a:solidFill>
                </a:rPr>
                <a:t>Payment</a:t>
              </a:r>
              <a:endParaRPr lang="en-GB" sz="1600" dirty="0">
                <a:solidFill>
                  <a:srgbClr val="DFC9EF"/>
                </a:solidFill>
              </a:endParaRPr>
            </a:p>
          </p:txBody>
        </p:sp>
        <p:cxnSp>
          <p:nvCxnSpPr>
            <p:cNvPr id="111" name="Connector: Curved 110">
              <a:extLst>
                <a:ext uri="{FF2B5EF4-FFF2-40B4-BE49-F238E27FC236}">
                  <a16:creationId xmlns:a16="http://schemas.microsoft.com/office/drawing/2014/main" id="{AE8E80CE-CE1B-49FD-BF0A-425E14960168}"/>
                </a:ext>
              </a:extLst>
            </p:cNvPr>
            <p:cNvCxnSpPr>
              <a:cxnSpLocks/>
              <a:stCxn id="8" idx="2"/>
              <a:endCxn id="77" idx="0"/>
            </p:cNvCxnSpPr>
            <p:nvPr/>
          </p:nvCxnSpPr>
          <p:spPr>
            <a:xfrm rot="10800000" flipV="1">
              <a:off x="6108085" y="1476604"/>
              <a:ext cx="1638713" cy="1134502"/>
            </a:xfrm>
            <a:prstGeom prst="curvedConnector2">
              <a:avLst/>
            </a:prstGeom>
            <a:ln w="25400">
              <a:solidFill>
                <a:srgbClr val="DFC9EF"/>
              </a:solidFill>
              <a:tailEnd type="none"/>
            </a:ln>
          </p:spPr>
          <p:style>
            <a:lnRef idx="1">
              <a:schemeClr val="accent1"/>
            </a:lnRef>
            <a:fillRef idx="0">
              <a:schemeClr val="accent1"/>
            </a:fillRef>
            <a:effectRef idx="0">
              <a:schemeClr val="accent1"/>
            </a:effectRef>
            <a:fontRef idx="minor">
              <a:schemeClr val="tx1"/>
            </a:fontRef>
          </p:style>
        </p:cxnSp>
        <p:sp>
          <p:nvSpPr>
            <p:cNvPr id="120" name="TextBox 119">
              <a:extLst>
                <a:ext uri="{FF2B5EF4-FFF2-40B4-BE49-F238E27FC236}">
                  <a16:creationId xmlns:a16="http://schemas.microsoft.com/office/drawing/2014/main" id="{132B9C16-A72C-4A6D-87F8-91FD1EC2F688}"/>
                </a:ext>
              </a:extLst>
            </p:cNvPr>
            <p:cNvSpPr txBox="1"/>
            <p:nvPr/>
          </p:nvSpPr>
          <p:spPr>
            <a:xfrm>
              <a:off x="6117753" y="2286308"/>
              <a:ext cx="286517" cy="309530"/>
            </a:xfrm>
            <a:prstGeom prst="rect">
              <a:avLst/>
            </a:prstGeom>
            <a:noFill/>
          </p:spPr>
          <p:txBody>
            <a:bodyPr wrap="square" rtlCol="0">
              <a:spAutoFit/>
            </a:bodyPr>
            <a:lstStyle/>
            <a:p>
              <a:r>
                <a:rPr lang="en-GB" b="1" dirty="0">
                  <a:solidFill>
                    <a:srgbClr val="DFC9EF"/>
                  </a:solidFill>
                </a:rPr>
                <a:t>U</a:t>
              </a:r>
            </a:p>
          </p:txBody>
        </p:sp>
        <p:sp>
          <p:nvSpPr>
            <p:cNvPr id="121" name="TextBox 120">
              <a:extLst>
                <a:ext uri="{FF2B5EF4-FFF2-40B4-BE49-F238E27FC236}">
                  <a16:creationId xmlns:a16="http://schemas.microsoft.com/office/drawing/2014/main" id="{B96436F4-87FB-4B4C-AA07-D7CD08C620E3}"/>
                </a:ext>
              </a:extLst>
            </p:cNvPr>
            <p:cNvSpPr txBox="1"/>
            <p:nvPr/>
          </p:nvSpPr>
          <p:spPr>
            <a:xfrm>
              <a:off x="7454931" y="1167677"/>
              <a:ext cx="339338" cy="309530"/>
            </a:xfrm>
            <a:prstGeom prst="rect">
              <a:avLst/>
            </a:prstGeom>
            <a:noFill/>
          </p:spPr>
          <p:txBody>
            <a:bodyPr wrap="square" rtlCol="0">
              <a:spAutoFit/>
            </a:bodyPr>
            <a:lstStyle/>
            <a:p>
              <a:r>
                <a:rPr lang="en-GB" b="1" dirty="0">
                  <a:solidFill>
                    <a:srgbClr val="DFC9EF"/>
                  </a:solidFill>
                </a:rPr>
                <a:t>d</a:t>
              </a:r>
            </a:p>
          </p:txBody>
        </p:sp>
      </p:gr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grpSp>
        <p:nvGrpSpPr>
          <p:cNvPr id="10" name="Group 9">
            <a:extLst>
              <a:ext uri="{FF2B5EF4-FFF2-40B4-BE49-F238E27FC236}">
                <a16:creationId xmlns:a16="http://schemas.microsoft.com/office/drawing/2014/main" id="{13D3B7FB-C0B5-4B81-842D-49AB75A730A4}"/>
              </a:ext>
            </a:extLst>
          </p:cNvPr>
          <p:cNvGrpSpPr/>
          <p:nvPr/>
        </p:nvGrpSpPr>
        <p:grpSpPr>
          <a:xfrm>
            <a:off x="5684803" y="4722187"/>
            <a:ext cx="3281387" cy="2115387"/>
            <a:chOff x="5684803" y="4722187"/>
            <a:chExt cx="3281387" cy="2115387"/>
          </a:xfrm>
        </p:grpSpPr>
        <p:sp>
          <p:nvSpPr>
            <p:cNvPr id="82" name="Oval 81">
              <a:extLst>
                <a:ext uri="{FF2B5EF4-FFF2-40B4-BE49-F238E27FC236}">
                  <a16:creationId xmlns:a16="http://schemas.microsoft.com/office/drawing/2014/main" id="{42919A40-2ECF-42CF-B5BE-1AAF07A2A7BC}"/>
                </a:ext>
              </a:extLst>
            </p:cNvPr>
            <p:cNvSpPr/>
            <p:nvPr/>
          </p:nvSpPr>
          <p:spPr>
            <a:xfrm>
              <a:off x="5684803" y="5327839"/>
              <a:ext cx="3281387" cy="1509735"/>
            </a:xfrm>
            <a:prstGeom prst="ellipse">
              <a:avLst/>
            </a:prstGeom>
            <a:solidFill>
              <a:schemeClr val="tx1">
                <a:alpha val="59000"/>
              </a:schemeClr>
            </a:solidFill>
            <a:ln w="63500">
              <a:solidFill>
                <a:srgbClr val="DFC9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9" name="Octagon 58">
              <a:extLst>
                <a:ext uri="{FF2B5EF4-FFF2-40B4-BE49-F238E27FC236}">
                  <a16:creationId xmlns:a16="http://schemas.microsoft.com/office/drawing/2014/main" id="{722559A6-456C-43FA-91CD-BCB2A4EE36CF}"/>
                </a:ext>
              </a:extLst>
            </p:cNvPr>
            <p:cNvSpPr/>
            <p:nvPr/>
          </p:nvSpPr>
          <p:spPr>
            <a:xfrm>
              <a:off x="7375260" y="5825849"/>
              <a:ext cx="1179477" cy="647141"/>
            </a:xfrm>
            <a:prstGeom prst="octagon">
              <a:avLst>
                <a:gd name="adj" fmla="val 30445"/>
              </a:avLst>
            </a:prstGeom>
            <a:solidFill>
              <a:srgbClr val="DFC9EF"/>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1100" b="1" dirty="0" err="1">
                  <a:solidFill>
                    <a:schemeClr val="tx1"/>
                  </a:solidFill>
                  <a:latin typeface="Alte Haas Grotesk" panose="02000503000000020004" pitchFamily="2" charset="0"/>
                </a:rPr>
                <a:t>Metasearch</a:t>
              </a:r>
              <a:r>
                <a:rPr lang="fr-FR" sz="1100" b="1" dirty="0">
                  <a:solidFill>
                    <a:schemeClr val="tx1"/>
                  </a:solidFill>
                  <a:latin typeface="Alte Haas Grotesk" panose="02000503000000020004" pitchFamily="2" charset="0"/>
                </a:rPr>
                <a:t> API</a:t>
              </a:r>
              <a:endParaRPr lang="en-GB" sz="1100" b="1" dirty="0">
                <a:solidFill>
                  <a:schemeClr val="tx1"/>
                </a:solidFill>
                <a:latin typeface="Alte Haas Grotesk" panose="02000503000000020004" pitchFamily="2" charset="0"/>
              </a:endParaRPr>
            </a:p>
          </p:txBody>
        </p:sp>
        <p:sp>
          <p:nvSpPr>
            <p:cNvPr id="83" name="TextBox 82">
              <a:extLst>
                <a:ext uri="{FF2B5EF4-FFF2-40B4-BE49-F238E27FC236}">
                  <a16:creationId xmlns:a16="http://schemas.microsoft.com/office/drawing/2014/main" id="{65893FB5-D00B-4282-BB8C-3E4C4207FD7B}"/>
                </a:ext>
              </a:extLst>
            </p:cNvPr>
            <p:cNvSpPr txBox="1"/>
            <p:nvPr/>
          </p:nvSpPr>
          <p:spPr>
            <a:xfrm>
              <a:off x="6640047" y="5393195"/>
              <a:ext cx="1522497" cy="338554"/>
            </a:xfrm>
            <a:prstGeom prst="rect">
              <a:avLst/>
            </a:prstGeom>
            <a:noFill/>
          </p:spPr>
          <p:txBody>
            <a:bodyPr wrap="square" rtlCol="0">
              <a:spAutoFit/>
            </a:bodyPr>
            <a:lstStyle/>
            <a:p>
              <a:pPr algn="ctr"/>
              <a:r>
                <a:rPr lang="fr-FR" sz="1600" b="1" dirty="0">
                  <a:solidFill>
                    <a:srgbClr val="DFC9EF"/>
                  </a:solidFill>
                </a:rPr>
                <a:t>Distribution</a:t>
              </a:r>
              <a:endParaRPr lang="en-GB" sz="1600" dirty="0">
                <a:solidFill>
                  <a:srgbClr val="DFC9EF"/>
                </a:solidFill>
              </a:endParaRPr>
            </a:p>
          </p:txBody>
        </p:sp>
        <p:cxnSp>
          <p:nvCxnSpPr>
            <p:cNvPr id="141" name="Connector: Curved 140">
              <a:extLst>
                <a:ext uri="{FF2B5EF4-FFF2-40B4-BE49-F238E27FC236}">
                  <a16:creationId xmlns:a16="http://schemas.microsoft.com/office/drawing/2014/main" id="{15B8D9DA-8E16-4068-B088-715B52CC789D}"/>
                </a:ext>
              </a:extLst>
            </p:cNvPr>
            <p:cNvCxnSpPr>
              <a:cxnSpLocks/>
              <a:stCxn id="82" idx="0"/>
              <a:endCxn id="72" idx="4"/>
            </p:cNvCxnSpPr>
            <p:nvPr/>
          </p:nvCxnSpPr>
          <p:spPr>
            <a:xfrm rot="5400000" flipH="1" flipV="1">
              <a:off x="7503936" y="4562178"/>
              <a:ext cx="587223" cy="944100"/>
            </a:xfrm>
            <a:prstGeom prst="curvedConnector3">
              <a:avLst>
                <a:gd name="adj1" fmla="val 50000"/>
              </a:avLst>
            </a:prstGeom>
            <a:ln w="25400">
              <a:solidFill>
                <a:srgbClr val="DFC9EF"/>
              </a:solidFill>
              <a:tailEnd type="none"/>
            </a:ln>
          </p:spPr>
          <p:style>
            <a:lnRef idx="1">
              <a:schemeClr val="accent1"/>
            </a:lnRef>
            <a:fillRef idx="0">
              <a:schemeClr val="accent1"/>
            </a:fillRef>
            <a:effectRef idx="0">
              <a:schemeClr val="accent1"/>
            </a:effectRef>
            <a:fontRef idx="minor">
              <a:schemeClr val="tx1"/>
            </a:fontRef>
          </p:style>
        </p:cxnSp>
        <p:sp>
          <p:nvSpPr>
            <p:cNvPr id="144" name="TextBox 143">
              <a:extLst>
                <a:ext uri="{FF2B5EF4-FFF2-40B4-BE49-F238E27FC236}">
                  <a16:creationId xmlns:a16="http://schemas.microsoft.com/office/drawing/2014/main" id="{94D6B2E1-863B-420C-B31A-66C7DE316A88}"/>
                </a:ext>
              </a:extLst>
            </p:cNvPr>
            <p:cNvSpPr txBox="1"/>
            <p:nvPr/>
          </p:nvSpPr>
          <p:spPr>
            <a:xfrm>
              <a:off x="7038979" y="4983998"/>
              <a:ext cx="286517" cy="309530"/>
            </a:xfrm>
            <a:prstGeom prst="rect">
              <a:avLst/>
            </a:prstGeom>
            <a:noFill/>
          </p:spPr>
          <p:txBody>
            <a:bodyPr wrap="square" rtlCol="0">
              <a:spAutoFit/>
            </a:bodyPr>
            <a:lstStyle/>
            <a:p>
              <a:r>
                <a:rPr lang="en-GB" b="1" dirty="0">
                  <a:solidFill>
                    <a:srgbClr val="DFC9EF"/>
                  </a:solidFill>
                </a:rPr>
                <a:t>U</a:t>
              </a:r>
            </a:p>
          </p:txBody>
        </p:sp>
        <p:sp>
          <p:nvSpPr>
            <p:cNvPr id="145" name="TextBox 144">
              <a:extLst>
                <a:ext uri="{FF2B5EF4-FFF2-40B4-BE49-F238E27FC236}">
                  <a16:creationId xmlns:a16="http://schemas.microsoft.com/office/drawing/2014/main" id="{27729177-CB17-4246-838E-5EFC8CF5D7EA}"/>
                </a:ext>
              </a:extLst>
            </p:cNvPr>
            <p:cNvSpPr txBox="1"/>
            <p:nvPr/>
          </p:nvSpPr>
          <p:spPr>
            <a:xfrm>
              <a:off x="8152669" y="4722187"/>
              <a:ext cx="286517" cy="369332"/>
            </a:xfrm>
            <a:prstGeom prst="rect">
              <a:avLst/>
            </a:prstGeom>
            <a:noFill/>
          </p:spPr>
          <p:txBody>
            <a:bodyPr wrap="square" rtlCol="0">
              <a:spAutoFit/>
            </a:bodyPr>
            <a:lstStyle/>
            <a:p>
              <a:r>
                <a:rPr lang="en-GB" b="1" dirty="0">
                  <a:solidFill>
                    <a:srgbClr val="DFC9EF"/>
                  </a:solidFill>
                </a:rPr>
                <a:t>d</a:t>
              </a:r>
            </a:p>
          </p:txBody>
        </p:sp>
        <p:sp>
          <p:nvSpPr>
            <p:cNvPr id="149" name="Flowchart: Magnetic Disk 148">
              <a:extLst>
                <a:ext uri="{FF2B5EF4-FFF2-40B4-BE49-F238E27FC236}">
                  <a16:creationId xmlns:a16="http://schemas.microsoft.com/office/drawing/2014/main" id="{B6C69706-010C-444A-830B-1AF834D2864D}"/>
                </a:ext>
              </a:extLst>
            </p:cNvPr>
            <p:cNvSpPr/>
            <p:nvPr/>
          </p:nvSpPr>
          <p:spPr>
            <a:xfrm>
              <a:off x="6225872" y="5739959"/>
              <a:ext cx="928694" cy="854373"/>
            </a:xfrm>
            <a:prstGeom prst="flowChartMagneticDisk">
              <a:avLst/>
            </a:prstGeom>
            <a:solidFill>
              <a:srgbClr val="DFC9EF"/>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b="1" dirty="0">
                  <a:solidFill>
                    <a:schemeClr val="tx1"/>
                  </a:solidFill>
                </a:rPr>
                <a:t>Resorts</a:t>
              </a:r>
            </a:p>
            <a:p>
              <a:pPr algn="ctr"/>
              <a:r>
                <a:rPr lang="en-GB" sz="1200" b="1" dirty="0">
                  <a:solidFill>
                    <a:schemeClr val="tx1"/>
                  </a:solidFill>
                </a:rPr>
                <a:t>Referential</a:t>
              </a:r>
            </a:p>
          </p:txBody>
        </p:sp>
      </p:grpSp>
      <p:sp>
        <p:nvSpPr>
          <p:cNvPr id="54" name="Octagon 53">
            <a:extLst>
              <a:ext uri="{FF2B5EF4-FFF2-40B4-BE49-F238E27FC236}">
                <a16:creationId xmlns:a16="http://schemas.microsoft.com/office/drawing/2014/main" id="{99D63549-1E6B-4EED-84AE-1A309871A414}"/>
              </a:ext>
            </a:extLst>
          </p:cNvPr>
          <p:cNvSpPr/>
          <p:nvPr/>
        </p:nvSpPr>
        <p:spPr>
          <a:xfrm>
            <a:off x="9597232" y="1361117"/>
            <a:ext cx="810532" cy="586753"/>
          </a:xfrm>
          <a:prstGeom prst="octagon">
            <a:avLst>
              <a:gd name="adj" fmla="val 30445"/>
            </a:avLst>
          </a:prstGeom>
          <a:solidFill>
            <a:schemeClr val="bg1"/>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1100" b="1">
                <a:solidFill>
                  <a:schemeClr val="tx1"/>
                </a:solidFill>
                <a:latin typeface="Alte Haas Grotesk" panose="02000503000000020004" pitchFamily="2" charset="0"/>
              </a:rPr>
              <a:t>CMS API</a:t>
            </a:r>
            <a:endParaRPr lang="en-GB" sz="1100" b="1" dirty="0">
              <a:solidFill>
                <a:schemeClr val="tx1"/>
              </a:solidFill>
              <a:latin typeface="Alte Haas Grotesk" panose="02000503000000020004" pitchFamily="2" charset="0"/>
            </a:endParaRPr>
          </a:p>
        </p:txBody>
      </p:sp>
      <p:grpSp>
        <p:nvGrpSpPr>
          <p:cNvPr id="12" name="Group 11">
            <a:extLst>
              <a:ext uri="{FF2B5EF4-FFF2-40B4-BE49-F238E27FC236}">
                <a16:creationId xmlns:a16="http://schemas.microsoft.com/office/drawing/2014/main" id="{1D934E94-79BB-4D04-8F8B-5B0C8668494E}"/>
              </a:ext>
            </a:extLst>
          </p:cNvPr>
          <p:cNvGrpSpPr/>
          <p:nvPr/>
        </p:nvGrpSpPr>
        <p:grpSpPr>
          <a:xfrm>
            <a:off x="2849631" y="4041928"/>
            <a:ext cx="4215586" cy="2606518"/>
            <a:chOff x="2849631" y="4041928"/>
            <a:chExt cx="4215586" cy="2606518"/>
          </a:xfrm>
        </p:grpSpPr>
        <p:sp>
          <p:nvSpPr>
            <p:cNvPr id="80" name="Oval 79">
              <a:extLst>
                <a:ext uri="{FF2B5EF4-FFF2-40B4-BE49-F238E27FC236}">
                  <a16:creationId xmlns:a16="http://schemas.microsoft.com/office/drawing/2014/main" id="{73CB4C6A-987F-47B4-8C79-250DD7D5AA53}"/>
                </a:ext>
              </a:extLst>
            </p:cNvPr>
            <p:cNvSpPr/>
            <p:nvPr/>
          </p:nvSpPr>
          <p:spPr>
            <a:xfrm>
              <a:off x="2849631" y="4599438"/>
              <a:ext cx="2632404" cy="1509735"/>
            </a:xfrm>
            <a:prstGeom prst="ellipse">
              <a:avLst/>
            </a:prstGeom>
            <a:solidFill>
              <a:schemeClr val="tx1">
                <a:alpha val="59000"/>
              </a:schemeClr>
            </a:solidFill>
            <a:ln w="63500">
              <a:solidFill>
                <a:srgbClr val="DFC9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 name="Octagon 57">
              <a:extLst>
                <a:ext uri="{FF2B5EF4-FFF2-40B4-BE49-F238E27FC236}">
                  <a16:creationId xmlns:a16="http://schemas.microsoft.com/office/drawing/2014/main" id="{90F469C3-F419-4487-AC63-F22702D43D30}"/>
                </a:ext>
              </a:extLst>
            </p:cNvPr>
            <p:cNvSpPr/>
            <p:nvPr/>
          </p:nvSpPr>
          <p:spPr>
            <a:xfrm>
              <a:off x="3463197" y="5194640"/>
              <a:ext cx="1410686" cy="647141"/>
            </a:xfrm>
            <a:prstGeom prst="octagon">
              <a:avLst>
                <a:gd name="adj" fmla="val 30445"/>
              </a:avLst>
            </a:prstGeom>
            <a:solidFill>
              <a:srgbClr val="DFC9EF"/>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1100" b="1" dirty="0" err="1">
                  <a:solidFill>
                    <a:schemeClr val="tx1"/>
                  </a:solidFill>
                  <a:latin typeface="Alte Haas Grotesk" panose="02000503000000020004" pitchFamily="2" charset="0"/>
                </a:rPr>
                <a:t>Property</a:t>
              </a:r>
              <a:r>
                <a:rPr lang="fr-FR" sz="1100" b="1" dirty="0">
                  <a:solidFill>
                    <a:schemeClr val="tx1"/>
                  </a:solidFill>
                  <a:latin typeface="Alte Haas Grotesk" panose="02000503000000020004" pitchFamily="2" charset="0"/>
                </a:rPr>
                <a:t> Management System (PMS)</a:t>
              </a:r>
              <a:endParaRPr lang="en-GB" sz="1100" b="1" dirty="0">
                <a:solidFill>
                  <a:schemeClr val="tx1"/>
                </a:solidFill>
                <a:latin typeface="Alte Haas Grotesk" panose="02000503000000020004" pitchFamily="2" charset="0"/>
              </a:endParaRPr>
            </a:p>
          </p:txBody>
        </p:sp>
        <p:sp>
          <p:nvSpPr>
            <p:cNvPr id="81" name="TextBox 80">
              <a:extLst>
                <a:ext uri="{FF2B5EF4-FFF2-40B4-BE49-F238E27FC236}">
                  <a16:creationId xmlns:a16="http://schemas.microsoft.com/office/drawing/2014/main" id="{8C619209-8486-466B-ADDF-E3BE3CB2EF3C}"/>
                </a:ext>
              </a:extLst>
            </p:cNvPr>
            <p:cNvSpPr txBox="1"/>
            <p:nvPr/>
          </p:nvSpPr>
          <p:spPr>
            <a:xfrm>
              <a:off x="3612181" y="4653831"/>
              <a:ext cx="1118316" cy="338554"/>
            </a:xfrm>
            <a:prstGeom prst="rect">
              <a:avLst/>
            </a:prstGeom>
            <a:noFill/>
          </p:spPr>
          <p:txBody>
            <a:bodyPr wrap="square" rtlCol="0">
              <a:spAutoFit/>
            </a:bodyPr>
            <a:lstStyle/>
            <a:p>
              <a:pPr algn="ctr"/>
              <a:r>
                <a:rPr lang="fr-FR" sz="1600" b="1" dirty="0" err="1">
                  <a:solidFill>
                    <a:srgbClr val="DFC9EF"/>
                  </a:solidFill>
                </a:rPr>
                <a:t>Stay</a:t>
              </a:r>
              <a:endParaRPr lang="en-GB" sz="1600" dirty="0">
                <a:solidFill>
                  <a:srgbClr val="DFC9EF"/>
                </a:solidFill>
              </a:endParaRPr>
            </a:p>
          </p:txBody>
        </p:sp>
        <p:cxnSp>
          <p:nvCxnSpPr>
            <p:cNvPr id="97" name="Connector: Curved 96">
              <a:extLst>
                <a:ext uri="{FF2B5EF4-FFF2-40B4-BE49-F238E27FC236}">
                  <a16:creationId xmlns:a16="http://schemas.microsoft.com/office/drawing/2014/main" id="{45EB05DC-AD30-4F52-827A-7EAE5A8439E2}"/>
                </a:ext>
              </a:extLst>
            </p:cNvPr>
            <p:cNvCxnSpPr>
              <a:cxnSpLocks/>
              <a:stCxn id="72" idx="2"/>
              <a:endCxn id="80" idx="6"/>
            </p:cNvCxnSpPr>
            <p:nvPr/>
          </p:nvCxnSpPr>
          <p:spPr>
            <a:xfrm rot="10800000" flipV="1">
              <a:off x="5482036" y="4049880"/>
              <a:ext cx="1583181" cy="1304425"/>
            </a:xfrm>
            <a:prstGeom prst="curvedConnector3">
              <a:avLst>
                <a:gd name="adj1" fmla="val 50000"/>
              </a:avLst>
            </a:prstGeom>
            <a:ln w="25400">
              <a:solidFill>
                <a:srgbClr val="DFC9EF"/>
              </a:solidFill>
              <a:tailEnd type="none"/>
            </a:ln>
          </p:spPr>
          <p:style>
            <a:lnRef idx="1">
              <a:schemeClr val="accent1"/>
            </a:lnRef>
            <a:fillRef idx="0">
              <a:schemeClr val="accent1"/>
            </a:fillRef>
            <a:effectRef idx="0">
              <a:schemeClr val="accent1"/>
            </a:effectRef>
            <a:fontRef idx="minor">
              <a:schemeClr val="tx1"/>
            </a:fontRef>
          </p:style>
        </p:cxnSp>
        <p:cxnSp>
          <p:nvCxnSpPr>
            <p:cNvPr id="101" name="Connector: Curved 100">
              <a:extLst>
                <a:ext uri="{FF2B5EF4-FFF2-40B4-BE49-F238E27FC236}">
                  <a16:creationId xmlns:a16="http://schemas.microsoft.com/office/drawing/2014/main" id="{BD3EC09D-1329-4712-9B08-EF8697C6A655}"/>
                </a:ext>
              </a:extLst>
            </p:cNvPr>
            <p:cNvCxnSpPr>
              <a:cxnSpLocks/>
              <a:stCxn id="82" idx="2"/>
              <a:endCxn id="80" idx="4"/>
            </p:cNvCxnSpPr>
            <p:nvPr/>
          </p:nvCxnSpPr>
          <p:spPr>
            <a:xfrm rot="10800000" flipV="1">
              <a:off x="4244803" y="6099451"/>
              <a:ext cx="1440000" cy="9720"/>
            </a:xfrm>
            <a:prstGeom prst="curvedConnector4">
              <a:avLst>
                <a:gd name="adj1" fmla="val -2201"/>
                <a:gd name="adj2" fmla="val 3715964"/>
              </a:avLst>
            </a:prstGeom>
            <a:ln w="25400">
              <a:solidFill>
                <a:srgbClr val="DFC9EF"/>
              </a:solidFill>
              <a:tailEnd type="none"/>
            </a:ln>
          </p:spPr>
          <p:style>
            <a:lnRef idx="1">
              <a:schemeClr val="accent1"/>
            </a:lnRef>
            <a:fillRef idx="0">
              <a:schemeClr val="accent1"/>
            </a:fillRef>
            <a:effectRef idx="0">
              <a:schemeClr val="accent1"/>
            </a:effectRef>
            <a:fontRef idx="minor">
              <a:schemeClr val="tx1"/>
            </a:fontRef>
          </p:style>
        </p:cxnSp>
        <p:sp>
          <p:nvSpPr>
            <p:cNvPr id="122" name="TextBox 121">
              <a:extLst>
                <a:ext uri="{FF2B5EF4-FFF2-40B4-BE49-F238E27FC236}">
                  <a16:creationId xmlns:a16="http://schemas.microsoft.com/office/drawing/2014/main" id="{0623F0E5-48CB-42D8-BD81-2EB48754DCBE}"/>
                </a:ext>
              </a:extLst>
            </p:cNvPr>
            <p:cNvSpPr txBox="1"/>
            <p:nvPr/>
          </p:nvSpPr>
          <p:spPr>
            <a:xfrm>
              <a:off x="6763471" y="4041928"/>
              <a:ext cx="286517" cy="309530"/>
            </a:xfrm>
            <a:prstGeom prst="rect">
              <a:avLst/>
            </a:prstGeom>
            <a:noFill/>
          </p:spPr>
          <p:txBody>
            <a:bodyPr wrap="square" rtlCol="0">
              <a:spAutoFit/>
            </a:bodyPr>
            <a:lstStyle/>
            <a:p>
              <a:r>
                <a:rPr lang="en-GB" b="1" dirty="0">
                  <a:solidFill>
                    <a:srgbClr val="DFC9EF"/>
                  </a:solidFill>
                </a:rPr>
                <a:t>U</a:t>
              </a:r>
            </a:p>
          </p:txBody>
        </p:sp>
        <p:sp>
          <p:nvSpPr>
            <p:cNvPr id="133" name="TextBox 132">
              <a:extLst>
                <a:ext uri="{FF2B5EF4-FFF2-40B4-BE49-F238E27FC236}">
                  <a16:creationId xmlns:a16="http://schemas.microsoft.com/office/drawing/2014/main" id="{BF989B3F-D37A-4DB8-A2D9-0B9C4139494B}"/>
                </a:ext>
              </a:extLst>
            </p:cNvPr>
            <p:cNvSpPr txBox="1"/>
            <p:nvPr/>
          </p:nvSpPr>
          <p:spPr>
            <a:xfrm>
              <a:off x="5487449" y="4959947"/>
              <a:ext cx="339338" cy="309530"/>
            </a:xfrm>
            <a:prstGeom prst="rect">
              <a:avLst/>
            </a:prstGeom>
            <a:noFill/>
          </p:spPr>
          <p:txBody>
            <a:bodyPr wrap="square" rtlCol="0">
              <a:spAutoFit/>
            </a:bodyPr>
            <a:lstStyle/>
            <a:p>
              <a:r>
                <a:rPr lang="en-GB" b="1" dirty="0">
                  <a:solidFill>
                    <a:srgbClr val="DFC9EF"/>
                  </a:solidFill>
                </a:rPr>
                <a:t>d</a:t>
              </a:r>
            </a:p>
          </p:txBody>
        </p:sp>
        <p:sp>
          <p:nvSpPr>
            <p:cNvPr id="56" name="TextBox 55">
              <a:extLst>
                <a:ext uri="{FF2B5EF4-FFF2-40B4-BE49-F238E27FC236}">
                  <a16:creationId xmlns:a16="http://schemas.microsoft.com/office/drawing/2014/main" id="{AC999156-410E-4A51-8348-B004561CE967}"/>
                </a:ext>
              </a:extLst>
            </p:cNvPr>
            <p:cNvSpPr txBox="1"/>
            <p:nvPr/>
          </p:nvSpPr>
          <p:spPr>
            <a:xfrm>
              <a:off x="5501420" y="6338916"/>
              <a:ext cx="286517" cy="309530"/>
            </a:xfrm>
            <a:prstGeom prst="rect">
              <a:avLst/>
            </a:prstGeom>
            <a:noFill/>
          </p:spPr>
          <p:txBody>
            <a:bodyPr wrap="square" rtlCol="0">
              <a:spAutoFit/>
            </a:bodyPr>
            <a:lstStyle/>
            <a:p>
              <a:r>
                <a:rPr lang="en-GB" b="1" dirty="0">
                  <a:solidFill>
                    <a:srgbClr val="DFC9EF"/>
                  </a:solidFill>
                </a:rPr>
                <a:t>U</a:t>
              </a:r>
            </a:p>
          </p:txBody>
        </p:sp>
        <p:sp>
          <p:nvSpPr>
            <p:cNvPr id="60" name="TextBox 59">
              <a:extLst>
                <a:ext uri="{FF2B5EF4-FFF2-40B4-BE49-F238E27FC236}">
                  <a16:creationId xmlns:a16="http://schemas.microsoft.com/office/drawing/2014/main" id="{0A8ED0F6-1223-4455-9766-BDD9AC788DEE}"/>
                </a:ext>
              </a:extLst>
            </p:cNvPr>
            <p:cNvSpPr txBox="1"/>
            <p:nvPr/>
          </p:nvSpPr>
          <p:spPr>
            <a:xfrm>
              <a:off x="4012221" y="6075294"/>
              <a:ext cx="339338" cy="309530"/>
            </a:xfrm>
            <a:prstGeom prst="rect">
              <a:avLst/>
            </a:prstGeom>
            <a:noFill/>
          </p:spPr>
          <p:txBody>
            <a:bodyPr wrap="square" rtlCol="0">
              <a:spAutoFit/>
            </a:bodyPr>
            <a:lstStyle/>
            <a:p>
              <a:r>
                <a:rPr lang="en-GB" b="1" dirty="0">
                  <a:solidFill>
                    <a:srgbClr val="DFC9EF"/>
                  </a:solidFill>
                </a:rPr>
                <a:t>d</a:t>
              </a:r>
            </a:p>
          </p:txBody>
        </p:sp>
      </p:grpSp>
      <p:grpSp>
        <p:nvGrpSpPr>
          <p:cNvPr id="9" name="Group 8">
            <a:extLst>
              <a:ext uri="{FF2B5EF4-FFF2-40B4-BE49-F238E27FC236}">
                <a16:creationId xmlns:a16="http://schemas.microsoft.com/office/drawing/2014/main" id="{56B50110-ADDB-49AC-A952-4F3044698CEA}"/>
              </a:ext>
            </a:extLst>
          </p:cNvPr>
          <p:cNvGrpSpPr/>
          <p:nvPr/>
        </p:nvGrpSpPr>
        <p:grpSpPr>
          <a:xfrm>
            <a:off x="8853711" y="2309518"/>
            <a:ext cx="3248250" cy="3692586"/>
            <a:chOff x="8853711" y="2309518"/>
            <a:chExt cx="3248250" cy="3692586"/>
          </a:xfrm>
        </p:grpSpPr>
        <p:sp>
          <p:nvSpPr>
            <p:cNvPr id="67" name="Oval 66">
              <a:extLst>
                <a:ext uri="{FF2B5EF4-FFF2-40B4-BE49-F238E27FC236}">
                  <a16:creationId xmlns:a16="http://schemas.microsoft.com/office/drawing/2014/main" id="{6095169B-425F-4ED7-9890-E8831E29DC77}"/>
                </a:ext>
              </a:extLst>
            </p:cNvPr>
            <p:cNvSpPr/>
            <p:nvPr/>
          </p:nvSpPr>
          <p:spPr>
            <a:xfrm>
              <a:off x="9557924" y="4586405"/>
              <a:ext cx="2544037" cy="1415699"/>
            </a:xfrm>
            <a:prstGeom prst="ellipse">
              <a:avLst/>
            </a:prstGeom>
            <a:solidFill>
              <a:schemeClr val="tx1">
                <a:alpha val="59000"/>
              </a:schemeClr>
            </a:solidFill>
            <a:ln w="63500">
              <a:solidFill>
                <a:srgbClr val="DFC9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5" name="Octagon 54">
              <a:extLst>
                <a:ext uri="{FF2B5EF4-FFF2-40B4-BE49-F238E27FC236}">
                  <a16:creationId xmlns:a16="http://schemas.microsoft.com/office/drawing/2014/main" id="{590E9D39-F44E-48A5-9A0C-EEA21FE7ABDE}"/>
                </a:ext>
              </a:extLst>
            </p:cNvPr>
            <p:cNvSpPr/>
            <p:nvPr/>
          </p:nvSpPr>
          <p:spPr>
            <a:xfrm>
              <a:off x="10034604" y="5133782"/>
              <a:ext cx="1537436" cy="647141"/>
            </a:xfrm>
            <a:prstGeom prst="octagon">
              <a:avLst>
                <a:gd name="adj" fmla="val 30445"/>
              </a:avLst>
            </a:prstGeom>
            <a:solidFill>
              <a:srgbClr val="DFC9EF"/>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100" b="1" dirty="0">
                  <a:solidFill>
                    <a:schemeClr val="tx1"/>
                  </a:solidFill>
                  <a:latin typeface="Alte Haas Grotesk" panose="02000503000000020004" pitchFamily="2" charset="0"/>
                </a:rPr>
                <a:t>Rates &amp; Cancellation rules API</a:t>
              </a:r>
            </a:p>
          </p:txBody>
        </p:sp>
        <p:sp>
          <p:nvSpPr>
            <p:cNvPr id="71" name="TextBox 70">
              <a:extLst>
                <a:ext uri="{FF2B5EF4-FFF2-40B4-BE49-F238E27FC236}">
                  <a16:creationId xmlns:a16="http://schemas.microsoft.com/office/drawing/2014/main" id="{44679243-8322-4588-B14D-D2E9098AEA3B}"/>
                </a:ext>
              </a:extLst>
            </p:cNvPr>
            <p:cNvSpPr txBox="1"/>
            <p:nvPr/>
          </p:nvSpPr>
          <p:spPr>
            <a:xfrm>
              <a:off x="10084386" y="4738642"/>
              <a:ext cx="1522497" cy="338554"/>
            </a:xfrm>
            <a:prstGeom prst="rect">
              <a:avLst/>
            </a:prstGeom>
            <a:noFill/>
          </p:spPr>
          <p:txBody>
            <a:bodyPr wrap="square" rtlCol="0">
              <a:spAutoFit/>
            </a:bodyPr>
            <a:lstStyle/>
            <a:p>
              <a:pPr algn="ctr"/>
              <a:r>
                <a:rPr lang="fr-FR" sz="1600" b="1" dirty="0">
                  <a:solidFill>
                    <a:srgbClr val="DFC9EF"/>
                  </a:solidFill>
                </a:rPr>
                <a:t>Revenue </a:t>
              </a:r>
              <a:r>
                <a:rPr lang="fr-FR" sz="1600" b="1" dirty="0" err="1">
                  <a:solidFill>
                    <a:srgbClr val="DFC9EF"/>
                  </a:solidFill>
                </a:rPr>
                <a:t>Mgmt</a:t>
              </a:r>
              <a:endParaRPr lang="en-GB" sz="1600" dirty="0">
                <a:solidFill>
                  <a:srgbClr val="DFC9EF"/>
                </a:solidFill>
              </a:endParaRPr>
            </a:p>
          </p:txBody>
        </p:sp>
        <p:cxnSp>
          <p:nvCxnSpPr>
            <p:cNvPr id="87" name="Connector: Curved 86">
              <a:extLst>
                <a:ext uri="{FF2B5EF4-FFF2-40B4-BE49-F238E27FC236}">
                  <a16:creationId xmlns:a16="http://schemas.microsoft.com/office/drawing/2014/main" id="{673AF8DB-A9F1-48C6-ABE6-3B58C6F16CF8}"/>
                </a:ext>
              </a:extLst>
            </p:cNvPr>
            <p:cNvCxnSpPr>
              <a:cxnSpLocks/>
              <a:stCxn id="8" idx="4"/>
              <a:endCxn id="67" idx="1"/>
            </p:cNvCxnSpPr>
            <p:nvPr/>
          </p:nvCxnSpPr>
          <p:spPr>
            <a:xfrm rot="16200000" flipH="1">
              <a:off x="8339757" y="3202996"/>
              <a:ext cx="2441710" cy="739756"/>
            </a:xfrm>
            <a:prstGeom prst="curvedConnector3">
              <a:avLst>
                <a:gd name="adj1" fmla="val 50000"/>
              </a:avLst>
            </a:prstGeom>
            <a:ln w="25400">
              <a:solidFill>
                <a:srgbClr val="DFC9EF"/>
              </a:solidFill>
              <a:tailEnd type="none"/>
            </a:ln>
          </p:spPr>
          <p:style>
            <a:lnRef idx="1">
              <a:schemeClr val="accent1"/>
            </a:lnRef>
            <a:fillRef idx="0">
              <a:schemeClr val="accent1"/>
            </a:fillRef>
            <a:effectRef idx="0">
              <a:schemeClr val="accent1"/>
            </a:effectRef>
            <a:fontRef idx="minor">
              <a:schemeClr val="tx1"/>
            </a:fontRef>
          </p:style>
        </p:cxnSp>
        <p:cxnSp>
          <p:nvCxnSpPr>
            <p:cNvPr id="94" name="Connector: Curved 93">
              <a:extLst>
                <a:ext uri="{FF2B5EF4-FFF2-40B4-BE49-F238E27FC236}">
                  <a16:creationId xmlns:a16="http://schemas.microsoft.com/office/drawing/2014/main" id="{34E6C10F-3B10-4069-AC20-AAF22C9F9969}"/>
                </a:ext>
              </a:extLst>
            </p:cNvPr>
            <p:cNvCxnSpPr>
              <a:cxnSpLocks/>
              <a:stCxn id="72" idx="5"/>
              <a:endCxn id="67" idx="2"/>
            </p:cNvCxnSpPr>
            <p:nvPr/>
          </p:nvCxnSpPr>
          <p:spPr>
            <a:xfrm rot="16200000" flipH="1">
              <a:off x="8961598" y="4697928"/>
              <a:ext cx="755951" cy="436702"/>
            </a:xfrm>
            <a:prstGeom prst="curvedConnector2">
              <a:avLst/>
            </a:prstGeom>
            <a:ln w="25400">
              <a:solidFill>
                <a:srgbClr val="DFC9EF"/>
              </a:solidFill>
              <a:tailEnd type="none"/>
            </a:ln>
          </p:spPr>
          <p:style>
            <a:lnRef idx="1">
              <a:schemeClr val="accent1"/>
            </a:lnRef>
            <a:fillRef idx="0">
              <a:schemeClr val="accent1"/>
            </a:fillRef>
            <a:effectRef idx="0">
              <a:schemeClr val="accent1"/>
            </a:effectRef>
            <a:fontRef idx="minor">
              <a:schemeClr val="tx1"/>
            </a:fontRef>
          </p:style>
        </p:cxnSp>
        <p:sp>
          <p:nvSpPr>
            <p:cNvPr id="116" name="TextBox 115">
              <a:extLst>
                <a:ext uri="{FF2B5EF4-FFF2-40B4-BE49-F238E27FC236}">
                  <a16:creationId xmlns:a16="http://schemas.microsoft.com/office/drawing/2014/main" id="{A3C2D1B3-357B-422E-9926-6A8CFB0AEEE4}"/>
                </a:ext>
              </a:extLst>
            </p:cNvPr>
            <p:cNvSpPr txBox="1"/>
            <p:nvPr/>
          </p:nvSpPr>
          <p:spPr>
            <a:xfrm>
              <a:off x="9900985" y="4335248"/>
              <a:ext cx="286517" cy="369332"/>
            </a:xfrm>
            <a:prstGeom prst="rect">
              <a:avLst/>
            </a:prstGeom>
            <a:noFill/>
          </p:spPr>
          <p:txBody>
            <a:bodyPr wrap="square" rtlCol="0">
              <a:spAutoFit/>
            </a:bodyPr>
            <a:lstStyle/>
            <a:p>
              <a:r>
                <a:rPr lang="en-GB" b="1" dirty="0">
                  <a:solidFill>
                    <a:srgbClr val="DFC9EF"/>
                  </a:solidFill>
                </a:rPr>
                <a:t>U</a:t>
              </a:r>
            </a:p>
          </p:txBody>
        </p:sp>
        <p:sp>
          <p:nvSpPr>
            <p:cNvPr id="117" name="TextBox 116">
              <a:extLst>
                <a:ext uri="{FF2B5EF4-FFF2-40B4-BE49-F238E27FC236}">
                  <a16:creationId xmlns:a16="http://schemas.microsoft.com/office/drawing/2014/main" id="{616FB737-604C-4059-AD3E-EA466DFE75EF}"/>
                </a:ext>
              </a:extLst>
            </p:cNvPr>
            <p:cNvSpPr txBox="1"/>
            <p:nvPr/>
          </p:nvSpPr>
          <p:spPr>
            <a:xfrm>
              <a:off x="9356759" y="2309518"/>
              <a:ext cx="339338" cy="340483"/>
            </a:xfrm>
            <a:prstGeom prst="rect">
              <a:avLst/>
            </a:prstGeom>
            <a:noFill/>
          </p:spPr>
          <p:txBody>
            <a:bodyPr wrap="square" rtlCol="0">
              <a:spAutoFit/>
            </a:bodyPr>
            <a:lstStyle/>
            <a:p>
              <a:r>
                <a:rPr lang="en-GB" b="1" dirty="0">
                  <a:solidFill>
                    <a:srgbClr val="DFC9EF"/>
                  </a:solidFill>
                </a:rPr>
                <a:t>d</a:t>
              </a:r>
            </a:p>
          </p:txBody>
        </p:sp>
        <p:sp>
          <p:nvSpPr>
            <p:cNvPr id="64" name="TextBox 63">
              <a:extLst>
                <a:ext uri="{FF2B5EF4-FFF2-40B4-BE49-F238E27FC236}">
                  <a16:creationId xmlns:a16="http://schemas.microsoft.com/office/drawing/2014/main" id="{14521028-42B8-465E-8A19-4A5C8C32B09E}"/>
                </a:ext>
              </a:extLst>
            </p:cNvPr>
            <p:cNvSpPr txBox="1"/>
            <p:nvPr/>
          </p:nvSpPr>
          <p:spPr>
            <a:xfrm>
              <a:off x="9235673" y="5234260"/>
              <a:ext cx="286517" cy="369332"/>
            </a:xfrm>
            <a:prstGeom prst="rect">
              <a:avLst/>
            </a:prstGeom>
            <a:noFill/>
          </p:spPr>
          <p:txBody>
            <a:bodyPr wrap="square" rtlCol="0">
              <a:spAutoFit/>
            </a:bodyPr>
            <a:lstStyle/>
            <a:p>
              <a:r>
                <a:rPr lang="en-GB" b="1" dirty="0">
                  <a:solidFill>
                    <a:srgbClr val="DFC9EF"/>
                  </a:solidFill>
                </a:rPr>
                <a:t>U</a:t>
              </a:r>
            </a:p>
          </p:txBody>
        </p:sp>
        <p:sp>
          <p:nvSpPr>
            <p:cNvPr id="65" name="TextBox 64">
              <a:extLst>
                <a:ext uri="{FF2B5EF4-FFF2-40B4-BE49-F238E27FC236}">
                  <a16:creationId xmlns:a16="http://schemas.microsoft.com/office/drawing/2014/main" id="{878F12D2-8BCB-40F1-BC50-EB34B070C172}"/>
                </a:ext>
              </a:extLst>
            </p:cNvPr>
            <p:cNvSpPr txBox="1"/>
            <p:nvPr/>
          </p:nvSpPr>
          <p:spPr>
            <a:xfrm>
              <a:off x="8853711" y="4564244"/>
              <a:ext cx="286517" cy="369332"/>
            </a:xfrm>
            <a:prstGeom prst="rect">
              <a:avLst/>
            </a:prstGeom>
            <a:noFill/>
          </p:spPr>
          <p:txBody>
            <a:bodyPr wrap="square" rtlCol="0">
              <a:spAutoFit/>
            </a:bodyPr>
            <a:lstStyle/>
            <a:p>
              <a:r>
                <a:rPr lang="en-GB" b="1" dirty="0">
                  <a:solidFill>
                    <a:srgbClr val="DFC9EF"/>
                  </a:solidFill>
                </a:rPr>
                <a:t>d</a:t>
              </a:r>
            </a:p>
          </p:txBody>
        </p:sp>
      </p:grpSp>
      <p:sp>
        <p:nvSpPr>
          <p:cNvPr id="68" name="Title 3">
            <a:extLst>
              <a:ext uri="{FF2B5EF4-FFF2-40B4-BE49-F238E27FC236}">
                <a16:creationId xmlns:a16="http://schemas.microsoft.com/office/drawing/2014/main" id="{C36BEFCD-27B5-49DF-A797-66F7B4CCFD7B}"/>
              </a:ext>
            </a:extLst>
          </p:cNvPr>
          <p:cNvSpPr txBox="1">
            <a:spLocks/>
          </p:cNvSpPr>
          <p:nvPr/>
        </p:nvSpPr>
        <p:spPr>
          <a:xfrm>
            <a:off x="9564219" y="6264663"/>
            <a:ext cx="2304464" cy="480131"/>
          </a:xfrm>
          <a:prstGeom prst="rect">
            <a:avLst/>
          </a:prstGeom>
          <a:solidFill>
            <a:schemeClr val="tx1">
              <a:alpha val="41000"/>
            </a:schemeClr>
          </a:solidFill>
        </p:spPr>
        <p:txBody>
          <a:bodyPr vert="horz" lIns="91440" tIns="45720" rIns="91440" bIns="45720" rtlCol="0" anchor="t">
            <a:sp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pPr algn="r"/>
            <a:r>
              <a:rPr lang="en-US" sz="2800" dirty="0">
                <a:solidFill>
                  <a:schemeClr val="bg1"/>
                </a:solidFill>
              </a:rPr>
              <a:t>Hospitality</a:t>
            </a:r>
          </a:p>
        </p:txBody>
      </p:sp>
      <p:grpSp>
        <p:nvGrpSpPr>
          <p:cNvPr id="3" name="Group 2">
            <a:extLst>
              <a:ext uri="{FF2B5EF4-FFF2-40B4-BE49-F238E27FC236}">
                <a16:creationId xmlns:a16="http://schemas.microsoft.com/office/drawing/2014/main" id="{E8A74173-3EB0-4253-9E61-45B3226F16ED}"/>
              </a:ext>
            </a:extLst>
          </p:cNvPr>
          <p:cNvGrpSpPr/>
          <p:nvPr/>
        </p:nvGrpSpPr>
        <p:grpSpPr>
          <a:xfrm>
            <a:off x="10034604" y="1150504"/>
            <a:ext cx="2879840" cy="2994591"/>
            <a:chOff x="10034604" y="1150504"/>
            <a:chExt cx="2879840" cy="2994591"/>
          </a:xfrm>
        </p:grpSpPr>
        <p:sp>
          <p:nvSpPr>
            <p:cNvPr id="63" name="Oval 62">
              <a:extLst>
                <a:ext uri="{FF2B5EF4-FFF2-40B4-BE49-F238E27FC236}">
                  <a16:creationId xmlns:a16="http://schemas.microsoft.com/office/drawing/2014/main" id="{8E9FD456-C1BF-487B-8D10-AFB97305CD46}"/>
                </a:ext>
              </a:extLst>
            </p:cNvPr>
            <p:cNvSpPr/>
            <p:nvPr/>
          </p:nvSpPr>
          <p:spPr>
            <a:xfrm>
              <a:off x="10034604" y="2611458"/>
              <a:ext cx="2879840" cy="1533637"/>
            </a:xfrm>
            <a:prstGeom prst="ellipse">
              <a:avLst/>
            </a:prstGeom>
            <a:solidFill>
              <a:schemeClr val="tx1">
                <a:alpha val="59000"/>
              </a:schemeClr>
            </a:solidFill>
            <a:ln w="63500">
              <a:solidFill>
                <a:srgbClr val="DFC9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84" name="Connector: Curved 83">
              <a:extLst>
                <a:ext uri="{FF2B5EF4-FFF2-40B4-BE49-F238E27FC236}">
                  <a16:creationId xmlns:a16="http://schemas.microsoft.com/office/drawing/2014/main" id="{18CC4888-22D4-4E89-AB2D-54505F6D6C70}"/>
                </a:ext>
              </a:extLst>
            </p:cNvPr>
            <p:cNvCxnSpPr>
              <a:cxnSpLocks/>
              <a:stCxn id="8" idx="6"/>
              <a:endCxn id="63" idx="0"/>
            </p:cNvCxnSpPr>
            <p:nvPr/>
          </p:nvCxnSpPr>
          <p:spPr>
            <a:xfrm>
              <a:off x="10634670" y="1476604"/>
              <a:ext cx="839854" cy="1134854"/>
            </a:xfrm>
            <a:prstGeom prst="curvedConnector2">
              <a:avLst/>
            </a:prstGeom>
            <a:ln w="25400">
              <a:solidFill>
                <a:srgbClr val="DFC9EF"/>
              </a:solidFill>
              <a:tailEnd type="none"/>
            </a:ln>
          </p:spPr>
          <p:style>
            <a:lnRef idx="1">
              <a:schemeClr val="accent1"/>
            </a:lnRef>
            <a:fillRef idx="0">
              <a:schemeClr val="accent1"/>
            </a:fillRef>
            <a:effectRef idx="0">
              <a:schemeClr val="accent1"/>
            </a:effectRef>
            <a:fontRef idx="minor">
              <a:schemeClr val="tx1"/>
            </a:fontRef>
          </p:style>
        </p:cxnSp>
        <p:sp>
          <p:nvSpPr>
            <p:cNvPr id="114" name="TextBox 113">
              <a:extLst>
                <a:ext uri="{FF2B5EF4-FFF2-40B4-BE49-F238E27FC236}">
                  <a16:creationId xmlns:a16="http://schemas.microsoft.com/office/drawing/2014/main" id="{CAAA7E05-9E87-4238-84EC-FD7C54081CBB}"/>
                </a:ext>
              </a:extLst>
            </p:cNvPr>
            <p:cNvSpPr txBox="1"/>
            <p:nvPr/>
          </p:nvSpPr>
          <p:spPr>
            <a:xfrm>
              <a:off x="11435789" y="2279583"/>
              <a:ext cx="286517" cy="309530"/>
            </a:xfrm>
            <a:prstGeom prst="rect">
              <a:avLst/>
            </a:prstGeom>
            <a:noFill/>
          </p:spPr>
          <p:txBody>
            <a:bodyPr wrap="square" rtlCol="0">
              <a:spAutoFit/>
            </a:bodyPr>
            <a:lstStyle/>
            <a:p>
              <a:r>
                <a:rPr lang="en-GB" b="1" dirty="0">
                  <a:solidFill>
                    <a:srgbClr val="DFC9EF"/>
                  </a:solidFill>
                </a:rPr>
                <a:t>U</a:t>
              </a:r>
            </a:p>
          </p:txBody>
        </p:sp>
        <p:sp>
          <p:nvSpPr>
            <p:cNvPr id="139" name="TextBox 138">
              <a:extLst>
                <a:ext uri="{FF2B5EF4-FFF2-40B4-BE49-F238E27FC236}">
                  <a16:creationId xmlns:a16="http://schemas.microsoft.com/office/drawing/2014/main" id="{90AD0FE8-7CD1-4839-A509-F35EC62C59C5}"/>
                </a:ext>
              </a:extLst>
            </p:cNvPr>
            <p:cNvSpPr txBox="1"/>
            <p:nvPr/>
          </p:nvSpPr>
          <p:spPr>
            <a:xfrm>
              <a:off x="10629194" y="1150504"/>
              <a:ext cx="339338" cy="309530"/>
            </a:xfrm>
            <a:prstGeom prst="rect">
              <a:avLst/>
            </a:prstGeom>
            <a:noFill/>
          </p:spPr>
          <p:txBody>
            <a:bodyPr wrap="square" rtlCol="0">
              <a:spAutoFit/>
            </a:bodyPr>
            <a:lstStyle/>
            <a:p>
              <a:r>
                <a:rPr lang="en-GB" b="1" dirty="0">
                  <a:solidFill>
                    <a:srgbClr val="DFC9EF"/>
                  </a:solidFill>
                </a:rPr>
                <a:t>d</a:t>
              </a:r>
            </a:p>
          </p:txBody>
        </p:sp>
        <p:sp>
          <p:nvSpPr>
            <p:cNvPr id="61" name="Octagon 60">
              <a:extLst>
                <a:ext uri="{FF2B5EF4-FFF2-40B4-BE49-F238E27FC236}">
                  <a16:creationId xmlns:a16="http://schemas.microsoft.com/office/drawing/2014/main" id="{CCFE71D3-B579-48A5-8BDC-B8FA7AFDE7EC}"/>
                </a:ext>
              </a:extLst>
            </p:cNvPr>
            <p:cNvSpPr/>
            <p:nvPr/>
          </p:nvSpPr>
          <p:spPr>
            <a:xfrm>
              <a:off x="10292478" y="2962117"/>
              <a:ext cx="906760" cy="635642"/>
            </a:xfrm>
            <a:prstGeom prst="octagon">
              <a:avLst>
                <a:gd name="adj" fmla="val 30445"/>
              </a:avLst>
            </a:prstGeom>
            <a:solidFill>
              <a:srgbClr val="DFC9EF"/>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1100" b="1" dirty="0" err="1">
                  <a:solidFill>
                    <a:schemeClr val="tx1"/>
                  </a:solidFill>
                  <a:latin typeface="Alte Haas Grotesk" panose="02000503000000020004" pitchFamily="2" charset="0"/>
                </a:rPr>
                <a:t>Accounts</a:t>
              </a:r>
              <a:r>
                <a:rPr lang="fr-FR" sz="1100" b="1" dirty="0">
                  <a:solidFill>
                    <a:schemeClr val="tx1"/>
                  </a:solidFill>
                  <a:latin typeface="Alte Haas Grotesk" panose="02000503000000020004" pitchFamily="2" charset="0"/>
                </a:rPr>
                <a:t>  API</a:t>
              </a:r>
              <a:endParaRPr lang="en-GB" sz="1100" b="1" dirty="0">
                <a:solidFill>
                  <a:schemeClr val="tx1"/>
                </a:solidFill>
                <a:latin typeface="Alte Haas Grotesk" panose="02000503000000020004" pitchFamily="2" charset="0"/>
              </a:endParaRPr>
            </a:p>
          </p:txBody>
        </p:sp>
        <p:sp>
          <p:nvSpPr>
            <p:cNvPr id="62" name="Octagon 61">
              <a:extLst>
                <a:ext uri="{FF2B5EF4-FFF2-40B4-BE49-F238E27FC236}">
                  <a16:creationId xmlns:a16="http://schemas.microsoft.com/office/drawing/2014/main" id="{0F48D0F1-8E73-4623-A619-15A329BACDA7}"/>
                </a:ext>
              </a:extLst>
            </p:cNvPr>
            <p:cNvSpPr/>
            <p:nvPr/>
          </p:nvSpPr>
          <p:spPr>
            <a:xfrm>
              <a:off x="11234813" y="3385281"/>
              <a:ext cx="810320" cy="600565"/>
            </a:xfrm>
            <a:prstGeom prst="octagon">
              <a:avLst>
                <a:gd name="adj" fmla="val 30445"/>
              </a:avLst>
            </a:prstGeom>
            <a:solidFill>
              <a:srgbClr val="DFC9EF"/>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1100" b="1" dirty="0" err="1">
                  <a:solidFill>
                    <a:schemeClr val="tx1"/>
                  </a:solidFill>
                  <a:latin typeface="Alte Haas Grotesk" panose="02000503000000020004" pitchFamily="2" charset="0"/>
                </a:rPr>
                <a:t>Loyalty</a:t>
              </a:r>
              <a:r>
                <a:rPr lang="fr-FR" sz="1100" b="1" dirty="0">
                  <a:solidFill>
                    <a:schemeClr val="tx1"/>
                  </a:solidFill>
                  <a:latin typeface="Alte Haas Grotesk" panose="02000503000000020004" pitchFamily="2" charset="0"/>
                </a:rPr>
                <a:t> API</a:t>
              </a:r>
              <a:endParaRPr lang="en-GB" sz="1100" b="1" dirty="0">
                <a:solidFill>
                  <a:schemeClr val="tx1"/>
                </a:solidFill>
                <a:latin typeface="Alte Haas Grotesk" panose="02000503000000020004" pitchFamily="2" charset="0"/>
              </a:endParaRPr>
            </a:p>
          </p:txBody>
        </p:sp>
        <p:sp>
          <p:nvSpPr>
            <p:cNvPr id="66" name="TextBox 65">
              <a:extLst>
                <a:ext uri="{FF2B5EF4-FFF2-40B4-BE49-F238E27FC236}">
                  <a16:creationId xmlns:a16="http://schemas.microsoft.com/office/drawing/2014/main" id="{05CAB2B2-28BC-4AD3-8FE5-79A16D4055E5}"/>
                </a:ext>
              </a:extLst>
            </p:cNvPr>
            <p:cNvSpPr txBox="1"/>
            <p:nvPr/>
          </p:nvSpPr>
          <p:spPr>
            <a:xfrm>
              <a:off x="10833210" y="2654952"/>
              <a:ext cx="1313693" cy="338554"/>
            </a:xfrm>
            <a:prstGeom prst="rect">
              <a:avLst/>
            </a:prstGeom>
            <a:noFill/>
          </p:spPr>
          <p:txBody>
            <a:bodyPr wrap="square" rtlCol="0">
              <a:spAutoFit/>
            </a:bodyPr>
            <a:lstStyle/>
            <a:p>
              <a:pPr algn="ctr"/>
              <a:r>
                <a:rPr lang="fr-FR" sz="1600" b="1" dirty="0">
                  <a:solidFill>
                    <a:srgbClr val="DFC9EF"/>
                  </a:solidFill>
                </a:rPr>
                <a:t>Marketing</a:t>
              </a:r>
              <a:endParaRPr lang="en-GB" sz="1600" dirty="0">
                <a:solidFill>
                  <a:srgbClr val="DFC9EF"/>
                </a:solidFill>
              </a:endParaRPr>
            </a:p>
          </p:txBody>
        </p:sp>
      </p:gr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itle 3">
            <a:extLst>
              <a:ext uri="{FF2B5EF4-FFF2-40B4-BE49-F238E27FC236}">
                <a16:creationId xmlns:a16="http://schemas.microsoft.com/office/drawing/2014/main" id="{602ACB4C-FD32-44AA-8680-CD5BCE6DA11E}"/>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DDD loves…</a:t>
            </a:r>
            <a:endParaRPr lang="en-GB" sz="7200" dirty="0">
              <a:solidFill>
                <a:schemeClr val="bg1"/>
              </a:solidFill>
            </a:endParaRPr>
          </a:p>
        </p:txBody>
      </p:sp>
      <p:sp>
        <p:nvSpPr>
          <p:cNvPr id="42" name="Title 3">
            <a:extLst>
              <a:ext uri="{FF2B5EF4-FFF2-40B4-BE49-F238E27FC236}">
                <a16:creationId xmlns:a16="http://schemas.microsoft.com/office/drawing/2014/main" id="{79739C7A-8703-4631-978F-5E8CB042E58F}"/>
              </a:ext>
            </a:extLst>
          </p:cNvPr>
          <p:cNvSpPr txBox="1">
            <a:spLocks/>
          </p:cNvSpPr>
          <p:nvPr/>
        </p:nvSpPr>
        <p:spPr>
          <a:xfrm>
            <a:off x="781318" y="4270693"/>
            <a:ext cx="2953684" cy="161555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000" dirty="0">
                <a:solidFill>
                  <a:schemeClr val="bg1"/>
                </a:solidFill>
              </a:rPr>
              <a:t>(Contextualized)</a:t>
            </a:r>
          </a:p>
          <a:p>
            <a:r>
              <a:rPr lang="en-US" sz="2800" dirty="0">
                <a:solidFill>
                  <a:schemeClr val="bg1"/>
                </a:solidFill>
              </a:rPr>
              <a:t>Services </a:t>
            </a:r>
          </a:p>
        </p:txBody>
      </p:sp>
    </p:spTree>
    <p:extLst>
      <p:ext uri="{BB962C8B-B14F-4D97-AF65-F5344CB8AC3E}">
        <p14:creationId xmlns:p14="http://schemas.microsoft.com/office/powerpoint/2010/main" val="1343130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alpha val="57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6C9F55-AED3-4FA5-BD8A-7E468AD374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6300" y="-1308278"/>
            <a:ext cx="12183188" cy="8208423"/>
          </a:xfrm>
          <a:prstGeom prst="rect">
            <a:avLst/>
          </a:prstGeom>
        </p:spPr>
      </p:pic>
      <p:sp>
        <p:nvSpPr>
          <p:cNvPr id="43" name="Rectangle 42">
            <a:extLst>
              <a:ext uri="{FF2B5EF4-FFF2-40B4-BE49-F238E27FC236}">
                <a16:creationId xmlns:a16="http://schemas.microsoft.com/office/drawing/2014/main" id="{B06DF77F-F685-46CC-AEA0-A2F93299DF0E}"/>
              </a:ext>
            </a:extLst>
          </p:cNvPr>
          <p:cNvSpPr/>
          <p:nvPr/>
        </p:nvSpPr>
        <p:spPr>
          <a:xfrm>
            <a:off x="1154244" y="-341285"/>
            <a:ext cx="11782268" cy="74111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11" name="Title 3">
            <a:extLst>
              <a:ext uri="{FF2B5EF4-FFF2-40B4-BE49-F238E27FC236}">
                <a16:creationId xmlns:a16="http://schemas.microsoft.com/office/drawing/2014/main" id="{602ACB4C-FD32-44AA-8680-CD5BCE6DA11E}"/>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grpSp>
        <p:nvGrpSpPr>
          <p:cNvPr id="32" name="Group 31">
            <a:extLst>
              <a:ext uri="{FF2B5EF4-FFF2-40B4-BE49-F238E27FC236}">
                <a16:creationId xmlns:a16="http://schemas.microsoft.com/office/drawing/2014/main" id="{A4642883-E9C9-4769-9BFA-B80150BB6FC6}"/>
              </a:ext>
            </a:extLst>
          </p:cNvPr>
          <p:cNvGrpSpPr/>
          <p:nvPr/>
        </p:nvGrpSpPr>
        <p:grpSpPr>
          <a:xfrm>
            <a:off x="7047561" y="2483217"/>
            <a:ext cx="3578139" cy="2706661"/>
            <a:chOff x="6882718" y="2581188"/>
            <a:chExt cx="3578139" cy="2706661"/>
          </a:xfrm>
        </p:grpSpPr>
        <p:sp>
          <p:nvSpPr>
            <p:cNvPr id="2" name="Rectangle 1">
              <a:extLst>
                <a:ext uri="{FF2B5EF4-FFF2-40B4-BE49-F238E27FC236}">
                  <a16:creationId xmlns:a16="http://schemas.microsoft.com/office/drawing/2014/main" id="{D3C017AD-1CF9-4ED1-8359-CFFFF6AA72F3}"/>
                </a:ext>
              </a:extLst>
            </p:cNvPr>
            <p:cNvSpPr/>
            <p:nvPr/>
          </p:nvSpPr>
          <p:spPr>
            <a:xfrm>
              <a:off x="6882718" y="2581188"/>
              <a:ext cx="3578139" cy="2706661"/>
            </a:xfrm>
            <a:prstGeom prst="rect">
              <a:avLst/>
            </a:prstGeom>
            <a:solidFill>
              <a:srgbClr val="BA8CDC"/>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Rounded Corners 6">
              <a:extLst>
                <a:ext uri="{FF2B5EF4-FFF2-40B4-BE49-F238E27FC236}">
                  <a16:creationId xmlns:a16="http://schemas.microsoft.com/office/drawing/2014/main" id="{3B1E4A0A-2FF6-435D-AE18-F65622DA0396}"/>
                </a:ext>
              </a:extLst>
            </p:cNvPr>
            <p:cNvSpPr/>
            <p:nvPr/>
          </p:nvSpPr>
          <p:spPr>
            <a:xfrm>
              <a:off x="7609203" y="2915587"/>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Rounded Corners 17">
              <a:extLst>
                <a:ext uri="{FF2B5EF4-FFF2-40B4-BE49-F238E27FC236}">
                  <a16:creationId xmlns:a16="http://schemas.microsoft.com/office/drawing/2014/main" id="{60B96201-FBAA-432C-A632-591EADD6F9E2}"/>
                </a:ext>
              </a:extLst>
            </p:cNvPr>
            <p:cNvSpPr/>
            <p:nvPr/>
          </p:nvSpPr>
          <p:spPr>
            <a:xfrm>
              <a:off x="7521760" y="4177539"/>
              <a:ext cx="462982" cy="382249"/>
            </a:xfrm>
            <a:prstGeom prst="roundRect">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Rounded Corners 18">
              <a:extLst>
                <a:ext uri="{FF2B5EF4-FFF2-40B4-BE49-F238E27FC236}">
                  <a16:creationId xmlns:a16="http://schemas.microsoft.com/office/drawing/2014/main" id="{0995EAB6-6522-4572-B132-D5BB63896DE9}"/>
                </a:ext>
              </a:extLst>
            </p:cNvPr>
            <p:cNvSpPr/>
            <p:nvPr/>
          </p:nvSpPr>
          <p:spPr>
            <a:xfrm>
              <a:off x="8925839" y="3237875"/>
              <a:ext cx="462982" cy="382249"/>
            </a:xfrm>
            <a:prstGeom prst="roundRect">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4" name="Connector: Elbow 13">
              <a:extLst>
                <a:ext uri="{FF2B5EF4-FFF2-40B4-BE49-F238E27FC236}">
                  <a16:creationId xmlns:a16="http://schemas.microsoft.com/office/drawing/2014/main" id="{020A4D9B-9D33-4D81-B2B1-2748A59761DF}"/>
                </a:ext>
              </a:extLst>
            </p:cNvPr>
            <p:cNvCxnSpPr>
              <a:stCxn id="7" idx="3"/>
              <a:endCxn id="19" idx="1"/>
            </p:cNvCxnSpPr>
            <p:nvPr/>
          </p:nvCxnSpPr>
          <p:spPr>
            <a:xfrm>
              <a:off x="8072185" y="3106712"/>
              <a:ext cx="853654" cy="322288"/>
            </a:xfrm>
            <a:prstGeom prst="bentConnector3">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3" name="Connector: Elbow 22">
              <a:extLst>
                <a:ext uri="{FF2B5EF4-FFF2-40B4-BE49-F238E27FC236}">
                  <a16:creationId xmlns:a16="http://schemas.microsoft.com/office/drawing/2014/main" id="{6AF9A897-0D97-4875-B6D1-5DED2A3AC6C8}"/>
                </a:ext>
              </a:extLst>
            </p:cNvPr>
            <p:cNvCxnSpPr>
              <a:cxnSpLocks/>
              <a:stCxn id="19" idx="3"/>
              <a:endCxn id="6" idx="6"/>
            </p:cNvCxnSpPr>
            <p:nvPr/>
          </p:nvCxnSpPr>
          <p:spPr>
            <a:xfrm>
              <a:off x="9388821" y="3429000"/>
              <a:ext cx="352063" cy="596485"/>
            </a:xfrm>
            <a:prstGeom prst="bentConnector3">
              <a:avLst>
                <a:gd name="adj1" fmla="val 164932"/>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5" name="Connector: Elbow 24">
              <a:extLst>
                <a:ext uri="{FF2B5EF4-FFF2-40B4-BE49-F238E27FC236}">
                  <a16:creationId xmlns:a16="http://schemas.microsoft.com/office/drawing/2014/main" id="{D4132A7A-F9DD-43A2-BFCA-55B739EEE26C}"/>
                </a:ext>
              </a:extLst>
            </p:cNvPr>
            <p:cNvCxnSpPr>
              <a:cxnSpLocks/>
              <a:stCxn id="18" idx="3"/>
              <a:endCxn id="4" idx="1"/>
            </p:cNvCxnSpPr>
            <p:nvPr/>
          </p:nvCxnSpPr>
          <p:spPr>
            <a:xfrm>
              <a:off x="7984742" y="4368664"/>
              <a:ext cx="531921" cy="329005"/>
            </a:xfrm>
            <a:prstGeom prst="bentConnector3">
              <a:avLst>
                <a:gd name="adj1" fmla="val 50000"/>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FBC98D2F-F3B7-4C8F-A876-3E4315051910}"/>
                </a:ext>
              </a:extLst>
            </p:cNvPr>
            <p:cNvCxnSpPr>
              <a:stCxn id="7" idx="2"/>
              <a:endCxn id="18" idx="0"/>
            </p:cNvCxnSpPr>
            <p:nvPr/>
          </p:nvCxnSpPr>
          <p:spPr>
            <a:xfrm flipH="1">
              <a:off x="7753251" y="3297836"/>
              <a:ext cx="87443" cy="879703"/>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9" name="Diamond 28">
              <a:extLst>
                <a:ext uri="{FF2B5EF4-FFF2-40B4-BE49-F238E27FC236}">
                  <a16:creationId xmlns:a16="http://schemas.microsoft.com/office/drawing/2014/main" id="{C50C0532-995E-4B9E-86B4-73E60647BFAA}"/>
                </a:ext>
              </a:extLst>
            </p:cNvPr>
            <p:cNvSpPr/>
            <p:nvPr/>
          </p:nvSpPr>
          <p:spPr>
            <a:xfrm>
              <a:off x="8072185" y="3020556"/>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Diamond 29">
              <a:extLst>
                <a:ext uri="{FF2B5EF4-FFF2-40B4-BE49-F238E27FC236}">
                  <a16:creationId xmlns:a16="http://schemas.microsoft.com/office/drawing/2014/main" id="{AF748BE4-7139-4220-9D25-454DCA11AD45}"/>
                </a:ext>
              </a:extLst>
            </p:cNvPr>
            <p:cNvSpPr/>
            <p:nvPr/>
          </p:nvSpPr>
          <p:spPr>
            <a:xfrm>
              <a:off x="9394132" y="3338140"/>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33" name="Rectangle: Single Corner Snipped 32">
            <a:extLst>
              <a:ext uri="{FF2B5EF4-FFF2-40B4-BE49-F238E27FC236}">
                <a16:creationId xmlns:a16="http://schemas.microsoft.com/office/drawing/2014/main" id="{78680A61-3AA9-4348-9C90-17A1A06E84B2}"/>
              </a:ext>
            </a:extLst>
          </p:cNvPr>
          <p:cNvSpPr/>
          <p:nvPr/>
        </p:nvSpPr>
        <p:spPr>
          <a:xfrm>
            <a:off x="5652745" y="3194568"/>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sp>
        <p:nvSpPr>
          <p:cNvPr id="34" name="Rectangle: Single Corner Snipped 33">
            <a:extLst>
              <a:ext uri="{FF2B5EF4-FFF2-40B4-BE49-F238E27FC236}">
                <a16:creationId xmlns:a16="http://schemas.microsoft.com/office/drawing/2014/main" id="{4AFC6462-E986-4F90-BBD2-6BC1646E7B97}"/>
              </a:ext>
            </a:extLst>
          </p:cNvPr>
          <p:cNvSpPr/>
          <p:nvPr/>
        </p:nvSpPr>
        <p:spPr>
          <a:xfrm>
            <a:off x="5656633" y="4917625"/>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sp>
        <p:nvSpPr>
          <p:cNvPr id="35" name="Rectangle: Single Corner Snipped 34">
            <a:extLst>
              <a:ext uri="{FF2B5EF4-FFF2-40B4-BE49-F238E27FC236}">
                <a16:creationId xmlns:a16="http://schemas.microsoft.com/office/drawing/2014/main" id="{E962FBE4-61BB-4B7F-9FEC-A5FDDEDCF2AA}"/>
              </a:ext>
            </a:extLst>
          </p:cNvPr>
          <p:cNvSpPr/>
          <p:nvPr/>
        </p:nvSpPr>
        <p:spPr>
          <a:xfrm>
            <a:off x="7254483" y="1238095"/>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36" name="Rectangle: Single Corner Snipped 35">
            <a:extLst>
              <a:ext uri="{FF2B5EF4-FFF2-40B4-BE49-F238E27FC236}">
                <a16:creationId xmlns:a16="http://schemas.microsoft.com/office/drawing/2014/main" id="{92FD954E-4A6E-45C9-AC80-DE18335996EB}"/>
              </a:ext>
            </a:extLst>
          </p:cNvPr>
          <p:cNvSpPr/>
          <p:nvPr/>
        </p:nvSpPr>
        <p:spPr>
          <a:xfrm>
            <a:off x="10435574" y="1355830"/>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sp>
        <p:nvSpPr>
          <p:cNvPr id="37" name="Rectangle: Single Corner Snipped 36">
            <a:extLst>
              <a:ext uri="{FF2B5EF4-FFF2-40B4-BE49-F238E27FC236}">
                <a16:creationId xmlns:a16="http://schemas.microsoft.com/office/drawing/2014/main" id="{D632A309-1600-47D6-9A4A-872FFB7FA6E2}"/>
              </a:ext>
            </a:extLst>
          </p:cNvPr>
          <p:cNvSpPr/>
          <p:nvPr/>
        </p:nvSpPr>
        <p:spPr>
          <a:xfrm>
            <a:off x="11149277" y="3622650"/>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sp>
        <p:nvSpPr>
          <p:cNvPr id="38" name="Rectangle: Single Corner Snipped 37">
            <a:extLst>
              <a:ext uri="{FF2B5EF4-FFF2-40B4-BE49-F238E27FC236}">
                <a16:creationId xmlns:a16="http://schemas.microsoft.com/office/drawing/2014/main" id="{00CA79F6-A508-45D9-842A-1A681FAB9B21}"/>
              </a:ext>
            </a:extLst>
          </p:cNvPr>
          <p:cNvSpPr/>
          <p:nvPr/>
        </p:nvSpPr>
        <p:spPr>
          <a:xfrm>
            <a:off x="10234619" y="5772758"/>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sp>
        <p:nvSpPr>
          <p:cNvPr id="39" name="Rectangle: Single Corner Snipped 38">
            <a:extLst>
              <a:ext uri="{FF2B5EF4-FFF2-40B4-BE49-F238E27FC236}">
                <a16:creationId xmlns:a16="http://schemas.microsoft.com/office/drawing/2014/main" id="{1ACAE1DE-2F8E-4C38-AA4B-DEC3517CEFE9}"/>
              </a:ext>
            </a:extLst>
          </p:cNvPr>
          <p:cNvSpPr/>
          <p:nvPr/>
        </p:nvSpPr>
        <p:spPr>
          <a:xfrm>
            <a:off x="7961815" y="5772758"/>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sp>
        <p:nvSpPr>
          <p:cNvPr id="40" name="Oval 39">
            <a:extLst>
              <a:ext uri="{FF2B5EF4-FFF2-40B4-BE49-F238E27FC236}">
                <a16:creationId xmlns:a16="http://schemas.microsoft.com/office/drawing/2014/main" id="{ADCBD962-5247-4009-B6D8-81D90A739320}"/>
              </a:ext>
            </a:extLst>
          </p:cNvPr>
          <p:cNvSpPr/>
          <p:nvPr/>
        </p:nvSpPr>
        <p:spPr>
          <a:xfrm>
            <a:off x="7907626" y="2390051"/>
            <a:ext cx="186331" cy="186331"/>
          </a:xfrm>
          <a:prstGeom prst="ellipse">
            <a:avLst/>
          </a:prstGeom>
          <a:solidFill>
            <a:srgbClr val="9A57C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42" name="Straight Connector 41">
            <a:extLst>
              <a:ext uri="{FF2B5EF4-FFF2-40B4-BE49-F238E27FC236}">
                <a16:creationId xmlns:a16="http://schemas.microsoft.com/office/drawing/2014/main" id="{5CFD5B8F-D9F1-45CC-814D-55BD72E091FF}"/>
              </a:ext>
            </a:extLst>
          </p:cNvPr>
          <p:cNvCxnSpPr>
            <a:endCxn id="7" idx="0"/>
          </p:cNvCxnSpPr>
          <p:nvPr/>
        </p:nvCxnSpPr>
        <p:spPr>
          <a:xfrm>
            <a:off x="8005537" y="2589066"/>
            <a:ext cx="0" cy="22855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20589A02-7E50-4FCA-B46D-6D3D11BAF969}"/>
              </a:ext>
            </a:extLst>
          </p:cNvPr>
          <p:cNvCxnSpPr>
            <a:stCxn id="35" idx="1"/>
            <a:endCxn id="40" idx="0"/>
          </p:cNvCxnSpPr>
          <p:nvPr/>
        </p:nvCxnSpPr>
        <p:spPr>
          <a:xfrm>
            <a:off x="7581055" y="1782601"/>
            <a:ext cx="419737" cy="607450"/>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B551B82E-DFDF-4D78-9A86-E077D6D7400D}"/>
              </a:ext>
            </a:extLst>
          </p:cNvPr>
          <p:cNvCxnSpPr>
            <a:cxnSpLocks/>
            <a:stCxn id="33" idx="0"/>
          </p:cNvCxnSpPr>
          <p:nvPr/>
        </p:nvCxnSpPr>
        <p:spPr>
          <a:xfrm>
            <a:off x="6305888" y="3466821"/>
            <a:ext cx="1371653" cy="672167"/>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19DB284E-C2CB-4707-8631-EB0A6A362FE0}"/>
              </a:ext>
            </a:extLst>
          </p:cNvPr>
          <p:cNvCxnSpPr>
            <a:cxnSpLocks/>
            <a:stCxn id="34" idx="0"/>
            <a:endCxn id="18" idx="1"/>
          </p:cNvCxnSpPr>
          <p:nvPr/>
        </p:nvCxnSpPr>
        <p:spPr>
          <a:xfrm flipV="1">
            <a:off x="6309776" y="4270693"/>
            <a:ext cx="1376827" cy="919185"/>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A1A5B5ED-6BEF-4953-B500-DF773CDFE772}"/>
              </a:ext>
            </a:extLst>
          </p:cNvPr>
          <p:cNvCxnSpPr>
            <a:cxnSpLocks/>
            <a:stCxn id="34" idx="0"/>
          </p:cNvCxnSpPr>
          <p:nvPr/>
        </p:nvCxnSpPr>
        <p:spPr>
          <a:xfrm flipV="1">
            <a:off x="6309776" y="4758864"/>
            <a:ext cx="2262022" cy="431014"/>
          </a:xfrm>
          <a:prstGeom prst="straightConnector1">
            <a:avLst/>
          </a:prstGeom>
          <a:ln w="31750">
            <a:solidFill>
              <a:schemeClr val="bg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3B904F89-A21E-4115-8722-6B2B25F3BB52}"/>
              </a:ext>
            </a:extLst>
          </p:cNvPr>
          <p:cNvCxnSpPr>
            <a:cxnSpLocks/>
            <a:stCxn id="36" idx="1"/>
            <a:endCxn id="19" idx="0"/>
          </p:cNvCxnSpPr>
          <p:nvPr/>
        </p:nvCxnSpPr>
        <p:spPr>
          <a:xfrm flipH="1">
            <a:off x="9322173" y="1900336"/>
            <a:ext cx="1439973" cy="1239568"/>
          </a:xfrm>
          <a:prstGeom prst="straightConnector1">
            <a:avLst/>
          </a:prstGeom>
          <a:ln w="31750">
            <a:solidFill>
              <a:schemeClr val="bg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E4D0EA94-3FA0-4503-809B-FEDEEA2B5545}"/>
              </a:ext>
            </a:extLst>
          </p:cNvPr>
          <p:cNvCxnSpPr>
            <a:cxnSpLocks/>
            <a:stCxn id="37" idx="2"/>
          </p:cNvCxnSpPr>
          <p:nvPr/>
        </p:nvCxnSpPr>
        <p:spPr>
          <a:xfrm flipH="1">
            <a:off x="9927722" y="3894903"/>
            <a:ext cx="1221555" cy="81129"/>
          </a:xfrm>
          <a:prstGeom prst="straightConnector1">
            <a:avLst/>
          </a:prstGeom>
          <a:ln w="31750">
            <a:solidFill>
              <a:schemeClr val="bg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B3FF0006-AE02-4D3F-9AC8-7C9F50F39B35}"/>
              </a:ext>
            </a:extLst>
          </p:cNvPr>
          <p:cNvCxnSpPr>
            <a:cxnSpLocks/>
            <a:stCxn id="38" idx="3"/>
          </p:cNvCxnSpPr>
          <p:nvPr/>
        </p:nvCxnSpPr>
        <p:spPr>
          <a:xfrm flipH="1" flipV="1">
            <a:off x="9696231" y="4167156"/>
            <a:ext cx="864960" cy="1605602"/>
          </a:xfrm>
          <a:prstGeom prst="straightConnector1">
            <a:avLst/>
          </a:prstGeom>
          <a:ln w="31750">
            <a:solidFill>
              <a:schemeClr val="bg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098B155C-A1AD-419C-A8AB-861D2897627D}"/>
              </a:ext>
            </a:extLst>
          </p:cNvPr>
          <p:cNvCxnSpPr>
            <a:cxnSpLocks/>
            <a:stCxn id="39" idx="3"/>
          </p:cNvCxnSpPr>
          <p:nvPr/>
        </p:nvCxnSpPr>
        <p:spPr>
          <a:xfrm flipV="1">
            <a:off x="8288387" y="4844066"/>
            <a:ext cx="514902" cy="928692"/>
          </a:xfrm>
          <a:prstGeom prst="straightConnector1">
            <a:avLst/>
          </a:prstGeom>
          <a:ln w="31750">
            <a:solidFill>
              <a:schemeClr val="bg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9" name="Rectangle: Single Corner Snipped 68">
            <a:extLst>
              <a:ext uri="{FF2B5EF4-FFF2-40B4-BE49-F238E27FC236}">
                <a16:creationId xmlns:a16="http://schemas.microsoft.com/office/drawing/2014/main" id="{B32338AE-328F-44A3-AE5F-8074B160BA39}"/>
              </a:ext>
            </a:extLst>
          </p:cNvPr>
          <p:cNvSpPr/>
          <p:nvPr/>
        </p:nvSpPr>
        <p:spPr>
          <a:xfrm>
            <a:off x="8075324" y="1233142"/>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cxnSp>
        <p:nvCxnSpPr>
          <p:cNvPr id="71" name="Straight Arrow Connector 70">
            <a:extLst>
              <a:ext uri="{FF2B5EF4-FFF2-40B4-BE49-F238E27FC236}">
                <a16:creationId xmlns:a16="http://schemas.microsoft.com/office/drawing/2014/main" id="{9F4016A1-F09D-4497-8D5A-758D0535DF0A}"/>
              </a:ext>
            </a:extLst>
          </p:cNvPr>
          <p:cNvCxnSpPr>
            <a:cxnSpLocks/>
            <a:stCxn id="69" idx="1"/>
            <a:endCxn id="40" idx="7"/>
          </p:cNvCxnSpPr>
          <p:nvPr/>
        </p:nvCxnSpPr>
        <p:spPr>
          <a:xfrm flipH="1">
            <a:off x="8066669" y="1777648"/>
            <a:ext cx="335227" cy="639691"/>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74" name="Diamond 73">
            <a:extLst>
              <a:ext uri="{FF2B5EF4-FFF2-40B4-BE49-F238E27FC236}">
                <a16:creationId xmlns:a16="http://schemas.microsoft.com/office/drawing/2014/main" id="{BD71C658-46A2-4A23-ABAA-153D00E24D35}"/>
              </a:ext>
            </a:extLst>
          </p:cNvPr>
          <p:cNvSpPr/>
          <p:nvPr/>
        </p:nvSpPr>
        <p:spPr>
          <a:xfrm>
            <a:off x="8153926" y="4178512"/>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Isosceles Triangle 3">
            <a:extLst>
              <a:ext uri="{FF2B5EF4-FFF2-40B4-BE49-F238E27FC236}">
                <a16:creationId xmlns:a16="http://schemas.microsoft.com/office/drawing/2014/main" id="{AE6E7D9B-24F8-4416-AA50-BBCCF09F7E3A}"/>
              </a:ext>
            </a:extLst>
          </p:cNvPr>
          <p:cNvSpPr/>
          <p:nvPr/>
        </p:nvSpPr>
        <p:spPr>
          <a:xfrm>
            <a:off x="8550595" y="4373989"/>
            <a:ext cx="523644" cy="451417"/>
          </a:xfrm>
          <a:prstGeom prst="triangle">
            <a:avLst/>
          </a:prstGeom>
          <a:solidFill>
            <a:srgbClr val="3A3E3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Oval 5">
            <a:extLst>
              <a:ext uri="{FF2B5EF4-FFF2-40B4-BE49-F238E27FC236}">
                <a16:creationId xmlns:a16="http://schemas.microsoft.com/office/drawing/2014/main" id="{AEDF8E78-0E27-4129-BCF9-B439759A67B4}"/>
              </a:ext>
            </a:extLst>
          </p:cNvPr>
          <p:cNvSpPr/>
          <p:nvPr/>
        </p:nvSpPr>
        <p:spPr>
          <a:xfrm>
            <a:off x="9466289" y="3707795"/>
            <a:ext cx="439438" cy="439438"/>
          </a:xfrm>
          <a:prstGeom prst="ellipse">
            <a:avLst/>
          </a:prstGeom>
          <a:solidFill>
            <a:srgbClr val="3A3E3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TextBox 40">
            <a:extLst>
              <a:ext uri="{FF2B5EF4-FFF2-40B4-BE49-F238E27FC236}">
                <a16:creationId xmlns:a16="http://schemas.microsoft.com/office/drawing/2014/main" id="{C32BC32C-9AFE-4027-8B1C-D73B7AEABE20}"/>
              </a:ext>
            </a:extLst>
          </p:cNvPr>
          <p:cNvSpPr txBox="1"/>
          <p:nvPr/>
        </p:nvSpPr>
        <p:spPr>
          <a:xfrm>
            <a:off x="7402664" y="3403160"/>
            <a:ext cx="659456" cy="369332"/>
          </a:xfrm>
          <a:prstGeom prst="rect">
            <a:avLst/>
          </a:prstGeom>
          <a:noFill/>
        </p:spPr>
        <p:txBody>
          <a:bodyPr wrap="square" rtlCol="0">
            <a:spAutoFit/>
          </a:bodyPr>
          <a:lstStyle/>
          <a:p>
            <a:r>
              <a:rPr lang="en-GB" dirty="0"/>
              <a:t>uses</a:t>
            </a:r>
          </a:p>
        </p:txBody>
      </p:sp>
      <p:sp>
        <p:nvSpPr>
          <p:cNvPr id="45" name="TextBox 44">
            <a:extLst>
              <a:ext uri="{FF2B5EF4-FFF2-40B4-BE49-F238E27FC236}">
                <a16:creationId xmlns:a16="http://schemas.microsoft.com/office/drawing/2014/main" id="{4600C009-8F38-44AA-B043-C73B5EBCA926}"/>
              </a:ext>
            </a:extLst>
          </p:cNvPr>
          <p:cNvSpPr txBox="1"/>
          <p:nvPr/>
        </p:nvSpPr>
        <p:spPr>
          <a:xfrm>
            <a:off x="9988550" y="2508250"/>
            <a:ext cx="596900" cy="369332"/>
          </a:xfrm>
          <a:prstGeom prst="rect">
            <a:avLst/>
          </a:prstGeom>
          <a:noFill/>
        </p:spPr>
        <p:txBody>
          <a:bodyPr wrap="square" rtlCol="0">
            <a:spAutoFit/>
          </a:bodyPr>
          <a:lstStyle/>
          <a:p>
            <a:r>
              <a:rPr lang="en-GB" b="1" dirty="0">
                <a:latin typeface="Alte Haas Grotesk" panose="02000503000000020004" pitchFamily="2" charset="0"/>
              </a:rPr>
              <a:t>API</a:t>
            </a:r>
          </a:p>
        </p:txBody>
      </p:sp>
      <p:sp>
        <p:nvSpPr>
          <p:cNvPr id="49" name="Title 3">
            <a:extLst>
              <a:ext uri="{FF2B5EF4-FFF2-40B4-BE49-F238E27FC236}">
                <a16:creationId xmlns:a16="http://schemas.microsoft.com/office/drawing/2014/main" id="{98FDB3F9-B1D5-4940-962A-B9204CB92ED1}"/>
              </a:ext>
            </a:extLst>
          </p:cNvPr>
          <p:cNvSpPr txBox="1">
            <a:spLocks/>
          </p:cNvSpPr>
          <p:nvPr/>
        </p:nvSpPr>
        <p:spPr>
          <a:xfrm>
            <a:off x="781318" y="4270693"/>
            <a:ext cx="3244772" cy="161555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1800" dirty="0">
                <a:solidFill>
                  <a:schemeClr val="bg1"/>
                </a:solidFill>
              </a:rPr>
              <a:t>1.</a:t>
            </a:r>
          </a:p>
          <a:p>
            <a:r>
              <a:rPr lang="en-US" sz="2800" dirty="0">
                <a:solidFill>
                  <a:schemeClr val="bg1"/>
                </a:solidFill>
              </a:rPr>
              <a:t>Beware of…</a:t>
            </a:r>
            <a:br>
              <a:rPr lang="en-US" sz="2800" dirty="0">
                <a:solidFill>
                  <a:schemeClr val="bg1"/>
                </a:solidFill>
              </a:rPr>
            </a:br>
            <a:r>
              <a:rPr lang="en-US" sz="2800" dirty="0">
                <a:solidFill>
                  <a:schemeClr val="bg1"/>
                </a:solidFill>
              </a:rPr>
              <a:t>Fragile tests</a:t>
            </a:r>
            <a:endParaRPr lang="en-GB" sz="1800" dirty="0">
              <a:solidFill>
                <a:schemeClr val="bg1"/>
              </a:solidFill>
            </a:endParaRPr>
          </a:p>
        </p:txBody>
      </p:sp>
    </p:spTree>
    <p:extLst>
      <p:ext uri="{BB962C8B-B14F-4D97-AF65-F5344CB8AC3E}">
        <p14:creationId xmlns:p14="http://schemas.microsoft.com/office/powerpoint/2010/main" val="289927393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6C9F55-AED3-4FA5-BD8A-7E468AD374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6300" y="-1308278"/>
            <a:ext cx="12183188" cy="8208423"/>
          </a:xfrm>
          <a:prstGeom prst="rect">
            <a:avLst/>
          </a:prstGeom>
        </p:spPr>
      </p:pic>
      <p:sp>
        <p:nvSpPr>
          <p:cNvPr id="43" name="Rectangle 42">
            <a:extLst>
              <a:ext uri="{FF2B5EF4-FFF2-40B4-BE49-F238E27FC236}">
                <a16:creationId xmlns:a16="http://schemas.microsoft.com/office/drawing/2014/main" id="{B06DF77F-F685-46CC-AEA0-A2F93299DF0E}"/>
              </a:ext>
            </a:extLst>
          </p:cNvPr>
          <p:cNvSpPr/>
          <p:nvPr/>
        </p:nvSpPr>
        <p:spPr>
          <a:xfrm>
            <a:off x="1154244" y="-341285"/>
            <a:ext cx="11782268" cy="74111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11" name="Title 3">
            <a:extLst>
              <a:ext uri="{FF2B5EF4-FFF2-40B4-BE49-F238E27FC236}">
                <a16:creationId xmlns:a16="http://schemas.microsoft.com/office/drawing/2014/main" id="{602ACB4C-FD32-44AA-8680-CD5BCE6DA11E}"/>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grpSp>
        <p:nvGrpSpPr>
          <p:cNvPr id="32" name="Group 31">
            <a:extLst>
              <a:ext uri="{FF2B5EF4-FFF2-40B4-BE49-F238E27FC236}">
                <a16:creationId xmlns:a16="http://schemas.microsoft.com/office/drawing/2014/main" id="{A4642883-E9C9-4769-9BFA-B80150BB6FC6}"/>
              </a:ext>
            </a:extLst>
          </p:cNvPr>
          <p:cNvGrpSpPr/>
          <p:nvPr/>
        </p:nvGrpSpPr>
        <p:grpSpPr>
          <a:xfrm>
            <a:off x="7047561" y="2483217"/>
            <a:ext cx="3578139" cy="2706661"/>
            <a:chOff x="6882718" y="2581188"/>
            <a:chExt cx="3578139" cy="2706661"/>
          </a:xfrm>
        </p:grpSpPr>
        <p:sp>
          <p:nvSpPr>
            <p:cNvPr id="2" name="Rectangle 1">
              <a:extLst>
                <a:ext uri="{FF2B5EF4-FFF2-40B4-BE49-F238E27FC236}">
                  <a16:creationId xmlns:a16="http://schemas.microsoft.com/office/drawing/2014/main" id="{D3C017AD-1CF9-4ED1-8359-CFFFF6AA72F3}"/>
                </a:ext>
              </a:extLst>
            </p:cNvPr>
            <p:cNvSpPr/>
            <p:nvPr/>
          </p:nvSpPr>
          <p:spPr>
            <a:xfrm>
              <a:off x="6882718" y="2581188"/>
              <a:ext cx="3578139" cy="2706661"/>
            </a:xfrm>
            <a:prstGeom prst="rect">
              <a:avLst/>
            </a:prstGeom>
            <a:solidFill>
              <a:srgbClr val="BA8CDC"/>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Rounded Corners 6">
              <a:extLst>
                <a:ext uri="{FF2B5EF4-FFF2-40B4-BE49-F238E27FC236}">
                  <a16:creationId xmlns:a16="http://schemas.microsoft.com/office/drawing/2014/main" id="{3B1E4A0A-2FF6-435D-AE18-F65622DA0396}"/>
                </a:ext>
              </a:extLst>
            </p:cNvPr>
            <p:cNvSpPr/>
            <p:nvPr/>
          </p:nvSpPr>
          <p:spPr>
            <a:xfrm>
              <a:off x="7609203" y="2915587"/>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Rounded Corners 17">
              <a:extLst>
                <a:ext uri="{FF2B5EF4-FFF2-40B4-BE49-F238E27FC236}">
                  <a16:creationId xmlns:a16="http://schemas.microsoft.com/office/drawing/2014/main" id="{60B96201-FBAA-432C-A632-591EADD6F9E2}"/>
                </a:ext>
              </a:extLst>
            </p:cNvPr>
            <p:cNvSpPr/>
            <p:nvPr/>
          </p:nvSpPr>
          <p:spPr>
            <a:xfrm>
              <a:off x="7521760" y="4177539"/>
              <a:ext cx="462982" cy="382249"/>
            </a:xfrm>
            <a:prstGeom prst="roundRect">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Rounded Corners 18">
              <a:extLst>
                <a:ext uri="{FF2B5EF4-FFF2-40B4-BE49-F238E27FC236}">
                  <a16:creationId xmlns:a16="http://schemas.microsoft.com/office/drawing/2014/main" id="{0995EAB6-6522-4572-B132-D5BB63896DE9}"/>
                </a:ext>
              </a:extLst>
            </p:cNvPr>
            <p:cNvSpPr/>
            <p:nvPr/>
          </p:nvSpPr>
          <p:spPr>
            <a:xfrm>
              <a:off x="8925839" y="3237875"/>
              <a:ext cx="462982" cy="382249"/>
            </a:xfrm>
            <a:prstGeom prst="roundRect">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4" name="Connector: Elbow 13">
              <a:extLst>
                <a:ext uri="{FF2B5EF4-FFF2-40B4-BE49-F238E27FC236}">
                  <a16:creationId xmlns:a16="http://schemas.microsoft.com/office/drawing/2014/main" id="{020A4D9B-9D33-4D81-B2B1-2748A59761DF}"/>
                </a:ext>
              </a:extLst>
            </p:cNvPr>
            <p:cNvCxnSpPr>
              <a:stCxn id="7" idx="3"/>
              <a:endCxn id="19" idx="1"/>
            </p:cNvCxnSpPr>
            <p:nvPr/>
          </p:nvCxnSpPr>
          <p:spPr>
            <a:xfrm>
              <a:off x="8072185" y="3106712"/>
              <a:ext cx="853654" cy="322288"/>
            </a:xfrm>
            <a:prstGeom prst="bentConnector3">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3" name="Connector: Elbow 22">
              <a:extLst>
                <a:ext uri="{FF2B5EF4-FFF2-40B4-BE49-F238E27FC236}">
                  <a16:creationId xmlns:a16="http://schemas.microsoft.com/office/drawing/2014/main" id="{6AF9A897-0D97-4875-B6D1-5DED2A3AC6C8}"/>
                </a:ext>
              </a:extLst>
            </p:cNvPr>
            <p:cNvCxnSpPr>
              <a:cxnSpLocks/>
              <a:stCxn id="19" idx="3"/>
              <a:endCxn id="6" idx="6"/>
            </p:cNvCxnSpPr>
            <p:nvPr/>
          </p:nvCxnSpPr>
          <p:spPr>
            <a:xfrm>
              <a:off x="9388821" y="3429000"/>
              <a:ext cx="352063" cy="596485"/>
            </a:xfrm>
            <a:prstGeom prst="bentConnector3">
              <a:avLst>
                <a:gd name="adj1" fmla="val 164932"/>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5" name="Connector: Elbow 24">
              <a:extLst>
                <a:ext uri="{FF2B5EF4-FFF2-40B4-BE49-F238E27FC236}">
                  <a16:creationId xmlns:a16="http://schemas.microsoft.com/office/drawing/2014/main" id="{D4132A7A-F9DD-43A2-BFCA-55B739EEE26C}"/>
                </a:ext>
              </a:extLst>
            </p:cNvPr>
            <p:cNvCxnSpPr>
              <a:cxnSpLocks/>
              <a:stCxn id="18" idx="3"/>
              <a:endCxn id="4" idx="1"/>
            </p:cNvCxnSpPr>
            <p:nvPr/>
          </p:nvCxnSpPr>
          <p:spPr>
            <a:xfrm>
              <a:off x="7984742" y="4368664"/>
              <a:ext cx="531921" cy="329005"/>
            </a:xfrm>
            <a:prstGeom prst="bentConnector3">
              <a:avLst>
                <a:gd name="adj1" fmla="val 50000"/>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FBC98D2F-F3B7-4C8F-A876-3E4315051910}"/>
                </a:ext>
              </a:extLst>
            </p:cNvPr>
            <p:cNvCxnSpPr>
              <a:stCxn id="7" idx="2"/>
              <a:endCxn id="18" idx="0"/>
            </p:cNvCxnSpPr>
            <p:nvPr/>
          </p:nvCxnSpPr>
          <p:spPr>
            <a:xfrm flipH="1">
              <a:off x="7753251" y="3297836"/>
              <a:ext cx="87443" cy="879703"/>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9" name="Diamond 28">
              <a:extLst>
                <a:ext uri="{FF2B5EF4-FFF2-40B4-BE49-F238E27FC236}">
                  <a16:creationId xmlns:a16="http://schemas.microsoft.com/office/drawing/2014/main" id="{C50C0532-995E-4B9E-86B4-73E60647BFAA}"/>
                </a:ext>
              </a:extLst>
            </p:cNvPr>
            <p:cNvSpPr/>
            <p:nvPr/>
          </p:nvSpPr>
          <p:spPr>
            <a:xfrm>
              <a:off x="8072185" y="3020556"/>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Diamond 29">
              <a:extLst>
                <a:ext uri="{FF2B5EF4-FFF2-40B4-BE49-F238E27FC236}">
                  <a16:creationId xmlns:a16="http://schemas.microsoft.com/office/drawing/2014/main" id="{AF748BE4-7139-4220-9D25-454DCA11AD45}"/>
                </a:ext>
              </a:extLst>
            </p:cNvPr>
            <p:cNvSpPr/>
            <p:nvPr/>
          </p:nvSpPr>
          <p:spPr>
            <a:xfrm>
              <a:off x="9394132" y="3338140"/>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33" name="Rectangle: Single Corner Snipped 32">
            <a:extLst>
              <a:ext uri="{FF2B5EF4-FFF2-40B4-BE49-F238E27FC236}">
                <a16:creationId xmlns:a16="http://schemas.microsoft.com/office/drawing/2014/main" id="{78680A61-3AA9-4348-9C90-17A1A06E84B2}"/>
              </a:ext>
            </a:extLst>
          </p:cNvPr>
          <p:cNvSpPr/>
          <p:nvPr/>
        </p:nvSpPr>
        <p:spPr>
          <a:xfrm>
            <a:off x="5652745" y="3194568"/>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sp>
        <p:nvSpPr>
          <p:cNvPr id="34" name="Rectangle: Single Corner Snipped 33">
            <a:extLst>
              <a:ext uri="{FF2B5EF4-FFF2-40B4-BE49-F238E27FC236}">
                <a16:creationId xmlns:a16="http://schemas.microsoft.com/office/drawing/2014/main" id="{4AFC6462-E986-4F90-BBD2-6BC1646E7B97}"/>
              </a:ext>
            </a:extLst>
          </p:cNvPr>
          <p:cNvSpPr/>
          <p:nvPr/>
        </p:nvSpPr>
        <p:spPr>
          <a:xfrm>
            <a:off x="5656633" y="4917625"/>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sp>
        <p:nvSpPr>
          <p:cNvPr id="35" name="Rectangle: Single Corner Snipped 34">
            <a:extLst>
              <a:ext uri="{FF2B5EF4-FFF2-40B4-BE49-F238E27FC236}">
                <a16:creationId xmlns:a16="http://schemas.microsoft.com/office/drawing/2014/main" id="{E962FBE4-61BB-4B7F-9FEC-A5FDDEDCF2AA}"/>
              </a:ext>
            </a:extLst>
          </p:cNvPr>
          <p:cNvSpPr/>
          <p:nvPr/>
        </p:nvSpPr>
        <p:spPr>
          <a:xfrm>
            <a:off x="7254483" y="1238095"/>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36" name="Rectangle: Single Corner Snipped 35">
            <a:extLst>
              <a:ext uri="{FF2B5EF4-FFF2-40B4-BE49-F238E27FC236}">
                <a16:creationId xmlns:a16="http://schemas.microsoft.com/office/drawing/2014/main" id="{92FD954E-4A6E-45C9-AC80-DE18335996EB}"/>
              </a:ext>
            </a:extLst>
          </p:cNvPr>
          <p:cNvSpPr/>
          <p:nvPr/>
        </p:nvSpPr>
        <p:spPr>
          <a:xfrm>
            <a:off x="10435574" y="1355830"/>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sp>
        <p:nvSpPr>
          <p:cNvPr id="37" name="Rectangle: Single Corner Snipped 36">
            <a:extLst>
              <a:ext uri="{FF2B5EF4-FFF2-40B4-BE49-F238E27FC236}">
                <a16:creationId xmlns:a16="http://schemas.microsoft.com/office/drawing/2014/main" id="{D632A309-1600-47D6-9A4A-872FFB7FA6E2}"/>
              </a:ext>
            </a:extLst>
          </p:cNvPr>
          <p:cNvSpPr/>
          <p:nvPr/>
        </p:nvSpPr>
        <p:spPr>
          <a:xfrm>
            <a:off x="11149277" y="3622650"/>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sp>
        <p:nvSpPr>
          <p:cNvPr id="38" name="Rectangle: Single Corner Snipped 37">
            <a:extLst>
              <a:ext uri="{FF2B5EF4-FFF2-40B4-BE49-F238E27FC236}">
                <a16:creationId xmlns:a16="http://schemas.microsoft.com/office/drawing/2014/main" id="{00CA79F6-A508-45D9-842A-1A681FAB9B21}"/>
              </a:ext>
            </a:extLst>
          </p:cNvPr>
          <p:cNvSpPr/>
          <p:nvPr/>
        </p:nvSpPr>
        <p:spPr>
          <a:xfrm>
            <a:off x="10234619" y="5772758"/>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sp>
        <p:nvSpPr>
          <p:cNvPr id="39" name="Rectangle: Single Corner Snipped 38">
            <a:extLst>
              <a:ext uri="{FF2B5EF4-FFF2-40B4-BE49-F238E27FC236}">
                <a16:creationId xmlns:a16="http://schemas.microsoft.com/office/drawing/2014/main" id="{1ACAE1DE-2F8E-4C38-AA4B-DEC3517CEFE9}"/>
              </a:ext>
            </a:extLst>
          </p:cNvPr>
          <p:cNvSpPr/>
          <p:nvPr/>
        </p:nvSpPr>
        <p:spPr>
          <a:xfrm>
            <a:off x="7961815" y="5772758"/>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sp>
        <p:nvSpPr>
          <p:cNvPr id="40" name="Oval 39">
            <a:extLst>
              <a:ext uri="{FF2B5EF4-FFF2-40B4-BE49-F238E27FC236}">
                <a16:creationId xmlns:a16="http://schemas.microsoft.com/office/drawing/2014/main" id="{ADCBD962-5247-4009-B6D8-81D90A739320}"/>
              </a:ext>
            </a:extLst>
          </p:cNvPr>
          <p:cNvSpPr/>
          <p:nvPr/>
        </p:nvSpPr>
        <p:spPr>
          <a:xfrm>
            <a:off x="7907626" y="2390051"/>
            <a:ext cx="186331" cy="186331"/>
          </a:xfrm>
          <a:prstGeom prst="ellipse">
            <a:avLst/>
          </a:prstGeom>
          <a:solidFill>
            <a:srgbClr val="9A57C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42" name="Straight Connector 41">
            <a:extLst>
              <a:ext uri="{FF2B5EF4-FFF2-40B4-BE49-F238E27FC236}">
                <a16:creationId xmlns:a16="http://schemas.microsoft.com/office/drawing/2014/main" id="{5CFD5B8F-D9F1-45CC-814D-55BD72E091FF}"/>
              </a:ext>
            </a:extLst>
          </p:cNvPr>
          <p:cNvCxnSpPr>
            <a:endCxn id="7" idx="0"/>
          </p:cNvCxnSpPr>
          <p:nvPr/>
        </p:nvCxnSpPr>
        <p:spPr>
          <a:xfrm>
            <a:off x="8005537" y="2589066"/>
            <a:ext cx="0" cy="22855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20589A02-7E50-4FCA-B46D-6D3D11BAF969}"/>
              </a:ext>
            </a:extLst>
          </p:cNvPr>
          <p:cNvCxnSpPr>
            <a:stCxn id="35" idx="1"/>
            <a:endCxn id="40" idx="0"/>
          </p:cNvCxnSpPr>
          <p:nvPr/>
        </p:nvCxnSpPr>
        <p:spPr>
          <a:xfrm>
            <a:off x="7581055" y="1782601"/>
            <a:ext cx="419737" cy="607450"/>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B551B82E-DFDF-4D78-9A86-E077D6D7400D}"/>
              </a:ext>
            </a:extLst>
          </p:cNvPr>
          <p:cNvCxnSpPr>
            <a:cxnSpLocks/>
            <a:stCxn id="33" idx="0"/>
          </p:cNvCxnSpPr>
          <p:nvPr/>
        </p:nvCxnSpPr>
        <p:spPr>
          <a:xfrm>
            <a:off x="6305888" y="3466821"/>
            <a:ext cx="1371653" cy="672167"/>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19DB284E-C2CB-4707-8631-EB0A6A362FE0}"/>
              </a:ext>
            </a:extLst>
          </p:cNvPr>
          <p:cNvCxnSpPr>
            <a:cxnSpLocks/>
            <a:stCxn id="34" idx="0"/>
            <a:endCxn id="18" idx="1"/>
          </p:cNvCxnSpPr>
          <p:nvPr/>
        </p:nvCxnSpPr>
        <p:spPr>
          <a:xfrm flipV="1">
            <a:off x="6309776" y="4270693"/>
            <a:ext cx="1376827" cy="919185"/>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A1A5B5ED-6BEF-4953-B500-DF773CDFE772}"/>
              </a:ext>
            </a:extLst>
          </p:cNvPr>
          <p:cNvCxnSpPr>
            <a:cxnSpLocks/>
            <a:stCxn id="34" idx="0"/>
          </p:cNvCxnSpPr>
          <p:nvPr/>
        </p:nvCxnSpPr>
        <p:spPr>
          <a:xfrm flipV="1">
            <a:off x="6309776" y="4758864"/>
            <a:ext cx="2262022" cy="431014"/>
          </a:xfrm>
          <a:prstGeom prst="straightConnector1">
            <a:avLst/>
          </a:prstGeom>
          <a:ln w="31750">
            <a:solidFill>
              <a:schemeClr val="bg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3B904F89-A21E-4115-8722-6B2B25F3BB52}"/>
              </a:ext>
            </a:extLst>
          </p:cNvPr>
          <p:cNvCxnSpPr>
            <a:cxnSpLocks/>
            <a:stCxn id="36" idx="1"/>
            <a:endCxn id="19" idx="0"/>
          </p:cNvCxnSpPr>
          <p:nvPr/>
        </p:nvCxnSpPr>
        <p:spPr>
          <a:xfrm flipH="1">
            <a:off x="9322173" y="1900336"/>
            <a:ext cx="1439973" cy="1239568"/>
          </a:xfrm>
          <a:prstGeom prst="straightConnector1">
            <a:avLst/>
          </a:prstGeom>
          <a:ln w="31750">
            <a:solidFill>
              <a:schemeClr val="bg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E4D0EA94-3FA0-4503-809B-FEDEEA2B5545}"/>
              </a:ext>
            </a:extLst>
          </p:cNvPr>
          <p:cNvCxnSpPr>
            <a:cxnSpLocks/>
            <a:stCxn id="37" idx="2"/>
          </p:cNvCxnSpPr>
          <p:nvPr/>
        </p:nvCxnSpPr>
        <p:spPr>
          <a:xfrm flipH="1">
            <a:off x="9927722" y="3894903"/>
            <a:ext cx="1221555" cy="81129"/>
          </a:xfrm>
          <a:prstGeom prst="straightConnector1">
            <a:avLst/>
          </a:prstGeom>
          <a:ln w="31750">
            <a:solidFill>
              <a:schemeClr val="bg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B3FF0006-AE02-4D3F-9AC8-7C9F50F39B35}"/>
              </a:ext>
            </a:extLst>
          </p:cNvPr>
          <p:cNvCxnSpPr>
            <a:cxnSpLocks/>
            <a:stCxn id="38" idx="3"/>
          </p:cNvCxnSpPr>
          <p:nvPr/>
        </p:nvCxnSpPr>
        <p:spPr>
          <a:xfrm flipH="1" flipV="1">
            <a:off x="9696231" y="4167156"/>
            <a:ext cx="864960" cy="1605602"/>
          </a:xfrm>
          <a:prstGeom prst="straightConnector1">
            <a:avLst/>
          </a:prstGeom>
          <a:ln w="31750">
            <a:solidFill>
              <a:schemeClr val="bg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098B155C-A1AD-419C-A8AB-861D2897627D}"/>
              </a:ext>
            </a:extLst>
          </p:cNvPr>
          <p:cNvCxnSpPr>
            <a:cxnSpLocks/>
            <a:stCxn id="39" idx="3"/>
          </p:cNvCxnSpPr>
          <p:nvPr/>
        </p:nvCxnSpPr>
        <p:spPr>
          <a:xfrm flipV="1">
            <a:off x="8288387" y="4844066"/>
            <a:ext cx="514902" cy="928692"/>
          </a:xfrm>
          <a:prstGeom prst="straightConnector1">
            <a:avLst/>
          </a:prstGeom>
          <a:ln w="31750">
            <a:solidFill>
              <a:schemeClr val="bg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9" name="Rectangle: Single Corner Snipped 68">
            <a:extLst>
              <a:ext uri="{FF2B5EF4-FFF2-40B4-BE49-F238E27FC236}">
                <a16:creationId xmlns:a16="http://schemas.microsoft.com/office/drawing/2014/main" id="{B32338AE-328F-44A3-AE5F-8074B160BA39}"/>
              </a:ext>
            </a:extLst>
          </p:cNvPr>
          <p:cNvSpPr/>
          <p:nvPr/>
        </p:nvSpPr>
        <p:spPr>
          <a:xfrm>
            <a:off x="8075324" y="1233142"/>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cxnSp>
        <p:nvCxnSpPr>
          <p:cNvPr id="71" name="Straight Arrow Connector 70">
            <a:extLst>
              <a:ext uri="{FF2B5EF4-FFF2-40B4-BE49-F238E27FC236}">
                <a16:creationId xmlns:a16="http://schemas.microsoft.com/office/drawing/2014/main" id="{9F4016A1-F09D-4497-8D5A-758D0535DF0A}"/>
              </a:ext>
            </a:extLst>
          </p:cNvPr>
          <p:cNvCxnSpPr>
            <a:cxnSpLocks/>
            <a:stCxn id="69" idx="1"/>
            <a:endCxn id="40" idx="7"/>
          </p:cNvCxnSpPr>
          <p:nvPr/>
        </p:nvCxnSpPr>
        <p:spPr>
          <a:xfrm flipH="1">
            <a:off x="8066669" y="1777648"/>
            <a:ext cx="335227" cy="639691"/>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74" name="Diamond 73">
            <a:extLst>
              <a:ext uri="{FF2B5EF4-FFF2-40B4-BE49-F238E27FC236}">
                <a16:creationId xmlns:a16="http://schemas.microsoft.com/office/drawing/2014/main" id="{BD71C658-46A2-4A23-ABAA-153D00E24D35}"/>
              </a:ext>
            </a:extLst>
          </p:cNvPr>
          <p:cNvSpPr/>
          <p:nvPr/>
        </p:nvSpPr>
        <p:spPr>
          <a:xfrm>
            <a:off x="8153926" y="4178512"/>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Isosceles Triangle 3">
            <a:extLst>
              <a:ext uri="{FF2B5EF4-FFF2-40B4-BE49-F238E27FC236}">
                <a16:creationId xmlns:a16="http://schemas.microsoft.com/office/drawing/2014/main" id="{AE6E7D9B-24F8-4416-AA50-BBCCF09F7E3A}"/>
              </a:ext>
            </a:extLst>
          </p:cNvPr>
          <p:cNvSpPr/>
          <p:nvPr/>
        </p:nvSpPr>
        <p:spPr>
          <a:xfrm>
            <a:off x="8550595" y="4373989"/>
            <a:ext cx="523644" cy="451417"/>
          </a:xfrm>
          <a:prstGeom prst="triangle">
            <a:avLst/>
          </a:prstGeom>
          <a:solidFill>
            <a:srgbClr val="3A3E3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Oval 5">
            <a:extLst>
              <a:ext uri="{FF2B5EF4-FFF2-40B4-BE49-F238E27FC236}">
                <a16:creationId xmlns:a16="http://schemas.microsoft.com/office/drawing/2014/main" id="{AEDF8E78-0E27-4129-BCF9-B439759A67B4}"/>
              </a:ext>
            </a:extLst>
          </p:cNvPr>
          <p:cNvSpPr/>
          <p:nvPr/>
        </p:nvSpPr>
        <p:spPr>
          <a:xfrm>
            <a:off x="9466289" y="3707795"/>
            <a:ext cx="439438" cy="439438"/>
          </a:xfrm>
          <a:prstGeom prst="ellipse">
            <a:avLst/>
          </a:prstGeom>
          <a:solidFill>
            <a:srgbClr val="3A3E3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7" name="TextBox 66">
            <a:extLst>
              <a:ext uri="{FF2B5EF4-FFF2-40B4-BE49-F238E27FC236}">
                <a16:creationId xmlns:a16="http://schemas.microsoft.com/office/drawing/2014/main" id="{0492BEFE-3895-47ED-9F65-BB997078DD25}"/>
              </a:ext>
            </a:extLst>
          </p:cNvPr>
          <p:cNvSpPr txBox="1"/>
          <p:nvPr/>
        </p:nvSpPr>
        <p:spPr>
          <a:xfrm>
            <a:off x="7818326" y="5217654"/>
            <a:ext cx="968563" cy="830997"/>
          </a:xfrm>
          <a:prstGeom prst="rect">
            <a:avLst/>
          </a:prstGeom>
          <a:noFill/>
        </p:spPr>
        <p:txBody>
          <a:bodyPr wrap="square">
            <a:spAutoFit/>
          </a:bodyPr>
          <a:lstStyle/>
          <a:p>
            <a:r>
              <a:rPr lang="fr-FR" sz="4800" dirty="0"/>
              <a:t>😕</a:t>
            </a:r>
            <a:endParaRPr lang="en-GB" sz="4800" dirty="0"/>
          </a:p>
        </p:txBody>
      </p:sp>
      <p:sp>
        <p:nvSpPr>
          <p:cNvPr id="68" name="TextBox 67">
            <a:extLst>
              <a:ext uri="{FF2B5EF4-FFF2-40B4-BE49-F238E27FC236}">
                <a16:creationId xmlns:a16="http://schemas.microsoft.com/office/drawing/2014/main" id="{EFE242CA-1460-4E6A-B2F3-E905252A19C4}"/>
              </a:ext>
            </a:extLst>
          </p:cNvPr>
          <p:cNvSpPr txBox="1"/>
          <p:nvPr/>
        </p:nvSpPr>
        <p:spPr>
          <a:xfrm>
            <a:off x="5973458" y="4922845"/>
            <a:ext cx="968563" cy="830997"/>
          </a:xfrm>
          <a:prstGeom prst="rect">
            <a:avLst/>
          </a:prstGeom>
          <a:noFill/>
        </p:spPr>
        <p:txBody>
          <a:bodyPr wrap="square">
            <a:spAutoFit/>
          </a:bodyPr>
          <a:lstStyle/>
          <a:p>
            <a:r>
              <a:rPr lang="fr-FR" sz="4800" dirty="0"/>
              <a:t>😕</a:t>
            </a:r>
            <a:endParaRPr lang="en-GB" sz="4800" dirty="0"/>
          </a:p>
        </p:txBody>
      </p:sp>
      <p:sp>
        <p:nvSpPr>
          <p:cNvPr id="70" name="TextBox 69">
            <a:extLst>
              <a:ext uri="{FF2B5EF4-FFF2-40B4-BE49-F238E27FC236}">
                <a16:creationId xmlns:a16="http://schemas.microsoft.com/office/drawing/2014/main" id="{3DD60689-F65C-4C91-B6A7-08B2A1BE1660}"/>
              </a:ext>
            </a:extLst>
          </p:cNvPr>
          <p:cNvSpPr txBox="1"/>
          <p:nvPr/>
        </p:nvSpPr>
        <p:spPr>
          <a:xfrm>
            <a:off x="9987909" y="5203412"/>
            <a:ext cx="968563" cy="830997"/>
          </a:xfrm>
          <a:prstGeom prst="rect">
            <a:avLst/>
          </a:prstGeom>
          <a:noFill/>
        </p:spPr>
        <p:txBody>
          <a:bodyPr wrap="square">
            <a:spAutoFit/>
          </a:bodyPr>
          <a:lstStyle/>
          <a:p>
            <a:r>
              <a:rPr lang="fr-FR" sz="4800" dirty="0"/>
              <a:t>😕</a:t>
            </a:r>
            <a:endParaRPr lang="en-GB" sz="4800" dirty="0"/>
          </a:p>
        </p:txBody>
      </p:sp>
      <p:sp>
        <p:nvSpPr>
          <p:cNvPr id="72" name="TextBox 71">
            <a:extLst>
              <a:ext uri="{FF2B5EF4-FFF2-40B4-BE49-F238E27FC236}">
                <a16:creationId xmlns:a16="http://schemas.microsoft.com/office/drawing/2014/main" id="{8AB44DFF-0EF5-4EBB-86F8-BDA9B99328D3}"/>
              </a:ext>
            </a:extLst>
          </p:cNvPr>
          <p:cNvSpPr txBox="1"/>
          <p:nvPr/>
        </p:nvSpPr>
        <p:spPr>
          <a:xfrm>
            <a:off x="10484994" y="3331533"/>
            <a:ext cx="968563" cy="830997"/>
          </a:xfrm>
          <a:prstGeom prst="rect">
            <a:avLst/>
          </a:prstGeom>
          <a:noFill/>
        </p:spPr>
        <p:txBody>
          <a:bodyPr wrap="square">
            <a:spAutoFit/>
          </a:bodyPr>
          <a:lstStyle/>
          <a:p>
            <a:r>
              <a:rPr lang="fr-FR" sz="4800" dirty="0"/>
              <a:t>😕</a:t>
            </a:r>
            <a:endParaRPr lang="en-GB" sz="4800" dirty="0"/>
          </a:p>
        </p:txBody>
      </p:sp>
      <p:sp>
        <p:nvSpPr>
          <p:cNvPr id="73" name="TextBox 72">
            <a:extLst>
              <a:ext uri="{FF2B5EF4-FFF2-40B4-BE49-F238E27FC236}">
                <a16:creationId xmlns:a16="http://schemas.microsoft.com/office/drawing/2014/main" id="{A37D8CD5-23CD-47FD-A827-42BF41062AD6}"/>
              </a:ext>
            </a:extLst>
          </p:cNvPr>
          <p:cNvSpPr txBox="1"/>
          <p:nvPr/>
        </p:nvSpPr>
        <p:spPr>
          <a:xfrm>
            <a:off x="10141418" y="1455869"/>
            <a:ext cx="968563" cy="830997"/>
          </a:xfrm>
          <a:prstGeom prst="rect">
            <a:avLst/>
          </a:prstGeom>
          <a:noFill/>
        </p:spPr>
        <p:txBody>
          <a:bodyPr wrap="square">
            <a:spAutoFit/>
          </a:bodyPr>
          <a:lstStyle/>
          <a:p>
            <a:r>
              <a:rPr lang="fr-FR" sz="4800" dirty="0"/>
              <a:t>😕</a:t>
            </a:r>
            <a:endParaRPr lang="en-GB" sz="4800" dirty="0"/>
          </a:p>
        </p:txBody>
      </p:sp>
      <p:sp>
        <p:nvSpPr>
          <p:cNvPr id="48" name="TextBox 47">
            <a:extLst>
              <a:ext uri="{FF2B5EF4-FFF2-40B4-BE49-F238E27FC236}">
                <a16:creationId xmlns:a16="http://schemas.microsoft.com/office/drawing/2014/main" id="{8FD61833-A074-43E2-90FF-E2767A48C70F}"/>
              </a:ext>
            </a:extLst>
          </p:cNvPr>
          <p:cNvSpPr txBox="1"/>
          <p:nvPr/>
        </p:nvSpPr>
        <p:spPr>
          <a:xfrm>
            <a:off x="7402664" y="3403160"/>
            <a:ext cx="659456" cy="369332"/>
          </a:xfrm>
          <a:prstGeom prst="rect">
            <a:avLst/>
          </a:prstGeom>
          <a:noFill/>
        </p:spPr>
        <p:txBody>
          <a:bodyPr wrap="square" rtlCol="0">
            <a:spAutoFit/>
          </a:bodyPr>
          <a:lstStyle/>
          <a:p>
            <a:r>
              <a:rPr lang="en-GB" dirty="0"/>
              <a:t>uses</a:t>
            </a:r>
          </a:p>
        </p:txBody>
      </p:sp>
      <p:sp>
        <p:nvSpPr>
          <p:cNvPr id="49" name="TextBox 48">
            <a:extLst>
              <a:ext uri="{FF2B5EF4-FFF2-40B4-BE49-F238E27FC236}">
                <a16:creationId xmlns:a16="http://schemas.microsoft.com/office/drawing/2014/main" id="{75C54B74-4D0D-4180-966F-5EC7F878C3C0}"/>
              </a:ext>
            </a:extLst>
          </p:cNvPr>
          <p:cNvSpPr txBox="1"/>
          <p:nvPr/>
        </p:nvSpPr>
        <p:spPr>
          <a:xfrm>
            <a:off x="9988550" y="2508250"/>
            <a:ext cx="596900" cy="369332"/>
          </a:xfrm>
          <a:prstGeom prst="rect">
            <a:avLst/>
          </a:prstGeom>
          <a:noFill/>
        </p:spPr>
        <p:txBody>
          <a:bodyPr wrap="square" rtlCol="0">
            <a:spAutoFit/>
          </a:bodyPr>
          <a:lstStyle/>
          <a:p>
            <a:r>
              <a:rPr lang="en-GB" b="1" dirty="0">
                <a:latin typeface="Alte Haas Grotesk" panose="02000503000000020004" pitchFamily="2" charset="0"/>
              </a:rPr>
              <a:t>API</a:t>
            </a:r>
          </a:p>
        </p:txBody>
      </p:sp>
      <p:sp>
        <p:nvSpPr>
          <p:cNvPr id="53" name="Title 3">
            <a:extLst>
              <a:ext uri="{FF2B5EF4-FFF2-40B4-BE49-F238E27FC236}">
                <a16:creationId xmlns:a16="http://schemas.microsoft.com/office/drawing/2014/main" id="{896E04FE-456A-4297-B111-8B9D77C25A4B}"/>
              </a:ext>
            </a:extLst>
          </p:cNvPr>
          <p:cNvSpPr txBox="1">
            <a:spLocks/>
          </p:cNvSpPr>
          <p:nvPr/>
        </p:nvSpPr>
        <p:spPr>
          <a:xfrm>
            <a:off x="781318" y="4270693"/>
            <a:ext cx="3244772" cy="161555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1800" dirty="0">
                <a:solidFill>
                  <a:schemeClr val="bg1"/>
                </a:solidFill>
              </a:rPr>
              <a:t>1.</a:t>
            </a:r>
          </a:p>
          <a:p>
            <a:r>
              <a:rPr lang="en-US" sz="2800" dirty="0">
                <a:solidFill>
                  <a:schemeClr val="bg1"/>
                </a:solidFill>
              </a:rPr>
              <a:t>Beware of…</a:t>
            </a:r>
            <a:br>
              <a:rPr lang="en-US" sz="2800" dirty="0">
                <a:solidFill>
                  <a:schemeClr val="bg1"/>
                </a:solidFill>
              </a:rPr>
            </a:br>
            <a:r>
              <a:rPr lang="en-US" sz="2800" dirty="0">
                <a:solidFill>
                  <a:schemeClr val="bg1"/>
                </a:solidFill>
              </a:rPr>
              <a:t>Fragile tests</a:t>
            </a:r>
            <a:endParaRPr lang="en-GB" sz="1800" dirty="0">
              <a:solidFill>
                <a:schemeClr val="bg1"/>
              </a:solidFill>
            </a:endParaRPr>
          </a:p>
        </p:txBody>
      </p:sp>
      <p:sp>
        <p:nvSpPr>
          <p:cNvPr id="52" name="TextBox 51">
            <a:extLst>
              <a:ext uri="{FF2B5EF4-FFF2-40B4-BE49-F238E27FC236}">
                <a16:creationId xmlns:a16="http://schemas.microsoft.com/office/drawing/2014/main" id="{F35873C5-3B22-4772-8AD2-39C7AD51B28C}"/>
              </a:ext>
            </a:extLst>
          </p:cNvPr>
          <p:cNvSpPr txBox="1"/>
          <p:nvPr/>
        </p:nvSpPr>
        <p:spPr>
          <a:xfrm>
            <a:off x="2760676" y="4739216"/>
            <a:ext cx="744491" cy="461665"/>
          </a:xfrm>
          <a:prstGeom prst="rect">
            <a:avLst/>
          </a:prstGeom>
          <a:noFill/>
        </p:spPr>
        <p:txBody>
          <a:bodyPr wrap="square">
            <a:spAutoFit/>
          </a:bodyPr>
          <a:lstStyle/>
          <a:p>
            <a:r>
              <a:rPr lang="fr-FR" sz="2400" dirty="0"/>
              <a:t>😕</a:t>
            </a:r>
            <a:endParaRPr lang="en-GB" sz="2400" dirty="0"/>
          </a:p>
        </p:txBody>
      </p:sp>
    </p:spTree>
    <p:extLst>
      <p:ext uri="{BB962C8B-B14F-4D97-AF65-F5344CB8AC3E}">
        <p14:creationId xmlns:p14="http://schemas.microsoft.com/office/powerpoint/2010/main" val="353334732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6C9F55-AED3-4FA5-BD8A-7E468AD374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6300" y="-1308278"/>
            <a:ext cx="12183188" cy="8208423"/>
          </a:xfrm>
          <a:prstGeom prst="rect">
            <a:avLst/>
          </a:prstGeom>
        </p:spPr>
      </p:pic>
      <p:sp>
        <p:nvSpPr>
          <p:cNvPr id="43" name="Rectangle 42">
            <a:extLst>
              <a:ext uri="{FF2B5EF4-FFF2-40B4-BE49-F238E27FC236}">
                <a16:creationId xmlns:a16="http://schemas.microsoft.com/office/drawing/2014/main" id="{B06DF77F-F685-46CC-AEA0-A2F93299DF0E}"/>
              </a:ext>
            </a:extLst>
          </p:cNvPr>
          <p:cNvSpPr/>
          <p:nvPr/>
        </p:nvSpPr>
        <p:spPr>
          <a:xfrm>
            <a:off x="1154244" y="-341285"/>
            <a:ext cx="11782268" cy="74111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11" name="Title 3">
            <a:extLst>
              <a:ext uri="{FF2B5EF4-FFF2-40B4-BE49-F238E27FC236}">
                <a16:creationId xmlns:a16="http://schemas.microsoft.com/office/drawing/2014/main" id="{602ACB4C-FD32-44AA-8680-CD5BCE6DA11E}"/>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grpSp>
        <p:nvGrpSpPr>
          <p:cNvPr id="32" name="Group 31">
            <a:extLst>
              <a:ext uri="{FF2B5EF4-FFF2-40B4-BE49-F238E27FC236}">
                <a16:creationId xmlns:a16="http://schemas.microsoft.com/office/drawing/2014/main" id="{A4642883-E9C9-4769-9BFA-B80150BB6FC6}"/>
              </a:ext>
            </a:extLst>
          </p:cNvPr>
          <p:cNvGrpSpPr/>
          <p:nvPr/>
        </p:nvGrpSpPr>
        <p:grpSpPr>
          <a:xfrm>
            <a:off x="7047561" y="2483217"/>
            <a:ext cx="3578139" cy="2706661"/>
            <a:chOff x="6882718" y="2581188"/>
            <a:chExt cx="3578139" cy="2706661"/>
          </a:xfrm>
        </p:grpSpPr>
        <p:sp>
          <p:nvSpPr>
            <p:cNvPr id="2" name="Rectangle 1">
              <a:extLst>
                <a:ext uri="{FF2B5EF4-FFF2-40B4-BE49-F238E27FC236}">
                  <a16:creationId xmlns:a16="http://schemas.microsoft.com/office/drawing/2014/main" id="{D3C017AD-1CF9-4ED1-8359-CFFFF6AA72F3}"/>
                </a:ext>
              </a:extLst>
            </p:cNvPr>
            <p:cNvSpPr/>
            <p:nvPr/>
          </p:nvSpPr>
          <p:spPr>
            <a:xfrm>
              <a:off x="6882718" y="2581188"/>
              <a:ext cx="3578139" cy="2706661"/>
            </a:xfrm>
            <a:prstGeom prst="rect">
              <a:avLst/>
            </a:prstGeom>
            <a:solidFill>
              <a:srgbClr val="BA8CDC"/>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Rounded Corners 6">
              <a:extLst>
                <a:ext uri="{FF2B5EF4-FFF2-40B4-BE49-F238E27FC236}">
                  <a16:creationId xmlns:a16="http://schemas.microsoft.com/office/drawing/2014/main" id="{3B1E4A0A-2FF6-435D-AE18-F65622DA0396}"/>
                </a:ext>
              </a:extLst>
            </p:cNvPr>
            <p:cNvSpPr/>
            <p:nvPr/>
          </p:nvSpPr>
          <p:spPr>
            <a:xfrm>
              <a:off x="7609203" y="2915587"/>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Rounded Corners 17">
              <a:extLst>
                <a:ext uri="{FF2B5EF4-FFF2-40B4-BE49-F238E27FC236}">
                  <a16:creationId xmlns:a16="http://schemas.microsoft.com/office/drawing/2014/main" id="{60B96201-FBAA-432C-A632-591EADD6F9E2}"/>
                </a:ext>
              </a:extLst>
            </p:cNvPr>
            <p:cNvSpPr/>
            <p:nvPr/>
          </p:nvSpPr>
          <p:spPr>
            <a:xfrm>
              <a:off x="7521760" y="4177539"/>
              <a:ext cx="462982" cy="382249"/>
            </a:xfrm>
            <a:prstGeom prst="roundRect">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Rounded Corners 18">
              <a:extLst>
                <a:ext uri="{FF2B5EF4-FFF2-40B4-BE49-F238E27FC236}">
                  <a16:creationId xmlns:a16="http://schemas.microsoft.com/office/drawing/2014/main" id="{0995EAB6-6522-4572-B132-D5BB63896DE9}"/>
                </a:ext>
              </a:extLst>
            </p:cNvPr>
            <p:cNvSpPr/>
            <p:nvPr/>
          </p:nvSpPr>
          <p:spPr>
            <a:xfrm>
              <a:off x="8925839" y="3237875"/>
              <a:ext cx="462982" cy="382249"/>
            </a:xfrm>
            <a:prstGeom prst="roundRect">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4" name="Connector: Elbow 13">
              <a:extLst>
                <a:ext uri="{FF2B5EF4-FFF2-40B4-BE49-F238E27FC236}">
                  <a16:creationId xmlns:a16="http://schemas.microsoft.com/office/drawing/2014/main" id="{020A4D9B-9D33-4D81-B2B1-2748A59761DF}"/>
                </a:ext>
              </a:extLst>
            </p:cNvPr>
            <p:cNvCxnSpPr>
              <a:stCxn id="7" idx="3"/>
              <a:endCxn id="19" idx="1"/>
            </p:cNvCxnSpPr>
            <p:nvPr/>
          </p:nvCxnSpPr>
          <p:spPr>
            <a:xfrm>
              <a:off x="8072185" y="3106712"/>
              <a:ext cx="853654" cy="322288"/>
            </a:xfrm>
            <a:prstGeom prst="bentConnector3">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3" name="Connector: Elbow 22">
              <a:extLst>
                <a:ext uri="{FF2B5EF4-FFF2-40B4-BE49-F238E27FC236}">
                  <a16:creationId xmlns:a16="http://schemas.microsoft.com/office/drawing/2014/main" id="{6AF9A897-0D97-4875-B6D1-5DED2A3AC6C8}"/>
                </a:ext>
              </a:extLst>
            </p:cNvPr>
            <p:cNvCxnSpPr>
              <a:cxnSpLocks/>
              <a:stCxn id="19" idx="3"/>
              <a:endCxn id="6" idx="6"/>
            </p:cNvCxnSpPr>
            <p:nvPr/>
          </p:nvCxnSpPr>
          <p:spPr>
            <a:xfrm>
              <a:off x="9388821" y="3429000"/>
              <a:ext cx="352063" cy="596485"/>
            </a:xfrm>
            <a:prstGeom prst="bentConnector3">
              <a:avLst>
                <a:gd name="adj1" fmla="val 164932"/>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5" name="Connector: Elbow 24">
              <a:extLst>
                <a:ext uri="{FF2B5EF4-FFF2-40B4-BE49-F238E27FC236}">
                  <a16:creationId xmlns:a16="http://schemas.microsoft.com/office/drawing/2014/main" id="{D4132A7A-F9DD-43A2-BFCA-55B739EEE26C}"/>
                </a:ext>
              </a:extLst>
            </p:cNvPr>
            <p:cNvCxnSpPr>
              <a:cxnSpLocks/>
              <a:stCxn id="18" idx="3"/>
              <a:endCxn id="4" idx="1"/>
            </p:cNvCxnSpPr>
            <p:nvPr/>
          </p:nvCxnSpPr>
          <p:spPr>
            <a:xfrm>
              <a:off x="7984742" y="4368664"/>
              <a:ext cx="531921" cy="329005"/>
            </a:xfrm>
            <a:prstGeom prst="bentConnector3">
              <a:avLst>
                <a:gd name="adj1" fmla="val 50000"/>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FBC98D2F-F3B7-4C8F-A876-3E4315051910}"/>
                </a:ext>
              </a:extLst>
            </p:cNvPr>
            <p:cNvCxnSpPr>
              <a:stCxn id="7" idx="2"/>
              <a:endCxn id="18" idx="0"/>
            </p:cNvCxnSpPr>
            <p:nvPr/>
          </p:nvCxnSpPr>
          <p:spPr>
            <a:xfrm flipH="1">
              <a:off x="7753251" y="3297836"/>
              <a:ext cx="87443" cy="879703"/>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9" name="Diamond 28">
              <a:extLst>
                <a:ext uri="{FF2B5EF4-FFF2-40B4-BE49-F238E27FC236}">
                  <a16:creationId xmlns:a16="http://schemas.microsoft.com/office/drawing/2014/main" id="{C50C0532-995E-4B9E-86B4-73E60647BFAA}"/>
                </a:ext>
              </a:extLst>
            </p:cNvPr>
            <p:cNvSpPr/>
            <p:nvPr/>
          </p:nvSpPr>
          <p:spPr>
            <a:xfrm>
              <a:off x="8072185" y="3020556"/>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Diamond 29">
              <a:extLst>
                <a:ext uri="{FF2B5EF4-FFF2-40B4-BE49-F238E27FC236}">
                  <a16:creationId xmlns:a16="http://schemas.microsoft.com/office/drawing/2014/main" id="{AF748BE4-7139-4220-9D25-454DCA11AD45}"/>
                </a:ext>
              </a:extLst>
            </p:cNvPr>
            <p:cNvSpPr/>
            <p:nvPr/>
          </p:nvSpPr>
          <p:spPr>
            <a:xfrm>
              <a:off x="9394132" y="3338140"/>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33" name="Rectangle: Single Corner Snipped 32">
            <a:extLst>
              <a:ext uri="{FF2B5EF4-FFF2-40B4-BE49-F238E27FC236}">
                <a16:creationId xmlns:a16="http://schemas.microsoft.com/office/drawing/2014/main" id="{78680A61-3AA9-4348-9C90-17A1A06E84B2}"/>
              </a:ext>
            </a:extLst>
          </p:cNvPr>
          <p:cNvSpPr/>
          <p:nvPr/>
        </p:nvSpPr>
        <p:spPr>
          <a:xfrm>
            <a:off x="5652745" y="3194568"/>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sp>
        <p:nvSpPr>
          <p:cNvPr id="34" name="Rectangle: Single Corner Snipped 33">
            <a:extLst>
              <a:ext uri="{FF2B5EF4-FFF2-40B4-BE49-F238E27FC236}">
                <a16:creationId xmlns:a16="http://schemas.microsoft.com/office/drawing/2014/main" id="{4AFC6462-E986-4F90-BBD2-6BC1646E7B97}"/>
              </a:ext>
            </a:extLst>
          </p:cNvPr>
          <p:cNvSpPr/>
          <p:nvPr/>
        </p:nvSpPr>
        <p:spPr>
          <a:xfrm>
            <a:off x="5656633" y="4917625"/>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sp>
        <p:nvSpPr>
          <p:cNvPr id="35" name="Rectangle: Single Corner Snipped 34">
            <a:extLst>
              <a:ext uri="{FF2B5EF4-FFF2-40B4-BE49-F238E27FC236}">
                <a16:creationId xmlns:a16="http://schemas.microsoft.com/office/drawing/2014/main" id="{E962FBE4-61BB-4B7F-9FEC-A5FDDEDCF2AA}"/>
              </a:ext>
            </a:extLst>
          </p:cNvPr>
          <p:cNvSpPr/>
          <p:nvPr/>
        </p:nvSpPr>
        <p:spPr>
          <a:xfrm>
            <a:off x="7254483" y="1238095"/>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36" name="Rectangle: Single Corner Snipped 35">
            <a:extLst>
              <a:ext uri="{FF2B5EF4-FFF2-40B4-BE49-F238E27FC236}">
                <a16:creationId xmlns:a16="http://schemas.microsoft.com/office/drawing/2014/main" id="{92FD954E-4A6E-45C9-AC80-DE18335996EB}"/>
              </a:ext>
            </a:extLst>
          </p:cNvPr>
          <p:cNvSpPr/>
          <p:nvPr/>
        </p:nvSpPr>
        <p:spPr>
          <a:xfrm>
            <a:off x="10435574" y="1355830"/>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sp>
        <p:nvSpPr>
          <p:cNvPr id="37" name="Rectangle: Single Corner Snipped 36">
            <a:extLst>
              <a:ext uri="{FF2B5EF4-FFF2-40B4-BE49-F238E27FC236}">
                <a16:creationId xmlns:a16="http://schemas.microsoft.com/office/drawing/2014/main" id="{D632A309-1600-47D6-9A4A-872FFB7FA6E2}"/>
              </a:ext>
            </a:extLst>
          </p:cNvPr>
          <p:cNvSpPr/>
          <p:nvPr/>
        </p:nvSpPr>
        <p:spPr>
          <a:xfrm>
            <a:off x="11149277" y="3622650"/>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sp>
        <p:nvSpPr>
          <p:cNvPr id="38" name="Rectangle: Single Corner Snipped 37">
            <a:extLst>
              <a:ext uri="{FF2B5EF4-FFF2-40B4-BE49-F238E27FC236}">
                <a16:creationId xmlns:a16="http://schemas.microsoft.com/office/drawing/2014/main" id="{00CA79F6-A508-45D9-842A-1A681FAB9B21}"/>
              </a:ext>
            </a:extLst>
          </p:cNvPr>
          <p:cNvSpPr/>
          <p:nvPr/>
        </p:nvSpPr>
        <p:spPr>
          <a:xfrm>
            <a:off x="10234619" y="5772758"/>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sp>
        <p:nvSpPr>
          <p:cNvPr id="39" name="Rectangle: Single Corner Snipped 38">
            <a:extLst>
              <a:ext uri="{FF2B5EF4-FFF2-40B4-BE49-F238E27FC236}">
                <a16:creationId xmlns:a16="http://schemas.microsoft.com/office/drawing/2014/main" id="{1ACAE1DE-2F8E-4C38-AA4B-DEC3517CEFE9}"/>
              </a:ext>
            </a:extLst>
          </p:cNvPr>
          <p:cNvSpPr/>
          <p:nvPr/>
        </p:nvSpPr>
        <p:spPr>
          <a:xfrm>
            <a:off x="7961815" y="5772758"/>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sp>
        <p:nvSpPr>
          <p:cNvPr id="40" name="Oval 39">
            <a:extLst>
              <a:ext uri="{FF2B5EF4-FFF2-40B4-BE49-F238E27FC236}">
                <a16:creationId xmlns:a16="http://schemas.microsoft.com/office/drawing/2014/main" id="{ADCBD962-5247-4009-B6D8-81D90A739320}"/>
              </a:ext>
            </a:extLst>
          </p:cNvPr>
          <p:cNvSpPr/>
          <p:nvPr/>
        </p:nvSpPr>
        <p:spPr>
          <a:xfrm>
            <a:off x="7907626" y="2390051"/>
            <a:ext cx="186331" cy="186331"/>
          </a:xfrm>
          <a:prstGeom prst="ellipse">
            <a:avLst/>
          </a:prstGeom>
          <a:solidFill>
            <a:srgbClr val="9A57C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42" name="Straight Connector 41">
            <a:extLst>
              <a:ext uri="{FF2B5EF4-FFF2-40B4-BE49-F238E27FC236}">
                <a16:creationId xmlns:a16="http://schemas.microsoft.com/office/drawing/2014/main" id="{5CFD5B8F-D9F1-45CC-814D-55BD72E091FF}"/>
              </a:ext>
            </a:extLst>
          </p:cNvPr>
          <p:cNvCxnSpPr>
            <a:endCxn id="7" idx="0"/>
          </p:cNvCxnSpPr>
          <p:nvPr/>
        </p:nvCxnSpPr>
        <p:spPr>
          <a:xfrm>
            <a:off x="8005537" y="2589066"/>
            <a:ext cx="0" cy="22855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20589A02-7E50-4FCA-B46D-6D3D11BAF969}"/>
              </a:ext>
            </a:extLst>
          </p:cNvPr>
          <p:cNvCxnSpPr>
            <a:stCxn id="35" idx="1"/>
            <a:endCxn id="40" idx="0"/>
          </p:cNvCxnSpPr>
          <p:nvPr/>
        </p:nvCxnSpPr>
        <p:spPr>
          <a:xfrm>
            <a:off x="7581055" y="1782601"/>
            <a:ext cx="419737" cy="607450"/>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B551B82E-DFDF-4D78-9A86-E077D6D7400D}"/>
              </a:ext>
            </a:extLst>
          </p:cNvPr>
          <p:cNvCxnSpPr>
            <a:cxnSpLocks/>
            <a:stCxn id="33" idx="0"/>
          </p:cNvCxnSpPr>
          <p:nvPr/>
        </p:nvCxnSpPr>
        <p:spPr>
          <a:xfrm>
            <a:off x="6305888" y="3466821"/>
            <a:ext cx="1371653" cy="672167"/>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19DB284E-C2CB-4707-8631-EB0A6A362FE0}"/>
              </a:ext>
            </a:extLst>
          </p:cNvPr>
          <p:cNvCxnSpPr>
            <a:cxnSpLocks/>
            <a:stCxn id="34" idx="0"/>
            <a:endCxn id="18" idx="1"/>
          </p:cNvCxnSpPr>
          <p:nvPr/>
        </p:nvCxnSpPr>
        <p:spPr>
          <a:xfrm flipV="1">
            <a:off x="6309776" y="4270693"/>
            <a:ext cx="1376827" cy="919185"/>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A1A5B5ED-6BEF-4953-B500-DF773CDFE772}"/>
              </a:ext>
            </a:extLst>
          </p:cNvPr>
          <p:cNvCxnSpPr>
            <a:cxnSpLocks/>
            <a:stCxn id="34" idx="0"/>
          </p:cNvCxnSpPr>
          <p:nvPr/>
        </p:nvCxnSpPr>
        <p:spPr>
          <a:xfrm flipV="1">
            <a:off x="6309776" y="4758864"/>
            <a:ext cx="2262022" cy="431014"/>
          </a:xfrm>
          <a:prstGeom prst="straightConnector1">
            <a:avLst/>
          </a:prstGeom>
          <a:ln w="31750">
            <a:solidFill>
              <a:schemeClr val="bg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3B904F89-A21E-4115-8722-6B2B25F3BB52}"/>
              </a:ext>
            </a:extLst>
          </p:cNvPr>
          <p:cNvCxnSpPr>
            <a:cxnSpLocks/>
            <a:stCxn id="36" idx="1"/>
            <a:endCxn id="19" idx="0"/>
          </p:cNvCxnSpPr>
          <p:nvPr/>
        </p:nvCxnSpPr>
        <p:spPr>
          <a:xfrm flipH="1">
            <a:off x="9322173" y="1900336"/>
            <a:ext cx="1439973" cy="1239568"/>
          </a:xfrm>
          <a:prstGeom prst="straightConnector1">
            <a:avLst/>
          </a:prstGeom>
          <a:ln w="31750">
            <a:solidFill>
              <a:schemeClr val="bg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E4D0EA94-3FA0-4503-809B-FEDEEA2B5545}"/>
              </a:ext>
            </a:extLst>
          </p:cNvPr>
          <p:cNvCxnSpPr>
            <a:cxnSpLocks/>
            <a:stCxn id="37" idx="2"/>
          </p:cNvCxnSpPr>
          <p:nvPr/>
        </p:nvCxnSpPr>
        <p:spPr>
          <a:xfrm flipH="1">
            <a:off x="9927722" y="3894903"/>
            <a:ext cx="1221555" cy="81129"/>
          </a:xfrm>
          <a:prstGeom prst="straightConnector1">
            <a:avLst/>
          </a:prstGeom>
          <a:ln w="31750">
            <a:solidFill>
              <a:schemeClr val="bg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B3FF0006-AE02-4D3F-9AC8-7C9F50F39B35}"/>
              </a:ext>
            </a:extLst>
          </p:cNvPr>
          <p:cNvCxnSpPr>
            <a:cxnSpLocks/>
            <a:stCxn id="38" idx="3"/>
          </p:cNvCxnSpPr>
          <p:nvPr/>
        </p:nvCxnSpPr>
        <p:spPr>
          <a:xfrm flipH="1" flipV="1">
            <a:off x="9696231" y="4167156"/>
            <a:ext cx="864960" cy="1605602"/>
          </a:xfrm>
          <a:prstGeom prst="straightConnector1">
            <a:avLst/>
          </a:prstGeom>
          <a:ln w="31750">
            <a:solidFill>
              <a:schemeClr val="bg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098B155C-A1AD-419C-A8AB-861D2897627D}"/>
              </a:ext>
            </a:extLst>
          </p:cNvPr>
          <p:cNvCxnSpPr>
            <a:cxnSpLocks/>
            <a:stCxn id="39" idx="3"/>
          </p:cNvCxnSpPr>
          <p:nvPr/>
        </p:nvCxnSpPr>
        <p:spPr>
          <a:xfrm flipV="1">
            <a:off x="8288387" y="4844066"/>
            <a:ext cx="514902" cy="928692"/>
          </a:xfrm>
          <a:prstGeom prst="straightConnector1">
            <a:avLst/>
          </a:prstGeom>
          <a:ln w="31750">
            <a:solidFill>
              <a:schemeClr val="bg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9" name="Rectangle: Single Corner Snipped 68">
            <a:extLst>
              <a:ext uri="{FF2B5EF4-FFF2-40B4-BE49-F238E27FC236}">
                <a16:creationId xmlns:a16="http://schemas.microsoft.com/office/drawing/2014/main" id="{B32338AE-328F-44A3-AE5F-8074B160BA39}"/>
              </a:ext>
            </a:extLst>
          </p:cNvPr>
          <p:cNvSpPr/>
          <p:nvPr/>
        </p:nvSpPr>
        <p:spPr>
          <a:xfrm>
            <a:off x="8075324" y="1233142"/>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cxnSp>
        <p:nvCxnSpPr>
          <p:cNvPr id="71" name="Straight Arrow Connector 70">
            <a:extLst>
              <a:ext uri="{FF2B5EF4-FFF2-40B4-BE49-F238E27FC236}">
                <a16:creationId xmlns:a16="http://schemas.microsoft.com/office/drawing/2014/main" id="{9F4016A1-F09D-4497-8D5A-758D0535DF0A}"/>
              </a:ext>
            </a:extLst>
          </p:cNvPr>
          <p:cNvCxnSpPr>
            <a:cxnSpLocks/>
            <a:stCxn id="69" idx="1"/>
            <a:endCxn id="40" idx="7"/>
          </p:cNvCxnSpPr>
          <p:nvPr/>
        </p:nvCxnSpPr>
        <p:spPr>
          <a:xfrm flipH="1">
            <a:off x="8066669" y="1777648"/>
            <a:ext cx="335227" cy="639691"/>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74" name="Diamond 73">
            <a:extLst>
              <a:ext uri="{FF2B5EF4-FFF2-40B4-BE49-F238E27FC236}">
                <a16:creationId xmlns:a16="http://schemas.microsoft.com/office/drawing/2014/main" id="{BD71C658-46A2-4A23-ABAA-153D00E24D35}"/>
              </a:ext>
            </a:extLst>
          </p:cNvPr>
          <p:cNvSpPr/>
          <p:nvPr/>
        </p:nvSpPr>
        <p:spPr>
          <a:xfrm>
            <a:off x="8153926" y="4178512"/>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Isosceles Triangle 3">
            <a:extLst>
              <a:ext uri="{FF2B5EF4-FFF2-40B4-BE49-F238E27FC236}">
                <a16:creationId xmlns:a16="http://schemas.microsoft.com/office/drawing/2014/main" id="{AE6E7D9B-24F8-4416-AA50-BBCCF09F7E3A}"/>
              </a:ext>
            </a:extLst>
          </p:cNvPr>
          <p:cNvSpPr/>
          <p:nvPr/>
        </p:nvSpPr>
        <p:spPr>
          <a:xfrm>
            <a:off x="8550595" y="4373989"/>
            <a:ext cx="523644" cy="451417"/>
          </a:xfrm>
          <a:prstGeom prst="triangle">
            <a:avLst/>
          </a:prstGeom>
          <a:solidFill>
            <a:srgbClr val="3A3E3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Oval 5">
            <a:extLst>
              <a:ext uri="{FF2B5EF4-FFF2-40B4-BE49-F238E27FC236}">
                <a16:creationId xmlns:a16="http://schemas.microsoft.com/office/drawing/2014/main" id="{AEDF8E78-0E27-4129-BCF9-B439759A67B4}"/>
              </a:ext>
            </a:extLst>
          </p:cNvPr>
          <p:cNvSpPr/>
          <p:nvPr/>
        </p:nvSpPr>
        <p:spPr>
          <a:xfrm>
            <a:off x="9466289" y="3707795"/>
            <a:ext cx="439438" cy="439438"/>
          </a:xfrm>
          <a:prstGeom prst="ellipse">
            <a:avLst/>
          </a:prstGeom>
          <a:solidFill>
            <a:srgbClr val="3A3E3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7" name="TextBox 66">
            <a:extLst>
              <a:ext uri="{FF2B5EF4-FFF2-40B4-BE49-F238E27FC236}">
                <a16:creationId xmlns:a16="http://schemas.microsoft.com/office/drawing/2014/main" id="{0492BEFE-3895-47ED-9F65-BB997078DD25}"/>
              </a:ext>
            </a:extLst>
          </p:cNvPr>
          <p:cNvSpPr txBox="1"/>
          <p:nvPr/>
        </p:nvSpPr>
        <p:spPr>
          <a:xfrm>
            <a:off x="7818326" y="5217654"/>
            <a:ext cx="968563" cy="830997"/>
          </a:xfrm>
          <a:prstGeom prst="rect">
            <a:avLst/>
          </a:prstGeom>
          <a:noFill/>
        </p:spPr>
        <p:txBody>
          <a:bodyPr wrap="square">
            <a:spAutoFit/>
          </a:bodyPr>
          <a:lstStyle/>
          <a:p>
            <a:r>
              <a:rPr lang="fr-FR" sz="4800" dirty="0"/>
              <a:t>😕</a:t>
            </a:r>
            <a:endParaRPr lang="en-GB" sz="4800" dirty="0"/>
          </a:p>
        </p:txBody>
      </p:sp>
      <p:sp>
        <p:nvSpPr>
          <p:cNvPr id="68" name="TextBox 67">
            <a:extLst>
              <a:ext uri="{FF2B5EF4-FFF2-40B4-BE49-F238E27FC236}">
                <a16:creationId xmlns:a16="http://schemas.microsoft.com/office/drawing/2014/main" id="{EFE242CA-1460-4E6A-B2F3-E905252A19C4}"/>
              </a:ext>
            </a:extLst>
          </p:cNvPr>
          <p:cNvSpPr txBox="1"/>
          <p:nvPr/>
        </p:nvSpPr>
        <p:spPr>
          <a:xfrm>
            <a:off x="5973458" y="4922845"/>
            <a:ext cx="968563" cy="830997"/>
          </a:xfrm>
          <a:prstGeom prst="rect">
            <a:avLst/>
          </a:prstGeom>
          <a:noFill/>
        </p:spPr>
        <p:txBody>
          <a:bodyPr wrap="square">
            <a:spAutoFit/>
          </a:bodyPr>
          <a:lstStyle/>
          <a:p>
            <a:r>
              <a:rPr lang="fr-FR" sz="4800" dirty="0"/>
              <a:t>😕</a:t>
            </a:r>
            <a:endParaRPr lang="en-GB" sz="4800" dirty="0"/>
          </a:p>
        </p:txBody>
      </p:sp>
      <p:sp>
        <p:nvSpPr>
          <p:cNvPr id="70" name="TextBox 69">
            <a:extLst>
              <a:ext uri="{FF2B5EF4-FFF2-40B4-BE49-F238E27FC236}">
                <a16:creationId xmlns:a16="http://schemas.microsoft.com/office/drawing/2014/main" id="{3DD60689-F65C-4C91-B6A7-08B2A1BE1660}"/>
              </a:ext>
            </a:extLst>
          </p:cNvPr>
          <p:cNvSpPr txBox="1"/>
          <p:nvPr/>
        </p:nvSpPr>
        <p:spPr>
          <a:xfrm>
            <a:off x="9987909" y="5203412"/>
            <a:ext cx="968563" cy="830997"/>
          </a:xfrm>
          <a:prstGeom prst="rect">
            <a:avLst/>
          </a:prstGeom>
          <a:noFill/>
        </p:spPr>
        <p:txBody>
          <a:bodyPr wrap="square">
            <a:spAutoFit/>
          </a:bodyPr>
          <a:lstStyle/>
          <a:p>
            <a:r>
              <a:rPr lang="fr-FR" sz="4800" dirty="0"/>
              <a:t>😕</a:t>
            </a:r>
            <a:endParaRPr lang="en-GB" sz="4800" dirty="0"/>
          </a:p>
        </p:txBody>
      </p:sp>
      <p:sp>
        <p:nvSpPr>
          <p:cNvPr id="72" name="TextBox 71">
            <a:extLst>
              <a:ext uri="{FF2B5EF4-FFF2-40B4-BE49-F238E27FC236}">
                <a16:creationId xmlns:a16="http://schemas.microsoft.com/office/drawing/2014/main" id="{8AB44DFF-0EF5-4EBB-86F8-BDA9B99328D3}"/>
              </a:ext>
            </a:extLst>
          </p:cNvPr>
          <p:cNvSpPr txBox="1"/>
          <p:nvPr/>
        </p:nvSpPr>
        <p:spPr>
          <a:xfrm>
            <a:off x="10484994" y="3331533"/>
            <a:ext cx="968563" cy="830997"/>
          </a:xfrm>
          <a:prstGeom prst="rect">
            <a:avLst/>
          </a:prstGeom>
          <a:noFill/>
        </p:spPr>
        <p:txBody>
          <a:bodyPr wrap="square">
            <a:spAutoFit/>
          </a:bodyPr>
          <a:lstStyle/>
          <a:p>
            <a:r>
              <a:rPr lang="fr-FR" sz="4800" dirty="0"/>
              <a:t>😕</a:t>
            </a:r>
            <a:endParaRPr lang="en-GB" sz="4800" dirty="0"/>
          </a:p>
        </p:txBody>
      </p:sp>
      <p:sp>
        <p:nvSpPr>
          <p:cNvPr id="73" name="TextBox 72">
            <a:extLst>
              <a:ext uri="{FF2B5EF4-FFF2-40B4-BE49-F238E27FC236}">
                <a16:creationId xmlns:a16="http://schemas.microsoft.com/office/drawing/2014/main" id="{A37D8CD5-23CD-47FD-A827-42BF41062AD6}"/>
              </a:ext>
            </a:extLst>
          </p:cNvPr>
          <p:cNvSpPr txBox="1"/>
          <p:nvPr/>
        </p:nvSpPr>
        <p:spPr>
          <a:xfrm>
            <a:off x="10141418" y="1455869"/>
            <a:ext cx="968563" cy="830997"/>
          </a:xfrm>
          <a:prstGeom prst="rect">
            <a:avLst/>
          </a:prstGeom>
          <a:noFill/>
        </p:spPr>
        <p:txBody>
          <a:bodyPr wrap="square">
            <a:spAutoFit/>
          </a:bodyPr>
          <a:lstStyle/>
          <a:p>
            <a:r>
              <a:rPr lang="fr-FR" sz="4800" dirty="0"/>
              <a:t>😕</a:t>
            </a:r>
            <a:endParaRPr lang="en-GB" sz="4800" dirty="0"/>
          </a:p>
        </p:txBody>
      </p:sp>
      <p:sp>
        <p:nvSpPr>
          <p:cNvPr id="48" name="TextBox 47">
            <a:extLst>
              <a:ext uri="{FF2B5EF4-FFF2-40B4-BE49-F238E27FC236}">
                <a16:creationId xmlns:a16="http://schemas.microsoft.com/office/drawing/2014/main" id="{8FD61833-A074-43E2-90FF-E2767A48C70F}"/>
              </a:ext>
            </a:extLst>
          </p:cNvPr>
          <p:cNvSpPr txBox="1"/>
          <p:nvPr/>
        </p:nvSpPr>
        <p:spPr>
          <a:xfrm>
            <a:off x="7402664" y="3403160"/>
            <a:ext cx="659456" cy="369332"/>
          </a:xfrm>
          <a:prstGeom prst="rect">
            <a:avLst/>
          </a:prstGeom>
          <a:noFill/>
        </p:spPr>
        <p:txBody>
          <a:bodyPr wrap="square" rtlCol="0">
            <a:spAutoFit/>
          </a:bodyPr>
          <a:lstStyle/>
          <a:p>
            <a:r>
              <a:rPr lang="en-GB" dirty="0"/>
              <a:t>uses</a:t>
            </a:r>
          </a:p>
        </p:txBody>
      </p:sp>
      <p:sp>
        <p:nvSpPr>
          <p:cNvPr id="49" name="TextBox 48">
            <a:extLst>
              <a:ext uri="{FF2B5EF4-FFF2-40B4-BE49-F238E27FC236}">
                <a16:creationId xmlns:a16="http://schemas.microsoft.com/office/drawing/2014/main" id="{75C54B74-4D0D-4180-966F-5EC7F878C3C0}"/>
              </a:ext>
            </a:extLst>
          </p:cNvPr>
          <p:cNvSpPr txBox="1"/>
          <p:nvPr/>
        </p:nvSpPr>
        <p:spPr>
          <a:xfrm>
            <a:off x="9988550" y="2508250"/>
            <a:ext cx="596900" cy="369332"/>
          </a:xfrm>
          <a:prstGeom prst="rect">
            <a:avLst/>
          </a:prstGeom>
          <a:noFill/>
        </p:spPr>
        <p:txBody>
          <a:bodyPr wrap="square" rtlCol="0">
            <a:spAutoFit/>
          </a:bodyPr>
          <a:lstStyle/>
          <a:p>
            <a:r>
              <a:rPr lang="en-GB" b="1" dirty="0">
                <a:latin typeface="Alte Haas Grotesk" panose="02000503000000020004" pitchFamily="2" charset="0"/>
              </a:rPr>
              <a:t>API</a:t>
            </a:r>
          </a:p>
        </p:txBody>
      </p:sp>
      <p:sp>
        <p:nvSpPr>
          <p:cNvPr id="53" name="Title 3">
            <a:extLst>
              <a:ext uri="{FF2B5EF4-FFF2-40B4-BE49-F238E27FC236}">
                <a16:creationId xmlns:a16="http://schemas.microsoft.com/office/drawing/2014/main" id="{FA02CBF6-DF9B-4E7B-A709-647959E1A56D}"/>
              </a:ext>
            </a:extLst>
          </p:cNvPr>
          <p:cNvSpPr txBox="1">
            <a:spLocks/>
          </p:cNvSpPr>
          <p:nvPr/>
        </p:nvSpPr>
        <p:spPr>
          <a:xfrm>
            <a:off x="781318" y="4270693"/>
            <a:ext cx="3244772" cy="161555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800" dirty="0">
                <a:solidFill>
                  <a:schemeClr val="bg1"/>
                </a:solidFill>
              </a:rPr>
              <a:t>Fragile tests</a:t>
            </a:r>
          </a:p>
          <a:p>
            <a:r>
              <a:rPr lang="en-US" sz="2000" dirty="0">
                <a:solidFill>
                  <a:schemeClr val="bg1"/>
                </a:solidFill>
                <a:sym typeface="Wingdings" panose="05000000000000000000" pitchFamily="2" charset="2"/>
              </a:rPr>
              <a:t> Less refactoring</a:t>
            </a:r>
            <a:endParaRPr lang="en-GB" sz="1400" dirty="0">
              <a:solidFill>
                <a:schemeClr val="bg1"/>
              </a:solidFill>
            </a:endParaRPr>
          </a:p>
        </p:txBody>
      </p:sp>
      <p:sp>
        <p:nvSpPr>
          <p:cNvPr id="51" name="TextBox 50">
            <a:extLst>
              <a:ext uri="{FF2B5EF4-FFF2-40B4-BE49-F238E27FC236}">
                <a16:creationId xmlns:a16="http://schemas.microsoft.com/office/drawing/2014/main" id="{1B6CE033-65FB-4711-A080-5CF9B8C9F0A6}"/>
              </a:ext>
            </a:extLst>
          </p:cNvPr>
          <p:cNvSpPr txBox="1"/>
          <p:nvPr/>
        </p:nvSpPr>
        <p:spPr>
          <a:xfrm>
            <a:off x="1741429" y="4969957"/>
            <a:ext cx="744491" cy="461665"/>
          </a:xfrm>
          <a:prstGeom prst="rect">
            <a:avLst/>
          </a:prstGeom>
          <a:noFill/>
        </p:spPr>
        <p:txBody>
          <a:bodyPr wrap="square">
            <a:spAutoFit/>
          </a:bodyPr>
          <a:lstStyle/>
          <a:p>
            <a:r>
              <a:rPr lang="fr-FR" sz="2400" dirty="0"/>
              <a:t>😕</a:t>
            </a:r>
            <a:endParaRPr lang="en-GB" sz="2400" dirty="0"/>
          </a:p>
        </p:txBody>
      </p:sp>
    </p:spTree>
    <p:extLst>
      <p:ext uri="{BB962C8B-B14F-4D97-AF65-F5344CB8AC3E}">
        <p14:creationId xmlns:p14="http://schemas.microsoft.com/office/powerpoint/2010/main" val="370554365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6C9F55-AED3-4FA5-BD8A-7E468AD374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6300" y="-1308278"/>
            <a:ext cx="12183188" cy="8208423"/>
          </a:xfrm>
          <a:prstGeom prst="rect">
            <a:avLst/>
          </a:prstGeom>
        </p:spPr>
      </p:pic>
      <p:sp>
        <p:nvSpPr>
          <p:cNvPr id="43" name="Rectangle 42">
            <a:extLst>
              <a:ext uri="{FF2B5EF4-FFF2-40B4-BE49-F238E27FC236}">
                <a16:creationId xmlns:a16="http://schemas.microsoft.com/office/drawing/2014/main" id="{B06DF77F-F685-46CC-AEA0-A2F93299DF0E}"/>
              </a:ext>
            </a:extLst>
          </p:cNvPr>
          <p:cNvSpPr/>
          <p:nvPr/>
        </p:nvSpPr>
        <p:spPr>
          <a:xfrm>
            <a:off x="1154244" y="-341285"/>
            <a:ext cx="11782268" cy="74111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grpSp>
        <p:nvGrpSpPr>
          <p:cNvPr id="32" name="Group 31">
            <a:extLst>
              <a:ext uri="{FF2B5EF4-FFF2-40B4-BE49-F238E27FC236}">
                <a16:creationId xmlns:a16="http://schemas.microsoft.com/office/drawing/2014/main" id="{A4642883-E9C9-4769-9BFA-B80150BB6FC6}"/>
              </a:ext>
            </a:extLst>
          </p:cNvPr>
          <p:cNvGrpSpPr/>
          <p:nvPr/>
        </p:nvGrpSpPr>
        <p:grpSpPr>
          <a:xfrm>
            <a:off x="7047561" y="2483217"/>
            <a:ext cx="3578139" cy="2706661"/>
            <a:chOff x="6882718" y="2581188"/>
            <a:chExt cx="3578139" cy="2706661"/>
          </a:xfrm>
        </p:grpSpPr>
        <p:sp>
          <p:nvSpPr>
            <p:cNvPr id="2" name="Rectangle 1">
              <a:extLst>
                <a:ext uri="{FF2B5EF4-FFF2-40B4-BE49-F238E27FC236}">
                  <a16:creationId xmlns:a16="http://schemas.microsoft.com/office/drawing/2014/main" id="{D3C017AD-1CF9-4ED1-8359-CFFFF6AA72F3}"/>
                </a:ext>
              </a:extLst>
            </p:cNvPr>
            <p:cNvSpPr/>
            <p:nvPr/>
          </p:nvSpPr>
          <p:spPr>
            <a:xfrm>
              <a:off x="6882718" y="2581188"/>
              <a:ext cx="3578139" cy="2706661"/>
            </a:xfrm>
            <a:prstGeom prst="rect">
              <a:avLst/>
            </a:prstGeom>
            <a:solidFill>
              <a:srgbClr val="BA8CDC"/>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Rounded Corners 6">
              <a:extLst>
                <a:ext uri="{FF2B5EF4-FFF2-40B4-BE49-F238E27FC236}">
                  <a16:creationId xmlns:a16="http://schemas.microsoft.com/office/drawing/2014/main" id="{3B1E4A0A-2FF6-435D-AE18-F65622DA0396}"/>
                </a:ext>
              </a:extLst>
            </p:cNvPr>
            <p:cNvSpPr/>
            <p:nvPr/>
          </p:nvSpPr>
          <p:spPr>
            <a:xfrm>
              <a:off x="7609203" y="2915587"/>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Rounded Corners 17">
              <a:extLst>
                <a:ext uri="{FF2B5EF4-FFF2-40B4-BE49-F238E27FC236}">
                  <a16:creationId xmlns:a16="http://schemas.microsoft.com/office/drawing/2014/main" id="{60B96201-FBAA-432C-A632-591EADD6F9E2}"/>
                </a:ext>
              </a:extLst>
            </p:cNvPr>
            <p:cNvSpPr/>
            <p:nvPr/>
          </p:nvSpPr>
          <p:spPr>
            <a:xfrm>
              <a:off x="7521760" y="4177539"/>
              <a:ext cx="462982" cy="382249"/>
            </a:xfrm>
            <a:prstGeom prst="roundRect">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Rounded Corners 18">
              <a:extLst>
                <a:ext uri="{FF2B5EF4-FFF2-40B4-BE49-F238E27FC236}">
                  <a16:creationId xmlns:a16="http://schemas.microsoft.com/office/drawing/2014/main" id="{0995EAB6-6522-4572-B132-D5BB63896DE9}"/>
                </a:ext>
              </a:extLst>
            </p:cNvPr>
            <p:cNvSpPr/>
            <p:nvPr/>
          </p:nvSpPr>
          <p:spPr>
            <a:xfrm>
              <a:off x="8925839" y="3237875"/>
              <a:ext cx="462982" cy="382249"/>
            </a:xfrm>
            <a:prstGeom prst="roundRect">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4" name="Connector: Elbow 13">
              <a:extLst>
                <a:ext uri="{FF2B5EF4-FFF2-40B4-BE49-F238E27FC236}">
                  <a16:creationId xmlns:a16="http://schemas.microsoft.com/office/drawing/2014/main" id="{020A4D9B-9D33-4D81-B2B1-2748A59761DF}"/>
                </a:ext>
              </a:extLst>
            </p:cNvPr>
            <p:cNvCxnSpPr>
              <a:stCxn id="7" idx="3"/>
              <a:endCxn id="19" idx="1"/>
            </p:cNvCxnSpPr>
            <p:nvPr/>
          </p:nvCxnSpPr>
          <p:spPr>
            <a:xfrm>
              <a:off x="8072185" y="3106712"/>
              <a:ext cx="853654" cy="322288"/>
            </a:xfrm>
            <a:prstGeom prst="bentConnector3">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3" name="Connector: Elbow 22">
              <a:extLst>
                <a:ext uri="{FF2B5EF4-FFF2-40B4-BE49-F238E27FC236}">
                  <a16:creationId xmlns:a16="http://schemas.microsoft.com/office/drawing/2014/main" id="{6AF9A897-0D97-4875-B6D1-5DED2A3AC6C8}"/>
                </a:ext>
              </a:extLst>
            </p:cNvPr>
            <p:cNvCxnSpPr>
              <a:cxnSpLocks/>
              <a:stCxn id="19" idx="3"/>
              <a:endCxn id="6" idx="6"/>
            </p:cNvCxnSpPr>
            <p:nvPr/>
          </p:nvCxnSpPr>
          <p:spPr>
            <a:xfrm>
              <a:off x="9388821" y="3429000"/>
              <a:ext cx="352063" cy="596485"/>
            </a:xfrm>
            <a:prstGeom prst="bentConnector3">
              <a:avLst>
                <a:gd name="adj1" fmla="val 164932"/>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5" name="Connector: Elbow 24">
              <a:extLst>
                <a:ext uri="{FF2B5EF4-FFF2-40B4-BE49-F238E27FC236}">
                  <a16:creationId xmlns:a16="http://schemas.microsoft.com/office/drawing/2014/main" id="{D4132A7A-F9DD-43A2-BFCA-55B739EEE26C}"/>
                </a:ext>
              </a:extLst>
            </p:cNvPr>
            <p:cNvCxnSpPr>
              <a:cxnSpLocks/>
              <a:stCxn id="18" idx="3"/>
              <a:endCxn id="4" idx="1"/>
            </p:cNvCxnSpPr>
            <p:nvPr/>
          </p:nvCxnSpPr>
          <p:spPr>
            <a:xfrm>
              <a:off x="7984742" y="4368664"/>
              <a:ext cx="531921" cy="329005"/>
            </a:xfrm>
            <a:prstGeom prst="bentConnector3">
              <a:avLst>
                <a:gd name="adj1" fmla="val 50000"/>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FBC98D2F-F3B7-4C8F-A876-3E4315051910}"/>
                </a:ext>
              </a:extLst>
            </p:cNvPr>
            <p:cNvCxnSpPr>
              <a:stCxn id="7" idx="2"/>
              <a:endCxn id="18" idx="0"/>
            </p:cNvCxnSpPr>
            <p:nvPr/>
          </p:nvCxnSpPr>
          <p:spPr>
            <a:xfrm flipH="1">
              <a:off x="7753251" y="3297836"/>
              <a:ext cx="87443" cy="879703"/>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9" name="Diamond 28">
              <a:extLst>
                <a:ext uri="{FF2B5EF4-FFF2-40B4-BE49-F238E27FC236}">
                  <a16:creationId xmlns:a16="http://schemas.microsoft.com/office/drawing/2014/main" id="{C50C0532-995E-4B9E-86B4-73E60647BFAA}"/>
                </a:ext>
              </a:extLst>
            </p:cNvPr>
            <p:cNvSpPr/>
            <p:nvPr/>
          </p:nvSpPr>
          <p:spPr>
            <a:xfrm>
              <a:off x="8072185" y="3020556"/>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Diamond 29">
              <a:extLst>
                <a:ext uri="{FF2B5EF4-FFF2-40B4-BE49-F238E27FC236}">
                  <a16:creationId xmlns:a16="http://schemas.microsoft.com/office/drawing/2014/main" id="{AF748BE4-7139-4220-9D25-454DCA11AD45}"/>
                </a:ext>
              </a:extLst>
            </p:cNvPr>
            <p:cNvSpPr/>
            <p:nvPr/>
          </p:nvSpPr>
          <p:spPr>
            <a:xfrm>
              <a:off x="9394132" y="3338140"/>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33" name="Rectangle: Single Corner Snipped 32">
            <a:extLst>
              <a:ext uri="{FF2B5EF4-FFF2-40B4-BE49-F238E27FC236}">
                <a16:creationId xmlns:a16="http://schemas.microsoft.com/office/drawing/2014/main" id="{78680A61-3AA9-4348-9C90-17A1A06E84B2}"/>
              </a:ext>
            </a:extLst>
          </p:cNvPr>
          <p:cNvSpPr/>
          <p:nvPr/>
        </p:nvSpPr>
        <p:spPr>
          <a:xfrm>
            <a:off x="5652745" y="3194568"/>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sp>
        <p:nvSpPr>
          <p:cNvPr id="34" name="Rectangle: Single Corner Snipped 33">
            <a:extLst>
              <a:ext uri="{FF2B5EF4-FFF2-40B4-BE49-F238E27FC236}">
                <a16:creationId xmlns:a16="http://schemas.microsoft.com/office/drawing/2014/main" id="{4AFC6462-E986-4F90-BBD2-6BC1646E7B97}"/>
              </a:ext>
            </a:extLst>
          </p:cNvPr>
          <p:cNvSpPr/>
          <p:nvPr/>
        </p:nvSpPr>
        <p:spPr>
          <a:xfrm>
            <a:off x="5656633" y="4917625"/>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sp>
        <p:nvSpPr>
          <p:cNvPr id="35" name="Rectangle: Single Corner Snipped 34">
            <a:extLst>
              <a:ext uri="{FF2B5EF4-FFF2-40B4-BE49-F238E27FC236}">
                <a16:creationId xmlns:a16="http://schemas.microsoft.com/office/drawing/2014/main" id="{E962FBE4-61BB-4B7F-9FEC-A5FDDEDCF2AA}"/>
              </a:ext>
            </a:extLst>
          </p:cNvPr>
          <p:cNvSpPr/>
          <p:nvPr/>
        </p:nvSpPr>
        <p:spPr>
          <a:xfrm>
            <a:off x="7254483" y="1238095"/>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36" name="Rectangle: Single Corner Snipped 35">
            <a:extLst>
              <a:ext uri="{FF2B5EF4-FFF2-40B4-BE49-F238E27FC236}">
                <a16:creationId xmlns:a16="http://schemas.microsoft.com/office/drawing/2014/main" id="{92FD954E-4A6E-45C9-AC80-DE18335996EB}"/>
              </a:ext>
            </a:extLst>
          </p:cNvPr>
          <p:cNvSpPr/>
          <p:nvPr/>
        </p:nvSpPr>
        <p:spPr>
          <a:xfrm>
            <a:off x="10435574" y="1355830"/>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sp>
        <p:nvSpPr>
          <p:cNvPr id="37" name="Rectangle: Single Corner Snipped 36">
            <a:extLst>
              <a:ext uri="{FF2B5EF4-FFF2-40B4-BE49-F238E27FC236}">
                <a16:creationId xmlns:a16="http://schemas.microsoft.com/office/drawing/2014/main" id="{D632A309-1600-47D6-9A4A-872FFB7FA6E2}"/>
              </a:ext>
            </a:extLst>
          </p:cNvPr>
          <p:cNvSpPr/>
          <p:nvPr/>
        </p:nvSpPr>
        <p:spPr>
          <a:xfrm>
            <a:off x="11149277" y="3622650"/>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sp>
        <p:nvSpPr>
          <p:cNvPr id="38" name="Rectangle: Single Corner Snipped 37">
            <a:extLst>
              <a:ext uri="{FF2B5EF4-FFF2-40B4-BE49-F238E27FC236}">
                <a16:creationId xmlns:a16="http://schemas.microsoft.com/office/drawing/2014/main" id="{00CA79F6-A508-45D9-842A-1A681FAB9B21}"/>
              </a:ext>
            </a:extLst>
          </p:cNvPr>
          <p:cNvSpPr/>
          <p:nvPr/>
        </p:nvSpPr>
        <p:spPr>
          <a:xfrm>
            <a:off x="10234619" y="5772758"/>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sp>
        <p:nvSpPr>
          <p:cNvPr id="39" name="Rectangle: Single Corner Snipped 38">
            <a:extLst>
              <a:ext uri="{FF2B5EF4-FFF2-40B4-BE49-F238E27FC236}">
                <a16:creationId xmlns:a16="http://schemas.microsoft.com/office/drawing/2014/main" id="{1ACAE1DE-2F8E-4C38-AA4B-DEC3517CEFE9}"/>
              </a:ext>
            </a:extLst>
          </p:cNvPr>
          <p:cNvSpPr/>
          <p:nvPr/>
        </p:nvSpPr>
        <p:spPr>
          <a:xfrm>
            <a:off x="7961815" y="5772758"/>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sp>
        <p:nvSpPr>
          <p:cNvPr id="40" name="Oval 39">
            <a:extLst>
              <a:ext uri="{FF2B5EF4-FFF2-40B4-BE49-F238E27FC236}">
                <a16:creationId xmlns:a16="http://schemas.microsoft.com/office/drawing/2014/main" id="{ADCBD962-5247-4009-B6D8-81D90A739320}"/>
              </a:ext>
            </a:extLst>
          </p:cNvPr>
          <p:cNvSpPr/>
          <p:nvPr/>
        </p:nvSpPr>
        <p:spPr>
          <a:xfrm>
            <a:off x="7907626" y="2390051"/>
            <a:ext cx="186331" cy="186331"/>
          </a:xfrm>
          <a:prstGeom prst="ellipse">
            <a:avLst/>
          </a:prstGeom>
          <a:solidFill>
            <a:srgbClr val="9A57C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42" name="Straight Connector 41">
            <a:extLst>
              <a:ext uri="{FF2B5EF4-FFF2-40B4-BE49-F238E27FC236}">
                <a16:creationId xmlns:a16="http://schemas.microsoft.com/office/drawing/2014/main" id="{5CFD5B8F-D9F1-45CC-814D-55BD72E091FF}"/>
              </a:ext>
            </a:extLst>
          </p:cNvPr>
          <p:cNvCxnSpPr>
            <a:endCxn id="7" idx="0"/>
          </p:cNvCxnSpPr>
          <p:nvPr/>
        </p:nvCxnSpPr>
        <p:spPr>
          <a:xfrm>
            <a:off x="8005537" y="2589066"/>
            <a:ext cx="0" cy="22855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20589A02-7E50-4FCA-B46D-6D3D11BAF969}"/>
              </a:ext>
            </a:extLst>
          </p:cNvPr>
          <p:cNvCxnSpPr>
            <a:stCxn id="35" idx="1"/>
            <a:endCxn id="40" idx="0"/>
          </p:cNvCxnSpPr>
          <p:nvPr/>
        </p:nvCxnSpPr>
        <p:spPr>
          <a:xfrm>
            <a:off x="7581055" y="1782601"/>
            <a:ext cx="419737" cy="607450"/>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B551B82E-DFDF-4D78-9A86-E077D6D7400D}"/>
              </a:ext>
            </a:extLst>
          </p:cNvPr>
          <p:cNvCxnSpPr>
            <a:cxnSpLocks/>
            <a:stCxn id="33" idx="0"/>
          </p:cNvCxnSpPr>
          <p:nvPr/>
        </p:nvCxnSpPr>
        <p:spPr>
          <a:xfrm>
            <a:off x="6305888" y="3466821"/>
            <a:ext cx="1371653" cy="672167"/>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19DB284E-C2CB-4707-8631-EB0A6A362FE0}"/>
              </a:ext>
            </a:extLst>
          </p:cNvPr>
          <p:cNvCxnSpPr>
            <a:cxnSpLocks/>
            <a:stCxn id="34" idx="0"/>
            <a:endCxn id="18" idx="1"/>
          </p:cNvCxnSpPr>
          <p:nvPr/>
        </p:nvCxnSpPr>
        <p:spPr>
          <a:xfrm flipV="1">
            <a:off x="6309776" y="4270693"/>
            <a:ext cx="1376827" cy="919185"/>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A1A5B5ED-6BEF-4953-B500-DF773CDFE772}"/>
              </a:ext>
            </a:extLst>
          </p:cNvPr>
          <p:cNvCxnSpPr>
            <a:cxnSpLocks/>
            <a:stCxn id="34" idx="0"/>
          </p:cNvCxnSpPr>
          <p:nvPr/>
        </p:nvCxnSpPr>
        <p:spPr>
          <a:xfrm flipV="1">
            <a:off x="6309776" y="4758864"/>
            <a:ext cx="2262022" cy="431014"/>
          </a:xfrm>
          <a:prstGeom prst="straightConnector1">
            <a:avLst/>
          </a:prstGeom>
          <a:ln w="31750">
            <a:solidFill>
              <a:schemeClr val="bg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3B904F89-A21E-4115-8722-6B2B25F3BB52}"/>
              </a:ext>
            </a:extLst>
          </p:cNvPr>
          <p:cNvCxnSpPr>
            <a:cxnSpLocks/>
            <a:stCxn id="36" idx="1"/>
            <a:endCxn id="19" idx="0"/>
          </p:cNvCxnSpPr>
          <p:nvPr/>
        </p:nvCxnSpPr>
        <p:spPr>
          <a:xfrm flipH="1">
            <a:off x="9322173" y="1900336"/>
            <a:ext cx="1439973" cy="1239568"/>
          </a:xfrm>
          <a:prstGeom prst="straightConnector1">
            <a:avLst/>
          </a:prstGeom>
          <a:ln w="31750">
            <a:solidFill>
              <a:schemeClr val="bg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E4D0EA94-3FA0-4503-809B-FEDEEA2B5545}"/>
              </a:ext>
            </a:extLst>
          </p:cNvPr>
          <p:cNvCxnSpPr>
            <a:cxnSpLocks/>
            <a:stCxn id="37" idx="2"/>
          </p:cNvCxnSpPr>
          <p:nvPr/>
        </p:nvCxnSpPr>
        <p:spPr>
          <a:xfrm flipH="1">
            <a:off x="9927722" y="3894903"/>
            <a:ext cx="1221555" cy="81129"/>
          </a:xfrm>
          <a:prstGeom prst="straightConnector1">
            <a:avLst/>
          </a:prstGeom>
          <a:ln w="31750">
            <a:solidFill>
              <a:schemeClr val="bg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B3FF0006-AE02-4D3F-9AC8-7C9F50F39B35}"/>
              </a:ext>
            </a:extLst>
          </p:cNvPr>
          <p:cNvCxnSpPr>
            <a:cxnSpLocks/>
            <a:stCxn id="38" idx="3"/>
          </p:cNvCxnSpPr>
          <p:nvPr/>
        </p:nvCxnSpPr>
        <p:spPr>
          <a:xfrm flipH="1" flipV="1">
            <a:off x="9696231" y="4167156"/>
            <a:ext cx="864960" cy="1605602"/>
          </a:xfrm>
          <a:prstGeom prst="straightConnector1">
            <a:avLst/>
          </a:prstGeom>
          <a:ln w="31750">
            <a:solidFill>
              <a:schemeClr val="bg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098B155C-A1AD-419C-A8AB-861D2897627D}"/>
              </a:ext>
            </a:extLst>
          </p:cNvPr>
          <p:cNvCxnSpPr>
            <a:cxnSpLocks/>
            <a:stCxn id="39" idx="3"/>
          </p:cNvCxnSpPr>
          <p:nvPr/>
        </p:nvCxnSpPr>
        <p:spPr>
          <a:xfrm flipV="1">
            <a:off x="8288387" y="4844066"/>
            <a:ext cx="514902" cy="928692"/>
          </a:xfrm>
          <a:prstGeom prst="straightConnector1">
            <a:avLst/>
          </a:prstGeom>
          <a:ln w="31750">
            <a:solidFill>
              <a:schemeClr val="bg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9" name="Rectangle: Single Corner Snipped 68">
            <a:extLst>
              <a:ext uri="{FF2B5EF4-FFF2-40B4-BE49-F238E27FC236}">
                <a16:creationId xmlns:a16="http://schemas.microsoft.com/office/drawing/2014/main" id="{B32338AE-328F-44A3-AE5F-8074B160BA39}"/>
              </a:ext>
            </a:extLst>
          </p:cNvPr>
          <p:cNvSpPr/>
          <p:nvPr/>
        </p:nvSpPr>
        <p:spPr>
          <a:xfrm>
            <a:off x="8075324" y="1233142"/>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cxnSp>
        <p:nvCxnSpPr>
          <p:cNvPr id="71" name="Straight Arrow Connector 70">
            <a:extLst>
              <a:ext uri="{FF2B5EF4-FFF2-40B4-BE49-F238E27FC236}">
                <a16:creationId xmlns:a16="http://schemas.microsoft.com/office/drawing/2014/main" id="{9F4016A1-F09D-4497-8D5A-758D0535DF0A}"/>
              </a:ext>
            </a:extLst>
          </p:cNvPr>
          <p:cNvCxnSpPr>
            <a:cxnSpLocks/>
            <a:stCxn id="69" idx="1"/>
            <a:endCxn id="40" idx="7"/>
          </p:cNvCxnSpPr>
          <p:nvPr/>
        </p:nvCxnSpPr>
        <p:spPr>
          <a:xfrm flipH="1">
            <a:off x="8066669" y="1777648"/>
            <a:ext cx="335227" cy="639691"/>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74" name="Diamond 73">
            <a:extLst>
              <a:ext uri="{FF2B5EF4-FFF2-40B4-BE49-F238E27FC236}">
                <a16:creationId xmlns:a16="http://schemas.microsoft.com/office/drawing/2014/main" id="{BD71C658-46A2-4A23-ABAA-153D00E24D35}"/>
              </a:ext>
            </a:extLst>
          </p:cNvPr>
          <p:cNvSpPr/>
          <p:nvPr/>
        </p:nvSpPr>
        <p:spPr>
          <a:xfrm>
            <a:off x="8153926" y="4178512"/>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Isosceles Triangle 3">
            <a:extLst>
              <a:ext uri="{FF2B5EF4-FFF2-40B4-BE49-F238E27FC236}">
                <a16:creationId xmlns:a16="http://schemas.microsoft.com/office/drawing/2014/main" id="{AE6E7D9B-24F8-4416-AA50-BBCCF09F7E3A}"/>
              </a:ext>
            </a:extLst>
          </p:cNvPr>
          <p:cNvSpPr/>
          <p:nvPr/>
        </p:nvSpPr>
        <p:spPr>
          <a:xfrm>
            <a:off x="8550595" y="4373989"/>
            <a:ext cx="523644" cy="451417"/>
          </a:xfrm>
          <a:prstGeom prst="triangle">
            <a:avLst/>
          </a:prstGeom>
          <a:solidFill>
            <a:srgbClr val="3A3E3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Oval 5">
            <a:extLst>
              <a:ext uri="{FF2B5EF4-FFF2-40B4-BE49-F238E27FC236}">
                <a16:creationId xmlns:a16="http://schemas.microsoft.com/office/drawing/2014/main" id="{AEDF8E78-0E27-4129-BCF9-B439759A67B4}"/>
              </a:ext>
            </a:extLst>
          </p:cNvPr>
          <p:cNvSpPr/>
          <p:nvPr/>
        </p:nvSpPr>
        <p:spPr>
          <a:xfrm>
            <a:off x="9466289" y="3707795"/>
            <a:ext cx="439438" cy="439438"/>
          </a:xfrm>
          <a:prstGeom prst="ellipse">
            <a:avLst/>
          </a:prstGeom>
          <a:solidFill>
            <a:srgbClr val="3A3E3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7" name="TextBox 66">
            <a:extLst>
              <a:ext uri="{FF2B5EF4-FFF2-40B4-BE49-F238E27FC236}">
                <a16:creationId xmlns:a16="http://schemas.microsoft.com/office/drawing/2014/main" id="{0492BEFE-3895-47ED-9F65-BB997078DD25}"/>
              </a:ext>
            </a:extLst>
          </p:cNvPr>
          <p:cNvSpPr txBox="1"/>
          <p:nvPr/>
        </p:nvSpPr>
        <p:spPr>
          <a:xfrm>
            <a:off x="7818326" y="5217654"/>
            <a:ext cx="968563" cy="830997"/>
          </a:xfrm>
          <a:prstGeom prst="rect">
            <a:avLst/>
          </a:prstGeom>
          <a:noFill/>
        </p:spPr>
        <p:txBody>
          <a:bodyPr wrap="square">
            <a:spAutoFit/>
          </a:bodyPr>
          <a:lstStyle/>
          <a:p>
            <a:r>
              <a:rPr lang="fr-FR" sz="4800" dirty="0"/>
              <a:t>😕</a:t>
            </a:r>
            <a:endParaRPr lang="en-GB" sz="4800" dirty="0"/>
          </a:p>
        </p:txBody>
      </p:sp>
      <p:sp>
        <p:nvSpPr>
          <p:cNvPr id="68" name="TextBox 67">
            <a:extLst>
              <a:ext uri="{FF2B5EF4-FFF2-40B4-BE49-F238E27FC236}">
                <a16:creationId xmlns:a16="http://schemas.microsoft.com/office/drawing/2014/main" id="{EFE242CA-1460-4E6A-B2F3-E905252A19C4}"/>
              </a:ext>
            </a:extLst>
          </p:cNvPr>
          <p:cNvSpPr txBox="1"/>
          <p:nvPr/>
        </p:nvSpPr>
        <p:spPr>
          <a:xfrm>
            <a:off x="5973458" y="4922845"/>
            <a:ext cx="968563" cy="830997"/>
          </a:xfrm>
          <a:prstGeom prst="rect">
            <a:avLst/>
          </a:prstGeom>
          <a:noFill/>
        </p:spPr>
        <p:txBody>
          <a:bodyPr wrap="square">
            <a:spAutoFit/>
          </a:bodyPr>
          <a:lstStyle/>
          <a:p>
            <a:r>
              <a:rPr lang="fr-FR" sz="4800" dirty="0"/>
              <a:t>😕</a:t>
            </a:r>
            <a:endParaRPr lang="en-GB" sz="4800" dirty="0"/>
          </a:p>
        </p:txBody>
      </p:sp>
      <p:sp>
        <p:nvSpPr>
          <p:cNvPr id="70" name="TextBox 69">
            <a:extLst>
              <a:ext uri="{FF2B5EF4-FFF2-40B4-BE49-F238E27FC236}">
                <a16:creationId xmlns:a16="http://schemas.microsoft.com/office/drawing/2014/main" id="{3DD60689-F65C-4C91-B6A7-08B2A1BE1660}"/>
              </a:ext>
            </a:extLst>
          </p:cNvPr>
          <p:cNvSpPr txBox="1"/>
          <p:nvPr/>
        </p:nvSpPr>
        <p:spPr>
          <a:xfrm>
            <a:off x="9987909" y="5203412"/>
            <a:ext cx="968563" cy="830997"/>
          </a:xfrm>
          <a:prstGeom prst="rect">
            <a:avLst/>
          </a:prstGeom>
          <a:noFill/>
        </p:spPr>
        <p:txBody>
          <a:bodyPr wrap="square">
            <a:spAutoFit/>
          </a:bodyPr>
          <a:lstStyle/>
          <a:p>
            <a:r>
              <a:rPr lang="fr-FR" sz="4800" dirty="0"/>
              <a:t>😕</a:t>
            </a:r>
            <a:endParaRPr lang="en-GB" sz="4800" dirty="0"/>
          </a:p>
        </p:txBody>
      </p:sp>
      <p:sp>
        <p:nvSpPr>
          <p:cNvPr id="72" name="TextBox 71">
            <a:extLst>
              <a:ext uri="{FF2B5EF4-FFF2-40B4-BE49-F238E27FC236}">
                <a16:creationId xmlns:a16="http://schemas.microsoft.com/office/drawing/2014/main" id="{8AB44DFF-0EF5-4EBB-86F8-BDA9B99328D3}"/>
              </a:ext>
            </a:extLst>
          </p:cNvPr>
          <p:cNvSpPr txBox="1"/>
          <p:nvPr/>
        </p:nvSpPr>
        <p:spPr>
          <a:xfrm>
            <a:off x="10484994" y="3331533"/>
            <a:ext cx="968563" cy="830997"/>
          </a:xfrm>
          <a:prstGeom prst="rect">
            <a:avLst/>
          </a:prstGeom>
          <a:noFill/>
        </p:spPr>
        <p:txBody>
          <a:bodyPr wrap="square">
            <a:spAutoFit/>
          </a:bodyPr>
          <a:lstStyle/>
          <a:p>
            <a:r>
              <a:rPr lang="fr-FR" sz="4800" dirty="0"/>
              <a:t>😕</a:t>
            </a:r>
            <a:endParaRPr lang="en-GB" sz="4800" dirty="0"/>
          </a:p>
        </p:txBody>
      </p:sp>
      <p:sp>
        <p:nvSpPr>
          <p:cNvPr id="73" name="TextBox 72">
            <a:extLst>
              <a:ext uri="{FF2B5EF4-FFF2-40B4-BE49-F238E27FC236}">
                <a16:creationId xmlns:a16="http://schemas.microsoft.com/office/drawing/2014/main" id="{A37D8CD5-23CD-47FD-A827-42BF41062AD6}"/>
              </a:ext>
            </a:extLst>
          </p:cNvPr>
          <p:cNvSpPr txBox="1"/>
          <p:nvPr/>
        </p:nvSpPr>
        <p:spPr>
          <a:xfrm>
            <a:off x="10141418" y="1455869"/>
            <a:ext cx="968563" cy="830997"/>
          </a:xfrm>
          <a:prstGeom prst="rect">
            <a:avLst/>
          </a:prstGeom>
          <a:noFill/>
        </p:spPr>
        <p:txBody>
          <a:bodyPr wrap="square">
            <a:spAutoFit/>
          </a:bodyPr>
          <a:lstStyle/>
          <a:p>
            <a:r>
              <a:rPr lang="fr-FR" sz="4800" dirty="0"/>
              <a:t>😕</a:t>
            </a:r>
            <a:endParaRPr lang="en-GB" sz="4800" dirty="0"/>
          </a:p>
        </p:txBody>
      </p:sp>
      <p:sp>
        <p:nvSpPr>
          <p:cNvPr id="48" name="TextBox 47">
            <a:extLst>
              <a:ext uri="{FF2B5EF4-FFF2-40B4-BE49-F238E27FC236}">
                <a16:creationId xmlns:a16="http://schemas.microsoft.com/office/drawing/2014/main" id="{8FD61833-A074-43E2-90FF-E2767A48C70F}"/>
              </a:ext>
            </a:extLst>
          </p:cNvPr>
          <p:cNvSpPr txBox="1"/>
          <p:nvPr/>
        </p:nvSpPr>
        <p:spPr>
          <a:xfrm>
            <a:off x="7402664" y="3403160"/>
            <a:ext cx="659456" cy="369332"/>
          </a:xfrm>
          <a:prstGeom prst="rect">
            <a:avLst/>
          </a:prstGeom>
          <a:noFill/>
        </p:spPr>
        <p:txBody>
          <a:bodyPr wrap="square" rtlCol="0">
            <a:spAutoFit/>
          </a:bodyPr>
          <a:lstStyle/>
          <a:p>
            <a:r>
              <a:rPr lang="en-GB" dirty="0"/>
              <a:t>uses</a:t>
            </a:r>
          </a:p>
        </p:txBody>
      </p:sp>
      <p:sp>
        <p:nvSpPr>
          <p:cNvPr id="49" name="TextBox 48">
            <a:extLst>
              <a:ext uri="{FF2B5EF4-FFF2-40B4-BE49-F238E27FC236}">
                <a16:creationId xmlns:a16="http://schemas.microsoft.com/office/drawing/2014/main" id="{75C54B74-4D0D-4180-966F-5EC7F878C3C0}"/>
              </a:ext>
            </a:extLst>
          </p:cNvPr>
          <p:cNvSpPr txBox="1"/>
          <p:nvPr/>
        </p:nvSpPr>
        <p:spPr>
          <a:xfrm>
            <a:off x="9988550" y="2508250"/>
            <a:ext cx="596900" cy="369332"/>
          </a:xfrm>
          <a:prstGeom prst="rect">
            <a:avLst/>
          </a:prstGeom>
          <a:noFill/>
        </p:spPr>
        <p:txBody>
          <a:bodyPr wrap="square" rtlCol="0">
            <a:spAutoFit/>
          </a:bodyPr>
          <a:lstStyle/>
          <a:p>
            <a:r>
              <a:rPr lang="en-GB" b="1" dirty="0">
                <a:latin typeface="Alte Haas Grotesk" panose="02000503000000020004" pitchFamily="2" charset="0"/>
              </a:rPr>
              <a:t>API</a:t>
            </a:r>
          </a:p>
        </p:txBody>
      </p:sp>
      <p:sp>
        <p:nvSpPr>
          <p:cNvPr id="55" name="Rectangle 54">
            <a:extLst>
              <a:ext uri="{FF2B5EF4-FFF2-40B4-BE49-F238E27FC236}">
                <a16:creationId xmlns:a16="http://schemas.microsoft.com/office/drawing/2014/main" id="{FF24D0F7-55BC-407B-98AB-B4F6D5EDA8B6}"/>
              </a:ext>
            </a:extLst>
          </p:cNvPr>
          <p:cNvSpPr/>
          <p:nvPr/>
        </p:nvSpPr>
        <p:spPr>
          <a:xfrm>
            <a:off x="1306644" y="-188885"/>
            <a:ext cx="11782268" cy="7411154"/>
          </a:xfrm>
          <a:prstGeom prst="rect">
            <a:avLst/>
          </a:prstGeom>
          <a:solidFill>
            <a:schemeClr val="bg2">
              <a:alpha val="9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8" name="Group 7">
            <a:extLst>
              <a:ext uri="{FF2B5EF4-FFF2-40B4-BE49-F238E27FC236}">
                <a16:creationId xmlns:a16="http://schemas.microsoft.com/office/drawing/2014/main" id="{EF0530CD-ED7D-424B-8CA9-DAA697E8655F}"/>
              </a:ext>
            </a:extLst>
          </p:cNvPr>
          <p:cNvGrpSpPr/>
          <p:nvPr/>
        </p:nvGrpSpPr>
        <p:grpSpPr>
          <a:xfrm>
            <a:off x="-1004970" y="-2187981"/>
            <a:ext cx="11455541" cy="11802707"/>
            <a:chOff x="-1004970" y="-2187981"/>
            <a:chExt cx="11455541" cy="11802707"/>
          </a:xfrm>
        </p:grpSpPr>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itle 3">
              <a:extLst>
                <a:ext uri="{FF2B5EF4-FFF2-40B4-BE49-F238E27FC236}">
                  <a16:creationId xmlns:a16="http://schemas.microsoft.com/office/drawing/2014/main" id="{602ACB4C-FD32-44AA-8680-CD5BCE6DA11E}"/>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sp>
          <p:nvSpPr>
            <p:cNvPr id="53" name="Title 3">
              <a:extLst>
                <a:ext uri="{FF2B5EF4-FFF2-40B4-BE49-F238E27FC236}">
                  <a16:creationId xmlns:a16="http://schemas.microsoft.com/office/drawing/2014/main" id="{FA02CBF6-DF9B-4E7B-A709-647959E1A56D}"/>
                </a:ext>
              </a:extLst>
            </p:cNvPr>
            <p:cNvSpPr txBox="1">
              <a:spLocks/>
            </p:cNvSpPr>
            <p:nvPr/>
          </p:nvSpPr>
          <p:spPr>
            <a:xfrm>
              <a:off x="781318" y="4270693"/>
              <a:ext cx="3244772" cy="161555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800" dirty="0">
                  <a:solidFill>
                    <a:schemeClr val="bg1"/>
                  </a:solidFill>
                </a:rPr>
                <a:t>Fragile tests</a:t>
              </a:r>
            </a:p>
          </p:txBody>
        </p:sp>
      </p:grpSp>
      <p:sp>
        <p:nvSpPr>
          <p:cNvPr id="59" name="Title 3">
            <a:extLst>
              <a:ext uri="{FF2B5EF4-FFF2-40B4-BE49-F238E27FC236}">
                <a16:creationId xmlns:a16="http://schemas.microsoft.com/office/drawing/2014/main" id="{2A40C172-85D9-4674-B546-61DDD1AF43A4}"/>
              </a:ext>
            </a:extLst>
          </p:cNvPr>
          <p:cNvSpPr txBox="1">
            <a:spLocks/>
          </p:cNvSpPr>
          <p:nvPr/>
        </p:nvSpPr>
        <p:spPr>
          <a:xfrm>
            <a:off x="6117035" y="1805424"/>
            <a:ext cx="5714727" cy="4747014"/>
          </a:xfrm>
          <a:prstGeom prst="rect">
            <a:avLst/>
          </a:prstGeom>
        </p:spPr>
        <p:txBody>
          <a:bodyPr vert="horz" lIns="91440" tIns="45720" rIns="91440" bIns="45720" rtlCol="0" anchor="t">
            <a:normAutofit fontScale="92500" lnSpcReduction="20000"/>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pPr algn="ctr">
              <a:spcAft>
                <a:spcPts val="2400"/>
              </a:spcAft>
            </a:pPr>
            <a:r>
              <a:rPr lang="en-US" sz="3000" cap="all" dirty="0"/>
              <a:t>Mitigations</a:t>
            </a:r>
          </a:p>
          <a:p>
            <a:pPr algn="ctr">
              <a:spcAft>
                <a:spcPts val="2400"/>
              </a:spcAft>
            </a:pPr>
            <a:endParaRPr lang="en-US" sz="2800" dirty="0"/>
          </a:p>
          <a:p>
            <a:pPr marL="457200" indent="-457200">
              <a:spcAft>
                <a:spcPts val="2400"/>
              </a:spcAft>
              <a:buFont typeface="Arial" panose="020B0604020202020204" pitchFamily="34" charset="0"/>
              <a:buChar char="•"/>
            </a:pPr>
            <a:r>
              <a:rPr lang="en-US" sz="2800" dirty="0"/>
              <a:t>Do not test “implementations”</a:t>
            </a:r>
          </a:p>
          <a:p>
            <a:pPr marL="457200" indent="-457200">
              <a:spcAft>
                <a:spcPts val="2400"/>
              </a:spcAft>
              <a:buFont typeface="Arial" panose="020B0604020202020204" pitchFamily="34" charset="0"/>
              <a:buChar char="•"/>
            </a:pPr>
            <a:r>
              <a:rPr lang="en-US" sz="2800" dirty="0"/>
              <a:t>F</a:t>
            </a:r>
            <a:r>
              <a:rPr lang="en-US" sz="2800" dirty="0">
                <a:sym typeface="Wingdings" panose="05000000000000000000" pitchFamily="2" charset="2"/>
              </a:rPr>
              <a:t>ocus on external </a:t>
            </a:r>
            <a:r>
              <a:rPr lang="en-US" sz="2800" dirty="0" err="1">
                <a:sym typeface="Wingdings" panose="05000000000000000000" pitchFamily="2" charset="2"/>
              </a:rPr>
              <a:t>behaviours</a:t>
            </a:r>
            <a:r>
              <a:rPr lang="en-US" sz="2800" dirty="0">
                <a:sym typeface="Wingdings" panose="05000000000000000000" pitchFamily="2" charset="2"/>
              </a:rPr>
              <a:t> instead (with Outside-in TDD)</a:t>
            </a:r>
            <a:br>
              <a:rPr lang="en-US" sz="2800" dirty="0">
                <a:sym typeface="Wingdings" panose="05000000000000000000" pitchFamily="2" charset="2"/>
              </a:rPr>
            </a:br>
            <a:br>
              <a:rPr lang="en-US" sz="2800" dirty="0">
                <a:sym typeface="Wingdings" panose="05000000000000000000" pitchFamily="2" charset="2"/>
              </a:rPr>
            </a:br>
            <a:br>
              <a:rPr lang="en-US" sz="2800" dirty="0">
                <a:sym typeface="Wingdings" panose="05000000000000000000" pitchFamily="2" charset="2"/>
              </a:rPr>
            </a:br>
            <a:br>
              <a:rPr lang="en-US" sz="2800" dirty="0">
                <a:sym typeface="Wingdings" panose="05000000000000000000" pitchFamily="2" charset="2"/>
              </a:rPr>
            </a:br>
            <a:endParaRPr lang="en-US" sz="2800" dirty="0">
              <a:sym typeface="Wingdings" panose="05000000000000000000" pitchFamily="2" charset="2"/>
            </a:endParaRPr>
          </a:p>
          <a:p>
            <a:pPr marL="457200" indent="-457200">
              <a:spcAft>
                <a:spcPts val="2400"/>
              </a:spcAft>
              <a:buFont typeface="Arial" panose="020B0604020202020204" pitchFamily="34" charset="0"/>
              <a:buChar char="•"/>
            </a:pPr>
            <a:r>
              <a:rPr lang="en-US" sz="2800" dirty="0">
                <a:sym typeface="Wingdings" panose="05000000000000000000" pitchFamily="2" charset="2"/>
              </a:rPr>
              <a:t>Favor (coarse-grained unit) Acceptance tests over fine-grained unit tests</a:t>
            </a:r>
            <a:endParaRPr lang="en-US" sz="2800" dirty="0"/>
          </a:p>
        </p:txBody>
      </p:sp>
      <p:grpSp>
        <p:nvGrpSpPr>
          <p:cNvPr id="62" name="Group 61">
            <a:extLst>
              <a:ext uri="{FF2B5EF4-FFF2-40B4-BE49-F238E27FC236}">
                <a16:creationId xmlns:a16="http://schemas.microsoft.com/office/drawing/2014/main" id="{9B0C6950-61E4-4E09-AFBE-0B4E7A65E95B}"/>
              </a:ext>
            </a:extLst>
          </p:cNvPr>
          <p:cNvGrpSpPr/>
          <p:nvPr/>
        </p:nvGrpSpPr>
        <p:grpSpPr>
          <a:xfrm>
            <a:off x="9274673" y="4427446"/>
            <a:ext cx="1208523" cy="646331"/>
            <a:chOff x="5075798" y="3811394"/>
            <a:chExt cx="2721627" cy="1455555"/>
          </a:xfrm>
        </p:grpSpPr>
        <p:grpSp>
          <p:nvGrpSpPr>
            <p:cNvPr id="63" name="Group 62">
              <a:extLst>
                <a:ext uri="{FF2B5EF4-FFF2-40B4-BE49-F238E27FC236}">
                  <a16:creationId xmlns:a16="http://schemas.microsoft.com/office/drawing/2014/main" id="{875C0A6F-B284-49D9-83F6-49B82AF2D874}"/>
                </a:ext>
              </a:extLst>
            </p:cNvPr>
            <p:cNvGrpSpPr/>
            <p:nvPr/>
          </p:nvGrpSpPr>
          <p:grpSpPr>
            <a:xfrm>
              <a:off x="5075798" y="3811394"/>
              <a:ext cx="2721627" cy="1455555"/>
              <a:chOff x="5075798" y="3811394"/>
              <a:chExt cx="2721627" cy="1455555"/>
            </a:xfrm>
          </p:grpSpPr>
          <p:grpSp>
            <p:nvGrpSpPr>
              <p:cNvPr id="75" name="Group 74">
                <a:extLst>
                  <a:ext uri="{FF2B5EF4-FFF2-40B4-BE49-F238E27FC236}">
                    <a16:creationId xmlns:a16="http://schemas.microsoft.com/office/drawing/2014/main" id="{920C5779-216A-4150-B4D1-BA1EF7184D2F}"/>
                  </a:ext>
                </a:extLst>
              </p:cNvPr>
              <p:cNvGrpSpPr/>
              <p:nvPr/>
            </p:nvGrpSpPr>
            <p:grpSpPr>
              <a:xfrm>
                <a:off x="6293330" y="3811394"/>
                <a:ext cx="1504095" cy="1455555"/>
                <a:chOff x="7991785" y="2943421"/>
                <a:chExt cx="3136284" cy="3035069"/>
              </a:xfrm>
            </p:grpSpPr>
            <p:sp>
              <p:nvSpPr>
                <p:cNvPr id="77" name="TextBox 76">
                  <a:extLst>
                    <a:ext uri="{FF2B5EF4-FFF2-40B4-BE49-F238E27FC236}">
                      <a16:creationId xmlns:a16="http://schemas.microsoft.com/office/drawing/2014/main" id="{9F37CFCC-F17D-4C5E-839F-CA15B040EA1F}"/>
                    </a:ext>
                  </a:extLst>
                </p:cNvPr>
                <p:cNvSpPr txBox="1"/>
                <p:nvPr/>
              </p:nvSpPr>
              <p:spPr>
                <a:xfrm>
                  <a:off x="9925355" y="2943421"/>
                  <a:ext cx="587690" cy="3035069"/>
                </a:xfrm>
                <a:prstGeom prst="rect">
                  <a:avLst/>
                </a:prstGeom>
                <a:noFill/>
              </p:spPr>
              <p:txBody>
                <a:bodyPr wrap="square" rtlCol="0">
                  <a:spAutoFit/>
                </a:bodyPr>
                <a:lstStyle/>
                <a:p>
                  <a:pPr algn="r"/>
                  <a:r>
                    <a:rPr lang="en-GB" b="1" dirty="0">
                      <a:latin typeface="Alte Haas Grotesk" panose="02000503000000020004" pitchFamily="2" charset="0"/>
                    </a:rPr>
                    <a:t>AP</a:t>
                  </a:r>
                </a:p>
              </p:txBody>
            </p:sp>
            <p:sp>
              <p:nvSpPr>
                <p:cNvPr id="78" name="Rectangle 77">
                  <a:extLst>
                    <a:ext uri="{FF2B5EF4-FFF2-40B4-BE49-F238E27FC236}">
                      <a16:creationId xmlns:a16="http://schemas.microsoft.com/office/drawing/2014/main" id="{78384103-B238-478D-9194-D198848578C5}"/>
                    </a:ext>
                  </a:extLst>
                </p:cNvPr>
                <p:cNvSpPr/>
                <p:nvPr/>
              </p:nvSpPr>
              <p:spPr>
                <a:xfrm>
                  <a:off x="7991785" y="3299003"/>
                  <a:ext cx="3136284" cy="2520500"/>
                </a:xfrm>
                <a:prstGeom prst="rect">
                  <a:avLst/>
                </a:prstGeom>
                <a:solidFill>
                  <a:srgbClr val="BA8CDC"/>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79" name="Connector: Elbow 78">
                  <a:extLst>
                    <a:ext uri="{FF2B5EF4-FFF2-40B4-BE49-F238E27FC236}">
                      <a16:creationId xmlns:a16="http://schemas.microsoft.com/office/drawing/2014/main" id="{17703C1B-3102-40D5-A96D-82233ADE2E1C}"/>
                    </a:ext>
                  </a:extLst>
                </p:cNvPr>
                <p:cNvCxnSpPr>
                  <a:cxnSpLocks/>
                  <a:stCxn id="81" idx="3"/>
                </p:cNvCxnSpPr>
                <p:nvPr/>
              </p:nvCxnSpPr>
              <p:spPr>
                <a:xfrm>
                  <a:off x="8737213" y="3830139"/>
                  <a:ext cx="847412" cy="145492"/>
                </a:xfrm>
                <a:prstGeom prst="bentConnector3">
                  <a:avLst/>
                </a:prstGeom>
                <a:ln w="9525">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665E33C9-8AB2-4B91-A0BB-AF9964E390CD}"/>
                    </a:ext>
                  </a:extLst>
                </p:cNvPr>
                <p:cNvCxnSpPr>
                  <a:cxnSpLocks/>
                  <a:stCxn id="81" idx="2"/>
                </p:cNvCxnSpPr>
                <p:nvPr/>
              </p:nvCxnSpPr>
              <p:spPr>
                <a:xfrm>
                  <a:off x="8505722" y="4021263"/>
                  <a:ext cx="375227" cy="819883"/>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81" name="Rectangle: Rounded Corners 80">
                  <a:extLst>
                    <a:ext uri="{FF2B5EF4-FFF2-40B4-BE49-F238E27FC236}">
                      <a16:creationId xmlns:a16="http://schemas.microsoft.com/office/drawing/2014/main" id="{F11558D7-FF4B-4429-8791-0AD6B551DD5F}"/>
                    </a:ext>
                  </a:extLst>
                </p:cNvPr>
                <p:cNvSpPr/>
                <p:nvPr/>
              </p:nvSpPr>
              <p:spPr>
                <a:xfrm>
                  <a:off x="8274231" y="3639014"/>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2" name="Diamond 81">
                  <a:extLst>
                    <a:ext uri="{FF2B5EF4-FFF2-40B4-BE49-F238E27FC236}">
                      <a16:creationId xmlns:a16="http://schemas.microsoft.com/office/drawing/2014/main" id="{9FE75374-BD14-4BCF-9AC1-9E69BDBD49F7}"/>
                    </a:ext>
                  </a:extLst>
                </p:cNvPr>
                <p:cNvSpPr/>
                <p:nvPr/>
              </p:nvSpPr>
              <p:spPr>
                <a:xfrm>
                  <a:off x="8745501" y="3735217"/>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3" name="Oval 82">
                  <a:extLst>
                    <a:ext uri="{FF2B5EF4-FFF2-40B4-BE49-F238E27FC236}">
                      <a16:creationId xmlns:a16="http://schemas.microsoft.com/office/drawing/2014/main" id="{821CFABF-4897-43F9-B467-DBDBD910EB1E}"/>
                    </a:ext>
                  </a:extLst>
                </p:cNvPr>
                <p:cNvSpPr/>
                <p:nvPr/>
              </p:nvSpPr>
              <p:spPr>
                <a:xfrm>
                  <a:off x="8404131" y="3219439"/>
                  <a:ext cx="186331" cy="186331"/>
                </a:xfrm>
                <a:prstGeom prst="ellipse">
                  <a:avLst/>
                </a:prstGeom>
                <a:solidFill>
                  <a:srgbClr val="9A57C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84" name="Straight Connector 83">
                  <a:extLst>
                    <a:ext uri="{FF2B5EF4-FFF2-40B4-BE49-F238E27FC236}">
                      <a16:creationId xmlns:a16="http://schemas.microsoft.com/office/drawing/2014/main" id="{39708E62-C086-4D77-ACB1-8D60BAE756EF}"/>
                    </a:ext>
                  </a:extLst>
                </p:cNvPr>
                <p:cNvCxnSpPr>
                  <a:cxnSpLocks/>
                  <a:endCxn id="81" idx="0"/>
                </p:cNvCxnSpPr>
                <p:nvPr/>
              </p:nvCxnSpPr>
              <p:spPr>
                <a:xfrm>
                  <a:off x="8505722" y="3410464"/>
                  <a:ext cx="0" cy="22855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cxnSp>
            <p:nvCxnSpPr>
              <p:cNvPr id="76" name="Connector: Curved 75">
                <a:extLst>
                  <a:ext uri="{FF2B5EF4-FFF2-40B4-BE49-F238E27FC236}">
                    <a16:creationId xmlns:a16="http://schemas.microsoft.com/office/drawing/2014/main" id="{D571EE55-68E8-4E08-8E32-C6C751930338}"/>
                  </a:ext>
                </a:extLst>
              </p:cNvPr>
              <p:cNvCxnSpPr>
                <a:cxnSpLocks/>
              </p:cNvCxnSpPr>
              <p:nvPr/>
            </p:nvCxnSpPr>
            <p:spPr>
              <a:xfrm rot="16200000" flipH="1">
                <a:off x="5801447" y="3173005"/>
                <a:ext cx="7456" cy="1458754"/>
              </a:xfrm>
              <a:prstGeom prst="curvedConnector3">
                <a:avLst>
                  <a:gd name="adj1" fmla="val -7194245"/>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65" name="TextBox 64">
              <a:extLst>
                <a:ext uri="{FF2B5EF4-FFF2-40B4-BE49-F238E27FC236}">
                  <a16:creationId xmlns:a16="http://schemas.microsoft.com/office/drawing/2014/main" id="{D11766CB-23FE-439F-8BF8-9335350002E0}"/>
                </a:ext>
              </a:extLst>
            </p:cNvPr>
            <p:cNvSpPr txBox="1"/>
            <p:nvPr/>
          </p:nvSpPr>
          <p:spPr>
            <a:xfrm>
              <a:off x="7050351" y="4059214"/>
              <a:ext cx="364536" cy="623809"/>
            </a:xfrm>
            <a:prstGeom prst="rect">
              <a:avLst/>
            </a:prstGeom>
            <a:noFill/>
          </p:spPr>
          <p:txBody>
            <a:bodyPr wrap="square" rtlCol="0">
              <a:spAutoFit/>
            </a:bodyPr>
            <a:lstStyle/>
            <a:p>
              <a:r>
                <a:rPr lang="en-GB" sz="1200" dirty="0">
                  <a:solidFill>
                    <a:schemeClr val="bg1"/>
                  </a:solidFill>
                </a:rPr>
                <a:t>…</a:t>
              </a:r>
              <a:endParaRPr lang="en-GB" dirty="0">
                <a:solidFill>
                  <a:schemeClr val="bg1"/>
                </a:solidFill>
              </a:endParaRPr>
            </a:p>
          </p:txBody>
        </p:sp>
        <p:sp>
          <p:nvSpPr>
            <p:cNvPr id="66" name="TextBox 65">
              <a:extLst>
                <a:ext uri="{FF2B5EF4-FFF2-40B4-BE49-F238E27FC236}">
                  <a16:creationId xmlns:a16="http://schemas.microsoft.com/office/drawing/2014/main" id="{9AF38A55-3035-4E1B-9793-A06C0345ED87}"/>
                </a:ext>
              </a:extLst>
            </p:cNvPr>
            <p:cNvSpPr txBox="1"/>
            <p:nvPr/>
          </p:nvSpPr>
          <p:spPr>
            <a:xfrm>
              <a:off x="6600333" y="4574838"/>
              <a:ext cx="364536" cy="589153"/>
            </a:xfrm>
            <a:prstGeom prst="rect">
              <a:avLst/>
            </a:prstGeom>
            <a:noFill/>
          </p:spPr>
          <p:txBody>
            <a:bodyPr wrap="square" rtlCol="0">
              <a:spAutoFit/>
            </a:bodyPr>
            <a:lstStyle/>
            <a:p>
              <a:r>
                <a:rPr lang="en-GB" sz="1100" dirty="0">
                  <a:solidFill>
                    <a:schemeClr val="bg1"/>
                  </a:solidFill>
                </a:rPr>
                <a:t>…</a:t>
              </a:r>
            </a:p>
          </p:txBody>
        </p:sp>
      </p:grpSp>
    </p:spTree>
    <p:extLst>
      <p:ext uri="{BB962C8B-B14F-4D97-AF65-F5344CB8AC3E}">
        <p14:creationId xmlns:p14="http://schemas.microsoft.com/office/powerpoint/2010/main" val="2986693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9">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9">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F92AEEA-AF61-4CDE-B1A4-0C0D67133943}"/>
              </a:ext>
            </a:extLst>
          </p:cNvPr>
          <p:cNvPicPr>
            <a:picLocks noChangeAspect="1"/>
          </p:cNvPicPr>
          <p:nvPr/>
        </p:nvPicPr>
        <p:blipFill rotWithShape="1">
          <a:blip r:embed="rId3">
            <a:extLst>
              <a:ext uri="{28A0092B-C50C-407E-A947-70E740481C1C}">
                <a14:useLocalDpi xmlns:a14="http://schemas.microsoft.com/office/drawing/2010/main" val="0"/>
              </a:ext>
            </a:extLst>
          </a:blip>
          <a:srcRect r="16248"/>
          <a:stretch/>
        </p:blipFill>
        <p:spPr>
          <a:xfrm>
            <a:off x="727023" y="-793082"/>
            <a:ext cx="12372289" cy="8314748"/>
          </a:xfrm>
          <a:prstGeom prst="rect">
            <a:avLst/>
          </a:prstGeom>
        </p:spPr>
      </p:pic>
      <p:sp>
        <p:nvSpPr>
          <p:cNvPr id="43" name="Rectangle 42">
            <a:extLst>
              <a:ext uri="{FF2B5EF4-FFF2-40B4-BE49-F238E27FC236}">
                <a16:creationId xmlns:a16="http://schemas.microsoft.com/office/drawing/2014/main" id="{B06DF77F-F685-46CC-AEA0-A2F93299DF0E}"/>
              </a:ext>
            </a:extLst>
          </p:cNvPr>
          <p:cNvSpPr/>
          <p:nvPr/>
        </p:nvSpPr>
        <p:spPr>
          <a:xfrm>
            <a:off x="1154244" y="-341285"/>
            <a:ext cx="11370265" cy="74111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11" name="Title 3">
            <a:extLst>
              <a:ext uri="{FF2B5EF4-FFF2-40B4-BE49-F238E27FC236}">
                <a16:creationId xmlns:a16="http://schemas.microsoft.com/office/drawing/2014/main" id="{602ACB4C-FD32-44AA-8680-CD5BCE6DA11E}"/>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sp>
        <p:nvSpPr>
          <p:cNvPr id="51" name="Title 3">
            <a:extLst>
              <a:ext uri="{FF2B5EF4-FFF2-40B4-BE49-F238E27FC236}">
                <a16:creationId xmlns:a16="http://schemas.microsoft.com/office/drawing/2014/main" id="{26680EDF-544B-47A5-94E0-2EE1815FBE04}"/>
              </a:ext>
            </a:extLst>
          </p:cNvPr>
          <p:cNvSpPr txBox="1">
            <a:spLocks/>
          </p:cNvSpPr>
          <p:nvPr/>
        </p:nvSpPr>
        <p:spPr>
          <a:xfrm>
            <a:off x="5897744" y="3242529"/>
            <a:ext cx="5139851" cy="2489110"/>
          </a:xfrm>
          <a:prstGeom prst="rect">
            <a:avLst/>
          </a:prstGeom>
          <a:solidFill>
            <a:schemeClr val="tx1">
              <a:alpha val="31000"/>
            </a:schemeClr>
          </a:solidFill>
        </p:spPr>
        <p:txBody>
          <a:bodyPr vert="horz" lIns="91440" tIns="45720" rIns="91440" bIns="45720" rtlCol="0" anchor="t">
            <a:normAutofit fontScale="92500"/>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800" dirty="0">
                <a:solidFill>
                  <a:schemeClr val="bg1"/>
                </a:solidFill>
              </a:rPr>
              <a:t>Disclaimer</a:t>
            </a:r>
          </a:p>
          <a:p>
            <a:endParaRPr lang="en-US" sz="2800" dirty="0">
              <a:solidFill>
                <a:schemeClr val="bg1"/>
              </a:solidFill>
            </a:endParaRPr>
          </a:p>
          <a:p>
            <a:pPr algn="just"/>
            <a:r>
              <a:rPr lang="en-US" sz="2400" b="0" dirty="0">
                <a:solidFill>
                  <a:schemeClr val="bg1"/>
                </a:solidFill>
              </a:rPr>
              <a:t>Test Coverage will be a visual help to identify blind spots in our code here</a:t>
            </a:r>
          </a:p>
          <a:p>
            <a:pPr algn="just"/>
            <a:endParaRPr lang="en-US" sz="2400" b="0" dirty="0">
              <a:solidFill>
                <a:schemeClr val="bg1"/>
              </a:solidFill>
            </a:endParaRPr>
          </a:p>
          <a:p>
            <a:pPr algn="just"/>
            <a:r>
              <a:rPr lang="en-US" sz="2400" b="0" dirty="0">
                <a:solidFill>
                  <a:schemeClr val="bg1"/>
                </a:solidFill>
              </a:rPr>
              <a:t>It doesn’t mean that test coverage is a must</a:t>
            </a:r>
          </a:p>
        </p:txBody>
      </p:sp>
      <p:sp>
        <p:nvSpPr>
          <p:cNvPr id="12" name="Title 3">
            <a:extLst>
              <a:ext uri="{FF2B5EF4-FFF2-40B4-BE49-F238E27FC236}">
                <a16:creationId xmlns:a16="http://schemas.microsoft.com/office/drawing/2014/main" id="{5592298D-044B-4D11-B43B-79BD2D39C976}"/>
              </a:ext>
            </a:extLst>
          </p:cNvPr>
          <p:cNvSpPr txBox="1">
            <a:spLocks/>
          </p:cNvSpPr>
          <p:nvPr/>
        </p:nvSpPr>
        <p:spPr>
          <a:xfrm>
            <a:off x="781318" y="4270693"/>
            <a:ext cx="2611362" cy="161555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1800" dirty="0">
                <a:solidFill>
                  <a:schemeClr val="bg1"/>
                </a:solidFill>
              </a:rPr>
              <a:t>2.</a:t>
            </a:r>
          </a:p>
          <a:p>
            <a:r>
              <a:rPr lang="en-US" sz="2800" dirty="0">
                <a:solidFill>
                  <a:schemeClr val="bg1"/>
                </a:solidFill>
              </a:rPr>
              <a:t>Beware of…</a:t>
            </a:r>
            <a:br>
              <a:rPr lang="en-US" sz="2800" dirty="0">
                <a:solidFill>
                  <a:schemeClr val="bg1"/>
                </a:solidFill>
              </a:rPr>
            </a:br>
            <a:r>
              <a:rPr lang="en-US" sz="2800" dirty="0">
                <a:solidFill>
                  <a:schemeClr val="bg1"/>
                </a:solidFill>
              </a:rPr>
              <a:t>Blind Spots</a:t>
            </a:r>
            <a:endParaRPr lang="en-GB" sz="1800" dirty="0">
              <a:solidFill>
                <a:schemeClr val="bg1"/>
              </a:solidFill>
            </a:endParaRPr>
          </a:p>
        </p:txBody>
      </p:sp>
    </p:spTree>
    <p:extLst>
      <p:ext uri="{BB962C8B-B14F-4D97-AF65-F5344CB8AC3E}">
        <p14:creationId xmlns:p14="http://schemas.microsoft.com/office/powerpoint/2010/main" val="23810011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F92AEEA-AF61-4CDE-B1A4-0C0D67133943}"/>
              </a:ext>
            </a:extLst>
          </p:cNvPr>
          <p:cNvPicPr>
            <a:picLocks noChangeAspect="1"/>
          </p:cNvPicPr>
          <p:nvPr/>
        </p:nvPicPr>
        <p:blipFill rotWithShape="1">
          <a:blip r:embed="rId3">
            <a:extLst>
              <a:ext uri="{28A0092B-C50C-407E-A947-70E740481C1C}">
                <a14:useLocalDpi xmlns:a14="http://schemas.microsoft.com/office/drawing/2010/main" val="0"/>
              </a:ext>
            </a:extLst>
          </a:blip>
          <a:srcRect r="16248"/>
          <a:stretch/>
        </p:blipFill>
        <p:spPr>
          <a:xfrm>
            <a:off x="727023" y="-793082"/>
            <a:ext cx="12372289" cy="8314748"/>
          </a:xfrm>
          <a:prstGeom prst="rect">
            <a:avLst/>
          </a:prstGeom>
        </p:spPr>
      </p:pic>
      <p:sp>
        <p:nvSpPr>
          <p:cNvPr id="43" name="Rectangle 42">
            <a:extLst>
              <a:ext uri="{FF2B5EF4-FFF2-40B4-BE49-F238E27FC236}">
                <a16:creationId xmlns:a16="http://schemas.microsoft.com/office/drawing/2014/main" id="{B06DF77F-F685-46CC-AEA0-A2F93299DF0E}"/>
              </a:ext>
            </a:extLst>
          </p:cNvPr>
          <p:cNvSpPr/>
          <p:nvPr/>
        </p:nvSpPr>
        <p:spPr>
          <a:xfrm>
            <a:off x="1383417" y="-609565"/>
            <a:ext cx="11370265" cy="7795555"/>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4" name="Octagon 73">
            <a:extLst>
              <a:ext uri="{FF2B5EF4-FFF2-40B4-BE49-F238E27FC236}">
                <a16:creationId xmlns:a16="http://schemas.microsoft.com/office/drawing/2014/main" id="{F1E3CABB-62E4-47A6-8896-DEA57C52C792}"/>
              </a:ext>
            </a:extLst>
          </p:cNvPr>
          <p:cNvSpPr/>
          <p:nvPr/>
        </p:nvSpPr>
        <p:spPr>
          <a:xfrm>
            <a:off x="6872053" y="1647538"/>
            <a:ext cx="4073331" cy="3467168"/>
          </a:xfrm>
          <a:prstGeom prst="octagon">
            <a:avLst>
              <a:gd name="adj" fmla="val 30445"/>
            </a:avLst>
          </a:prstGeom>
          <a:solidFill>
            <a:srgbClr val="DFC9EF"/>
          </a:solidFill>
          <a:ln w="889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11" name="Title 3">
            <a:extLst>
              <a:ext uri="{FF2B5EF4-FFF2-40B4-BE49-F238E27FC236}">
                <a16:creationId xmlns:a16="http://schemas.microsoft.com/office/drawing/2014/main" id="{602ACB4C-FD32-44AA-8680-CD5BCE6DA11E}"/>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sp>
        <p:nvSpPr>
          <p:cNvPr id="10" name="Octagon 9">
            <a:extLst>
              <a:ext uri="{FF2B5EF4-FFF2-40B4-BE49-F238E27FC236}">
                <a16:creationId xmlns:a16="http://schemas.microsoft.com/office/drawing/2014/main" id="{FBBA3537-5C7E-4591-8124-946907AAFAB4}"/>
              </a:ext>
            </a:extLst>
          </p:cNvPr>
          <p:cNvSpPr/>
          <p:nvPr/>
        </p:nvSpPr>
        <p:spPr>
          <a:xfrm>
            <a:off x="7611446" y="2273093"/>
            <a:ext cx="2571789" cy="2189074"/>
          </a:xfrm>
          <a:prstGeom prst="octagon">
            <a:avLst>
              <a:gd name="adj" fmla="val 30445"/>
            </a:avLst>
          </a:prstGeom>
          <a:solidFill>
            <a:srgbClr val="BA8CDC"/>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E4C07E13-E787-4FBD-9471-50189356F7AC}"/>
              </a:ext>
            </a:extLst>
          </p:cNvPr>
          <p:cNvSpPr txBox="1"/>
          <p:nvPr/>
        </p:nvSpPr>
        <p:spPr>
          <a:xfrm>
            <a:off x="8780412" y="2279060"/>
            <a:ext cx="805858" cy="215444"/>
          </a:xfrm>
          <a:prstGeom prst="rect">
            <a:avLst/>
          </a:prstGeom>
          <a:noFill/>
        </p:spPr>
        <p:txBody>
          <a:bodyPr wrap="square" rtlCol="0">
            <a:spAutoFit/>
          </a:bodyPr>
          <a:lstStyle/>
          <a:p>
            <a:pPr algn="r"/>
            <a:r>
              <a:rPr lang="en-GB" sz="800" b="1" cap="all" dirty="0">
                <a:latin typeface="Alte Haas Grotesk" panose="02000503000000020004" pitchFamily="2" charset="0"/>
              </a:rPr>
              <a:t>Domain</a:t>
            </a:r>
          </a:p>
        </p:txBody>
      </p:sp>
      <p:sp>
        <p:nvSpPr>
          <p:cNvPr id="13" name="Rectangle: Rounded Corners 12">
            <a:extLst>
              <a:ext uri="{FF2B5EF4-FFF2-40B4-BE49-F238E27FC236}">
                <a16:creationId xmlns:a16="http://schemas.microsoft.com/office/drawing/2014/main" id="{99C3108D-C53E-4514-BC74-B0CE94AB0293}"/>
              </a:ext>
            </a:extLst>
          </p:cNvPr>
          <p:cNvSpPr/>
          <p:nvPr/>
        </p:nvSpPr>
        <p:spPr>
          <a:xfrm>
            <a:off x="8213139" y="3725327"/>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Rounded Corners 13">
            <a:extLst>
              <a:ext uri="{FF2B5EF4-FFF2-40B4-BE49-F238E27FC236}">
                <a16:creationId xmlns:a16="http://schemas.microsoft.com/office/drawing/2014/main" id="{871F5B30-A80B-460A-B3F4-4CF3D298C8C9}"/>
              </a:ext>
            </a:extLst>
          </p:cNvPr>
          <p:cNvSpPr/>
          <p:nvPr/>
        </p:nvSpPr>
        <p:spPr>
          <a:xfrm>
            <a:off x="9427235" y="3513961"/>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Rounded Corners 14">
            <a:extLst>
              <a:ext uri="{FF2B5EF4-FFF2-40B4-BE49-F238E27FC236}">
                <a16:creationId xmlns:a16="http://schemas.microsoft.com/office/drawing/2014/main" id="{F73A8D92-1FBD-4660-BF94-0C2CB2500690}"/>
              </a:ext>
            </a:extLst>
          </p:cNvPr>
          <p:cNvSpPr/>
          <p:nvPr/>
        </p:nvSpPr>
        <p:spPr>
          <a:xfrm>
            <a:off x="8915751" y="3956764"/>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6" name="Connector: Elbow 15">
            <a:extLst>
              <a:ext uri="{FF2B5EF4-FFF2-40B4-BE49-F238E27FC236}">
                <a16:creationId xmlns:a16="http://schemas.microsoft.com/office/drawing/2014/main" id="{92ADCA49-922D-4583-A9CD-797434F42338}"/>
              </a:ext>
            </a:extLst>
          </p:cNvPr>
          <p:cNvCxnSpPr>
            <a:cxnSpLocks/>
            <a:stCxn id="25" idx="3"/>
            <a:endCxn id="28" idx="1"/>
          </p:cNvCxnSpPr>
          <p:nvPr/>
        </p:nvCxnSpPr>
        <p:spPr>
          <a:xfrm>
            <a:off x="8239963" y="2990227"/>
            <a:ext cx="653133" cy="105787"/>
          </a:xfrm>
          <a:prstGeom prst="bentConnector3">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6BE20C4D-E077-481F-AC31-B0767247CE6A}"/>
              </a:ext>
            </a:extLst>
          </p:cNvPr>
          <p:cNvCxnSpPr>
            <a:cxnSpLocks/>
            <a:stCxn id="28" idx="3"/>
            <a:endCxn id="14" idx="3"/>
          </p:cNvCxnSpPr>
          <p:nvPr/>
        </p:nvCxnSpPr>
        <p:spPr>
          <a:xfrm>
            <a:off x="9229728" y="3096015"/>
            <a:ext cx="534139" cy="556913"/>
          </a:xfrm>
          <a:prstGeom prst="bentConnector3">
            <a:avLst>
              <a:gd name="adj1" fmla="val 131118"/>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4163D75C-83AB-4DFB-A14E-D747BFCA06B6}"/>
              </a:ext>
            </a:extLst>
          </p:cNvPr>
          <p:cNvCxnSpPr>
            <a:cxnSpLocks/>
            <a:stCxn id="13" idx="3"/>
            <a:endCxn id="15" idx="1"/>
          </p:cNvCxnSpPr>
          <p:nvPr/>
        </p:nvCxnSpPr>
        <p:spPr>
          <a:xfrm>
            <a:off x="8549772" y="3864294"/>
            <a:ext cx="365979" cy="231437"/>
          </a:xfrm>
          <a:prstGeom prst="bentConnector3">
            <a:avLst>
              <a:gd name="adj1" fmla="val 50000"/>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4469FC4-85D1-4B50-BBD2-7C1345CFD82C}"/>
              </a:ext>
            </a:extLst>
          </p:cNvPr>
          <p:cNvCxnSpPr>
            <a:cxnSpLocks/>
            <a:stCxn id="25" idx="2"/>
            <a:endCxn id="13" idx="0"/>
          </p:cNvCxnSpPr>
          <p:nvPr/>
        </p:nvCxnSpPr>
        <p:spPr>
          <a:xfrm>
            <a:off x="8071647" y="3129193"/>
            <a:ext cx="309808" cy="596134"/>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B3E45977-E48D-4734-B756-9D2F550E99C3}"/>
              </a:ext>
            </a:extLst>
          </p:cNvPr>
          <p:cNvGrpSpPr/>
          <p:nvPr/>
        </p:nvGrpSpPr>
        <p:grpSpPr>
          <a:xfrm>
            <a:off x="8893096" y="2957048"/>
            <a:ext cx="468759" cy="277932"/>
            <a:chOff x="9227632" y="3957458"/>
            <a:chExt cx="644700" cy="382249"/>
          </a:xfrm>
        </p:grpSpPr>
        <p:sp>
          <p:nvSpPr>
            <p:cNvPr id="28" name="Rectangle: Rounded Corners 27">
              <a:extLst>
                <a:ext uri="{FF2B5EF4-FFF2-40B4-BE49-F238E27FC236}">
                  <a16:creationId xmlns:a16="http://schemas.microsoft.com/office/drawing/2014/main" id="{4512494C-4C73-4FC1-A516-5E44C0DF638C}"/>
                </a:ext>
              </a:extLst>
            </p:cNvPr>
            <p:cNvSpPr/>
            <p:nvPr/>
          </p:nvSpPr>
          <p:spPr>
            <a:xfrm>
              <a:off x="9227632" y="3957458"/>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Diamond 28">
              <a:extLst>
                <a:ext uri="{FF2B5EF4-FFF2-40B4-BE49-F238E27FC236}">
                  <a16:creationId xmlns:a16="http://schemas.microsoft.com/office/drawing/2014/main" id="{F6E506FF-5389-477F-BAA2-CA1F9F5C9062}"/>
                </a:ext>
              </a:extLst>
            </p:cNvPr>
            <p:cNvSpPr/>
            <p:nvPr/>
          </p:nvSpPr>
          <p:spPr>
            <a:xfrm>
              <a:off x="9690614" y="4057723"/>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22" name="Group 21">
            <a:extLst>
              <a:ext uri="{FF2B5EF4-FFF2-40B4-BE49-F238E27FC236}">
                <a16:creationId xmlns:a16="http://schemas.microsoft.com/office/drawing/2014/main" id="{E7B9F872-DB72-47D5-8EF6-685B55BA1483}"/>
              </a:ext>
            </a:extLst>
          </p:cNvPr>
          <p:cNvGrpSpPr/>
          <p:nvPr/>
        </p:nvGrpSpPr>
        <p:grpSpPr>
          <a:xfrm>
            <a:off x="7903330" y="2851261"/>
            <a:ext cx="471424" cy="277932"/>
            <a:chOff x="7897242" y="3479357"/>
            <a:chExt cx="648365" cy="382249"/>
          </a:xfrm>
        </p:grpSpPr>
        <p:sp>
          <p:nvSpPr>
            <p:cNvPr id="25" name="Rectangle: Rounded Corners 24">
              <a:extLst>
                <a:ext uri="{FF2B5EF4-FFF2-40B4-BE49-F238E27FC236}">
                  <a16:creationId xmlns:a16="http://schemas.microsoft.com/office/drawing/2014/main" id="{74FF85BB-00BB-4E1B-910A-D75B9E6077EB}"/>
                </a:ext>
              </a:extLst>
            </p:cNvPr>
            <p:cNvSpPr/>
            <p:nvPr/>
          </p:nvSpPr>
          <p:spPr>
            <a:xfrm>
              <a:off x="7897242" y="3479357"/>
              <a:ext cx="462983"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Diamond 26">
              <a:extLst>
                <a:ext uri="{FF2B5EF4-FFF2-40B4-BE49-F238E27FC236}">
                  <a16:creationId xmlns:a16="http://schemas.microsoft.com/office/drawing/2014/main" id="{6DFB715C-3E95-4833-860D-A8CE62F1A3CF}"/>
                </a:ext>
              </a:extLst>
            </p:cNvPr>
            <p:cNvSpPr/>
            <p:nvPr/>
          </p:nvSpPr>
          <p:spPr>
            <a:xfrm>
              <a:off x="8363890" y="3575560"/>
              <a:ext cx="181717" cy="181719"/>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cxnSp>
        <p:nvCxnSpPr>
          <p:cNvPr id="24" name="Straight Connector 23">
            <a:extLst>
              <a:ext uri="{FF2B5EF4-FFF2-40B4-BE49-F238E27FC236}">
                <a16:creationId xmlns:a16="http://schemas.microsoft.com/office/drawing/2014/main" id="{55E19BD1-6957-40BF-83A3-4CD59ACFE0BF}"/>
              </a:ext>
            </a:extLst>
          </p:cNvPr>
          <p:cNvCxnSpPr>
            <a:cxnSpLocks/>
          </p:cNvCxnSpPr>
          <p:nvPr/>
        </p:nvCxnSpPr>
        <p:spPr>
          <a:xfrm>
            <a:off x="8054837" y="2685084"/>
            <a:ext cx="0" cy="166178"/>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47" name="Right Brace 46">
            <a:extLst>
              <a:ext uri="{FF2B5EF4-FFF2-40B4-BE49-F238E27FC236}">
                <a16:creationId xmlns:a16="http://schemas.microsoft.com/office/drawing/2014/main" id="{2C1DCAC6-41ED-4AEF-B15E-406A6B8D14BE}"/>
              </a:ext>
            </a:extLst>
          </p:cNvPr>
          <p:cNvSpPr/>
          <p:nvPr/>
        </p:nvSpPr>
        <p:spPr>
          <a:xfrm rot="13371144">
            <a:off x="9861933" y="4179326"/>
            <a:ext cx="542085" cy="322517"/>
          </a:xfrm>
          <a:prstGeom prst="rightBrace">
            <a:avLst>
              <a:gd name="adj1" fmla="val 8333"/>
              <a:gd name="adj2" fmla="val 55289"/>
            </a:avLst>
          </a:prstGeom>
          <a:ln w="349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cxnSp>
        <p:nvCxnSpPr>
          <p:cNvPr id="50" name="Straight Arrow Connector 49">
            <a:extLst>
              <a:ext uri="{FF2B5EF4-FFF2-40B4-BE49-F238E27FC236}">
                <a16:creationId xmlns:a16="http://schemas.microsoft.com/office/drawing/2014/main" id="{1C0A515F-DD78-42D9-9846-6F242FA62508}"/>
              </a:ext>
            </a:extLst>
          </p:cNvPr>
          <p:cNvCxnSpPr>
            <a:cxnSpLocks/>
            <a:stCxn id="14" idx="2"/>
            <a:endCxn id="44" idx="1"/>
          </p:cNvCxnSpPr>
          <p:nvPr/>
        </p:nvCxnSpPr>
        <p:spPr>
          <a:xfrm>
            <a:off x="9595551" y="3791893"/>
            <a:ext cx="201516" cy="205056"/>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C1BEB735-FA8C-45E4-B5FF-C9A2C47F8928}"/>
              </a:ext>
            </a:extLst>
          </p:cNvPr>
          <p:cNvCxnSpPr>
            <a:cxnSpLocks/>
            <a:endCxn id="23" idx="1"/>
          </p:cNvCxnSpPr>
          <p:nvPr/>
        </p:nvCxnSpPr>
        <p:spPr>
          <a:xfrm>
            <a:off x="7617741" y="2255127"/>
            <a:ext cx="383071" cy="310904"/>
          </a:xfrm>
          <a:prstGeom prst="straightConnector1">
            <a:avLst/>
          </a:prstGeom>
          <a:ln w="381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A926DF01-8A19-4158-B2AA-37D3D2F0C252}"/>
              </a:ext>
            </a:extLst>
          </p:cNvPr>
          <p:cNvSpPr/>
          <p:nvPr/>
        </p:nvSpPr>
        <p:spPr>
          <a:xfrm>
            <a:off x="9777226" y="3977108"/>
            <a:ext cx="135481" cy="13548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val 22">
            <a:extLst>
              <a:ext uri="{FF2B5EF4-FFF2-40B4-BE49-F238E27FC236}">
                <a16:creationId xmlns:a16="http://schemas.microsoft.com/office/drawing/2014/main" id="{F8421C92-9E24-42C3-A033-15C5B3FEFF2B}"/>
              </a:ext>
            </a:extLst>
          </p:cNvPr>
          <p:cNvSpPr/>
          <p:nvPr/>
        </p:nvSpPr>
        <p:spPr>
          <a:xfrm>
            <a:off x="7980971" y="2546190"/>
            <a:ext cx="135481" cy="13548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Rectangle 1">
            <a:extLst>
              <a:ext uri="{FF2B5EF4-FFF2-40B4-BE49-F238E27FC236}">
                <a16:creationId xmlns:a16="http://schemas.microsoft.com/office/drawing/2014/main" id="{DE82A024-73C0-47D8-B6B7-0CEDF0105717}"/>
              </a:ext>
            </a:extLst>
          </p:cNvPr>
          <p:cNvSpPr/>
          <p:nvPr/>
        </p:nvSpPr>
        <p:spPr>
          <a:xfrm rot="18900000">
            <a:off x="7330416" y="2087910"/>
            <a:ext cx="591983" cy="347208"/>
          </a:xfrm>
          <a:prstGeom prst="rect">
            <a:avLst/>
          </a:prstGeom>
          <a:solidFill>
            <a:schemeClr val="accent4">
              <a:lumMod val="60000"/>
              <a:lumOff val="4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900" dirty="0">
                <a:solidFill>
                  <a:schemeClr val="tx1"/>
                </a:solidFill>
              </a:rPr>
              <a:t>Adapter</a:t>
            </a:r>
            <a:endParaRPr lang="en-GB" sz="900" dirty="0">
              <a:solidFill>
                <a:schemeClr val="tx1"/>
              </a:solidFill>
            </a:endParaRPr>
          </a:p>
        </p:txBody>
      </p:sp>
      <p:pic>
        <p:nvPicPr>
          <p:cNvPr id="64" name="Picture 63">
            <a:extLst>
              <a:ext uri="{FF2B5EF4-FFF2-40B4-BE49-F238E27FC236}">
                <a16:creationId xmlns:a16="http://schemas.microsoft.com/office/drawing/2014/main" id="{85DECDFC-D28A-4E71-9CA2-8AF9CB62868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29353" y="1500997"/>
            <a:ext cx="550916" cy="519238"/>
          </a:xfrm>
          <a:prstGeom prst="rect">
            <a:avLst/>
          </a:prstGeom>
        </p:spPr>
      </p:pic>
      <p:cxnSp>
        <p:nvCxnSpPr>
          <p:cNvPr id="65" name="Straight Arrow Connector 64">
            <a:extLst>
              <a:ext uri="{FF2B5EF4-FFF2-40B4-BE49-F238E27FC236}">
                <a16:creationId xmlns:a16="http://schemas.microsoft.com/office/drawing/2014/main" id="{C6DC7D20-2C09-459A-B475-A292556B29A4}"/>
              </a:ext>
            </a:extLst>
          </p:cNvPr>
          <p:cNvCxnSpPr>
            <a:cxnSpLocks/>
          </p:cNvCxnSpPr>
          <p:nvPr/>
        </p:nvCxnSpPr>
        <p:spPr>
          <a:xfrm>
            <a:off x="7232908" y="1905101"/>
            <a:ext cx="214564" cy="168048"/>
          </a:xfrm>
          <a:prstGeom prst="straightConnector1">
            <a:avLst/>
          </a:prstGeom>
          <a:ln w="19050">
            <a:solidFill>
              <a:schemeClr val="bg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060AE528-A9F2-440C-9BBF-D62CC5FAC4F4}"/>
              </a:ext>
            </a:extLst>
          </p:cNvPr>
          <p:cNvSpPr txBox="1"/>
          <p:nvPr/>
        </p:nvSpPr>
        <p:spPr>
          <a:xfrm>
            <a:off x="7226576" y="1737558"/>
            <a:ext cx="489191" cy="230832"/>
          </a:xfrm>
          <a:prstGeom prst="rect">
            <a:avLst/>
          </a:prstGeom>
          <a:noFill/>
        </p:spPr>
        <p:txBody>
          <a:bodyPr wrap="square" rtlCol="0">
            <a:spAutoFit/>
          </a:bodyPr>
          <a:lstStyle/>
          <a:p>
            <a:r>
              <a:rPr lang="fr-FR" sz="900" b="1" dirty="0">
                <a:solidFill>
                  <a:schemeClr val="bg1"/>
                </a:solidFill>
                <a:latin typeface="Alte Haas Grotesk" panose="02000503000000020004" pitchFamily="2" charset="0"/>
              </a:rPr>
              <a:t>HTTP</a:t>
            </a:r>
            <a:endParaRPr lang="en-GB" sz="900" b="1" dirty="0">
              <a:solidFill>
                <a:schemeClr val="bg1"/>
              </a:solidFill>
              <a:latin typeface="Alte Haas Grotesk" panose="02000503000000020004" pitchFamily="2" charset="0"/>
            </a:endParaRPr>
          </a:p>
        </p:txBody>
      </p:sp>
      <p:cxnSp>
        <p:nvCxnSpPr>
          <p:cNvPr id="69" name="Straight Arrow Connector 68">
            <a:extLst>
              <a:ext uri="{FF2B5EF4-FFF2-40B4-BE49-F238E27FC236}">
                <a16:creationId xmlns:a16="http://schemas.microsoft.com/office/drawing/2014/main" id="{15B0B9A4-8D72-4C45-A420-AB9A593BE15B}"/>
              </a:ext>
            </a:extLst>
          </p:cNvPr>
          <p:cNvCxnSpPr>
            <a:cxnSpLocks/>
          </p:cNvCxnSpPr>
          <p:nvPr/>
        </p:nvCxnSpPr>
        <p:spPr>
          <a:xfrm>
            <a:off x="10355715" y="4487441"/>
            <a:ext cx="615626" cy="477273"/>
          </a:xfrm>
          <a:prstGeom prst="straightConnector1">
            <a:avLst/>
          </a:prstGeom>
          <a:ln w="19050">
            <a:solidFill>
              <a:schemeClr val="bg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80968ACC-2C73-4F22-B477-CFBB1D770031}"/>
              </a:ext>
            </a:extLst>
          </p:cNvPr>
          <p:cNvSpPr txBox="1"/>
          <p:nvPr/>
        </p:nvSpPr>
        <p:spPr>
          <a:xfrm>
            <a:off x="10603625" y="4523537"/>
            <a:ext cx="489191" cy="230832"/>
          </a:xfrm>
          <a:prstGeom prst="rect">
            <a:avLst/>
          </a:prstGeom>
          <a:noFill/>
        </p:spPr>
        <p:txBody>
          <a:bodyPr wrap="square" rtlCol="0">
            <a:spAutoFit/>
          </a:bodyPr>
          <a:lstStyle/>
          <a:p>
            <a:r>
              <a:rPr lang="fr-FR" sz="900" b="1" dirty="0">
                <a:solidFill>
                  <a:schemeClr val="bg1"/>
                </a:solidFill>
                <a:latin typeface="Alte Haas Grotesk" panose="02000503000000020004" pitchFamily="2" charset="0"/>
              </a:rPr>
              <a:t>HTTP</a:t>
            </a:r>
            <a:endParaRPr lang="en-GB" sz="900" b="1" dirty="0">
              <a:solidFill>
                <a:schemeClr val="bg1"/>
              </a:solidFill>
              <a:latin typeface="Alte Haas Grotesk" panose="02000503000000020004" pitchFamily="2" charset="0"/>
            </a:endParaRPr>
          </a:p>
        </p:txBody>
      </p:sp>
      <p:sp>
        <p:nvSpPr>
          <p:cNvPr id="73" name="Octagon 72">
            <a:extLst>
              <a:ext uri="{FF2B5EF4-FFF2-40B4-BE49-F238E27FC236}">
                <a16:creationId xmlns:a16="http://schemas.microsoft.com/office/drawing/2014/main" id="{42E27EA9-09AE-4076-8A4E-9A7FAD56178C}"/>
              </a:ext>
            </a:extLst>
          </p:cNvPr>
          <p:cNvSpPr/>
          <p:nvPr/>
        </p:nvSpPr>
        <p:spPr>
          <a:xfrm>
            <a:off x="10945385" y="4921315"/>
            <a:ext cx="360050" cy="306470"/>
          </a:xfrm>
          <a:prstGeom prst="octagon">
            <a:avLst>
              <a:gd name="adj" fmla="val 30445"/>
            </a:avLst>
          </a:prstGeom>
          <a:solidFill>
            <a:srgbClr val="DFC9EF"/>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800" b="1" dirty="0">
                <a:solidFill>
                  <a:schemeClr val="tx1"/>
                </a:solidFill>
                <a:latin typeface="Alte Haas Grotesk" panose="02000503000000020004" pitchFamily="2" charset="0"/>
              </a:rPr>
              <a:t>API</a:t>
            </a:r>
            <a:endParaRPr lang="en-GB" sz="800" b="1" dirty="0">
              <a:solidFill>
                <a:schemeClr val="tx1"/>
              </a:solidFill>
              <a:latin typeface="Alte Haas Grotesk" panose="02000503000000020004" pitchFamily="2" charset="0"/>
            </a:endParaRPr>
          </a:p>
        </p:txBody>
      </p:sp>
      <p:sp>
        <p:nvSpPr>
          <p:cNvPr id="41" name="Rectangle 40">
            <a:extLst>
              <a:ext uri="{FF2B5EF4-FFF2-40B4-BE49-F238E27FC236}">
                <a16:creationId xmlns:a16="http://schemas.microsoft.com/office/drawing/2014/main" id="{F70F9C09-1DB0-49C8-A50B-6A3D06FE2BC3}"/>
              </a:ext>
            </a:extLst>
          </p:cNvPr>
          <p:cNvSpPr/>
          <p:nvPr/>
        </p:nvSpPr>
        <p:spPr>
          <a:xfrm rot="18900000">
            <a:off x="9960056" y="4251625"/>
            <a:ext cx="591983" cy="347208"/>
          </a:xfrm>
          <a:prstGeom prst="rect">
            <a:avLst/>
          </a:prstGeom>
          <a:solidFill>
            <a:schemeClr val="accent4">
              <a:lumMod val="60000"/>
              <a:lumOff val="4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900" dirty="0">
                <a:solidFill>
                  <a:schemeClr val="tx1"/>
                </a:solidFill>
              </a:rPr>
              <a:t>Adapter</a:t>
            </a:r>
            <a:endParaRPr lang="en-GB" sz="900" dirty="0">
              <a:solidFill>
                <a:schemeClr val="tx1"/>
              </a:solidFill>
            </a:endParaRPr>
          </a:p>
        </p:txBody>
      </p:sp>
      <p:sp>
        <p:nvSpPr>
          <p:cNvPr id="76" name="TextBox 75">
            <a:extLst>
              <a:ext uri="{FF2B5EF4-FFF2-40B4-BE49-F238E27FC236}">
                <a16:creationId xmlns:a16="http://schemas.microsoft.com/office/drawing/2014/main" id="{EA3149A1-D89B-448D-8FF7-E9BED73D05B9}"/>
              </a:ext>
            </a:extLst>
          </p:cNvPr>
          <p:cNvSpPr txBox="1"/>
          <p:nvPr/>
        </p:nvSpPr>
        <p:spPr>
          <a:xfrm>
            <a:off x="8685654" y="1708071"/>
            <a:ext cx="1204271" cy="215444"/>
          </a:xfrm>
          <a:prstGeom prst="rect">
            <a:avLst/>
          </a:prstGeom>
          <a:noFill/>
        </p:spPr>
        <p:txBody>
          <a:bodyPr wrap="square" rtlCol="0">
            <a:spAutoFit/>
          </a:bodyPr>
          <a:lstStyle/>
          <a:p>
            <a:pPr algn="r"/>
            <a:r>
              <a:rPr lang="en-GB" sz="800" b="1" cap="all" dirty="0">
                <a:latin typeface="Alte Haas Grotesk" panose="02000503000000020004" pitchFamily="2" charset="0"/>
              </a:rPr>
              <a:t>Infrastructure</a:t>
            </a:r>
          </a:p>
        </p:txBody>
      </p:sp>
      <p:sp>
        <p:nvSpPr>
          <p:cNvPr id="40" name="TextBox 39">
            <a:extLst>
              <a:ext uri="{FF2B5EF4-FFF2-40B4-BE49-F238E27FC236}">
                <a16:creationId xmlns:a16="http://schemas.microsoft.com/office/drawing/2014/main" id="{4DF82956-BFA2-49C9-AD92-48BB1F5051BF}"/>
              </a:ext>
            </a:extLst>
          </p:cNvPr>
          <p:cNvSpPr txBox="1"/>
          <p:nvPr/>
        </p:nvSpPr>
        <p:spPr>
          <a:xfrm>
            <a:off x="7936662" y="1267097"/>
            <a:ext cx="1877213" cy="338554"/>
          </a:xfrm>
          <a:prstGeom prst="rect">
            <a:avLst/>
          </a:prstGeom>
          <a:noFill/>
        </p:spPr>
        <p:txBody>
          <a:bodyPr wrap="square" rtlCol="0">
            <a:spAutoFit/>
          </a:bodyPr>
          <a:lstStyle/>
          <a:p>
            <a:pPr algn="ctr"/>
            <a:r>
              <a:rPr lang="en-GB" sz="1600" b="1" cap="all" dirty="0">
                <a:solidFill>
                  <a:schemeClr val="bg1"/>
                </a:solidFill>
                <a:latin typeface="Alte Haas Grotesk" panose="02000503000000020004" pitchFamily="2" charset="0"/>
              </a:rPr>
              <a:t>Our </a:t>
            </a:r>
            <a:r>
              <a:rPr lang="en-GB" sz="1600" b="1" cap="all" dirty="0" err="1">
                <a:solidFill>
                  <a:schemeClr val="bg1"/>
                </a:solidFill>
                <a:latin typeface="Alte Haas Grotesk" panose="02000503000000020004" pitchFamily="2" charset="0"/>
              </a:rPr>
              <a:t>WeB</a:t>
            </a:r>
            <a:r>
              <a:rPr lang="en-GB" sz="1600" b="1" cap="all" dirty="0">
                <a:solidFill>
                  <a:schemeClr val="bg1"/>
                </a:solidFill>
                <a:latin typeface="Alte Haas Grotesk" panose="02000503000000020004" pitchFamily="2" charset="0"/>
              </a:rPr>
              <a:t> API</a:t>
            </a:r>
          </a:p>
        </p:txBody>
      </p:sp>
      <p:sp>
        <p:nvSpPr>
          <p:cNvPr id="42" name="Title 3">
            <a:extLst>
              <a:ext uri="{FF2B5EF4-FFF2-40B4-BE49-F238E27FC236}">
                <a16:creationId xmlns:a16="http://schemas.microsoft.com/office/drawing/2014/main" id="{79739C7A-8703-4631-978F-5E8CB042E58F}"/>
              </a:ext>
            </a:extLst>
          </p:cNvPr>
          <p:cNvSpPr txBox="1">
            <a:spLocks/>
          </p:cNvSpPr>
          <p:nvPr/>
        </p:nvSpPr>
        <p:spPr>
          <a:xfrm>
            <a:off x="781318" y="4270693"/>
            <a:ext cx="2611362" cy="161555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1800" dirty="0">
                <a:solidFill>
                  <a:schemeClr val="bg1"/>
                </a:solidFill>
              </a:rPr>
              <a:t>2.</a:t>
            </a:r>
          </a:p>
          <a:p>
            <a:r>
              <a:rPr lang="en-US" sz="2800" dirty="0">
                <a:solidFill>
                  <a:schemeClr val="bg1"/>
                </a:solidFill>
              </a:rPr>
              <a:t>Beware of…</a:t>
            </a:r>
            <a:br>
              <a:rPr lang="en-US" sz="2800" dirty="0">
                <a:solidFill>
                  <a:schemeClr val="bg1"/>
                </a:solidFill>
              </a:rPr>
            </a:br>
            <a:r>
              <a:rPr lang="en-US" sz="2800" dirty="0">
                <a:solidFill>
                  <a:schemeClr val="bg1"/>
                </a:solidFill>
              </a:rPr>
              <a:t>Blind Spots</a:t>
            </a:r>
            <a:endParaRPr lang="en-GB" sz="1800" dirty="0">
              <a:solidFill>
                <a:schemeClr val="bg1"/>
              </a:solidFill>
            </a:endParaRPr>
          </a:p>
        </p:txBody>
      </p:sp>
    </p:spTree>
    <p:extLst>
      <p:ext uri="{BB962C8B-B14F-4D97-AF65-F5344CB8AC3E}">
        <p14:creationId xmlns:p14="http://schemas.microsoft.com/office/powerpoint/2010/main" val="371850486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F92AEEA-AF61-4CDE-B1A4-0C0D67133943}"/>
              </a:ext>
            </a:extLst>
          </p:cNvPr>
          <p:cNvPicPr>
            <a:picLocks noChangeAspect="1"/>
          </p:cNvPicPr>
          <p:nvPr/>
        </p:nvPicPr>
        <p:blipFill rotWithShape="1">
          <a:blip r:embed="rId3">
            <a:extLst>
              <a:ext uri="{28A0092B-C50C-407E-A947-70E740481C1C}">
                <a14:useLocalDpi xmlns:a14="http://schemas.microsoft.com/office/drawing/2010/main" val="0"/>
              </a:ext>
            </a:extLst>
          </a:blip>
          <a:srcRect r="16248"/>
          <a:stretch/>
        </p:blipFill>
        <p:spPr>
          <a:xfrm>
            <a:off x="727023" y="-793082"/>
            <a:ext cx="12372289" cy="8314748"/>
          </a:xfrm>
          <a:prstGeom prst="rect">
            <a:avLst/>
          </a:prstGeom>
        </p:spPr>
      </p:pic>
      <p:sp>
        <p:nvSpPr>
          <p:cNvPr id="43" name="Rectangle 42">
            <a:extLst>
              <a:ext uri="{FF2B5EF4-FFF2-40B4-BE49-F238E27FC236}">
                <a16:creationId xmlns:a16="http://schemas.microsoft.com/office/drawing/2014/main" id="{B06DF77F-F685-46CC-AEA0-A2F93299DF0E}"/>
              </a:ext>
            </a:extLst>
          </p:cNvPr>
          <p:cNvSpPr/>
          <p:nvPr/>
        </p:nvSpPr>
        <p:spPr>
          <a:xfrm>
            <a:off x="1383417" y="-609565"/>
            <a:ext cx="11370265" cy="7795555"/>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11" name="Title 3">
            <a:extLst>
              <a:ext uri="{FF2B5EF4-FFF2-40B4-BE49-F238E27FC236}">
                <a16:creationId xmlns:a16="http://schemas.microsoft.com/office/drawing/2014/main" id="{602ACB4C-FD32-44AA-8680-CD5BCE6DA11E}"/>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sp>
        <p:nvSpPr>
          <p:cNvPr id="10" name="Octagon 9">
            <a:extLst>
              <a:ext uri="{FF2B5EF4-FFF2-40B4-BE49-F238E27FC236}">
                <a16:creationId xmlns:a16="http://schemas.microsoft.com/office/drawing/2014/main" id="{FBBA3537-5C7E-4591-8124-946907AAFAB4}"/>
              </a:ext>
            </a:extLst>
          </p:cNvPr>
          <p:cNvSpPr/>
          <p:nvPr/>
        </p:nvSpPr>
        <p:spPr>
          <a:xfrm>
            <a:off x="7611446" y="2273093"/>
            <a:ext cx="2571789" cy="2189074"/>
          </a:xfrm>
          <a:prstGeom prst="octagon">
            <a:avLst>
              <a:gd name="adj" fmla="val 30445"/>
            </a:avLst>
          </a:prstGeom>
          <a:solidFill>
            <a:srgbClr val="BA8CDC"/>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E4C07E13-E787-4FBD-9471-50189356F7AC}"/>
              </a:ext>
            </a:extLst>
          </p:cNvPr>
          <p:cNvSpPr txBox="1"/>
          <p:nvPr/>
        </p:nvSpPr>
        <p:spPr>
          <a:xfrm>
            <a:off x="8780412" y="2279060"/>
            <a:ext cx="805858" cy="215444"/>
          </a:xfrm>
          <a:prstGeom prst="rect">
            <a:avLst/>
          </a:prstGeom>
          <a:noFill/>
        </p:spPr>
        <p:txBody>
          <a:bodyPr wrap="square" rtlCol="0">
            <a:spAutoFit/>
          </a:bodyPr>
          <a:lstStyle/>
          <a:p>
            <a:pPr algn="r"/>
            <a:r>
              <a:rPr lang="en-GB" sz="800" b="1" cap="all" dirty="0">
                <a:latin typeface="Alte Haas Grotesk" panose="02000503000000020004" pitchFamily="2" charset="0"/>
              </a:rPr>
              <a:t>Domain</a:t>
            </a:r>
          </a:p>
        </p:txBody>
      </p:sp>
      <p:sp>
        <p:nvSpPr>
          <p:cNvPr id="13" name="Rectangle: Rounded Corners 12">
            <a:extLst>
              <a:ext uri="{FF2B5EF4-FFF2-40B4-BE49-F238E27FC236}">
                <a16:creationId xmlns:a16="http://schemas.microsoft.com/office/drawing/2014/main" id="{99C3108D-C53E-4514-BC74-B0CE94AB0293}"/>
              </a:ext>
            </a:extLst>
          </p:cNvPr>
          <p:cNvSpPr/>
          <p:nvPr/>
        </p:nvSpPr>
        <p:spPr>
          <a:xfrm>
            <a:off x="8213139" y="3725327"/>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Rounded Corners 13">
            <a:extLst>
              <a:ext uri="{FF2B5EF4-FFF2-40B4-BE49-F238E27FC236}">
                <a16:creationId xmlns:a16="http://schemas.microsoft.com/office/drawing/2014/main" id="{871F5B30-A80B-460A-B3F4-4CF3D298C8C9}"/>
              </a:ext>
            </a:extLst>
          </p:cNvPr>
          <p:cNvSpPr/>
          <p:nvPr/>
        </p:nvSpPr>
        <p:spPr>
          <a:xfrm>
            <a:off x="9427235" y="3513961"/>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Rounded Corners 14">
            <a:extLst>
              <a:ext uri="{FF2B5EF4-FFF2-40B4-BE49-F238E27FC236}">
                <a16:creationId xmlns:a16="http://schemas.microsoft.com/office/drawing/2014/main" id="{F73A8D92-1FBD-4660-BF94-0C2CB2500690}"/>
              </a:ext>
            </a:extLst>
          </p:cNvPr>
          <p:cNvSpPr/>
          <p:nvPr/>
        </p:nvSpPr>
        <p:spPr>
          <a:xfrm>
            <a:off x="8915751" y="3956764"/>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6" name="Connector: Elbow 15">
            <a:extLst>
              <a:ext uri="{FF2B5EF4-FFF2-40B4-BE49-F238E27FC236}">
                <a16:creationId xmlns:a16="http://schemas.microsoft.com/office/drawing/2014/main" id="{92ADCA49-922D-4583-A9CD-797434F42338}"/>
              </a:ext>
            </a:extLst>
          </p:cNvPr>
          <p:cNvCxnSpPr>
            <a:cxnSpLocks/>
            <a:stCxn id="25" idx="3"/>
            <a:endCxn id="28" idx="1"/>
          </p:cNvCxnSpPr>
          <p:nvPr/>
        </p:nvCxnSpPr>
        <p:spPr>
          <a:xfrm>
            <a:off x="8239963" y="2990227"/>
            <a:ext cx="653133" cy="105787"/>
          </a:xfrm>
          <a:prstGeom prst="bentConnector3">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6BE20C4D-E077-481F-AC31-B0767247CE6A}"/>
              </a:ext>
            </a:extLst>
          </p:cNvPr>
          <p:cNvCxnSpPr>
            <a:cxnSpLocks/>
            <a:stCxn id="28" idx="3"/>
            <a:endCxn id="14" idx="3"/>
          </p:cNvCxnSpPr>
          <p:nvPr/>
        </p:nvCxnSpPr>
        <p:spPr>
          <a:xfrm>
            <a:off x="9229728" y="3096015"/>
            <a:ext cx="534139" cy="556913"/>
          </a:xfrm>
          <a:prstGeom prst="bentConnector3">
            <a:avLst>
              <a:gd name="adj1" fmla="val 131118"/>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4163D75C-83AB-4DFB-A14E-D747BFCA06B6}"/>
              </a:ext>
            </a:extLst>
          </p:cNvPr>
          <p:cNvCxnSpPr>
            <a:cxnSpLocks/>
            <a:stCxn id="13" idx="3"/>
            <a:endCxn id="15" idx="1"/>
          </p:cNvCxnSpPr>
          <p:nvPr/>
        </p:nvCxnSpPr>
        <p:spPr>
          <a:xfrm>
            <a:off x="8549772" y="3864294"/>
            <a:ext cx="365979" cy="231437"/>
          </a:xfrm>
          <a:prstGeom prst="bentConnector3">
            <a:avLst>
              <a:gd name="adj1" fmla="val 50000"/>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4469FC4-85D1-4B50-BBD2-7C1345CFD82C}"/>
              </a:ext>
            </a:extLst>
          </p:cNvPr>
          <p:cNvCxnSpPr>
            <a:cxnSpLocks/>
            <a:stCxn id="25" idx="2"/>
            <a:endCxn id="13" idx="0"/>
          </p:cNvCxnSpPr>
          <p:nvPr/>
        </p:nvCxnSpPr>
        <p:spPr>
          <a:xfrm>
            <a:off x="8071647" y="3129193"/>
            <a:ext cx="309808" cy="596134"/>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B3E45977-E48D-4734-B756-9D2F550E99C3}"/>
              </a:ext>
            </a:extLst>
          </p:cNvPr>
          <p:cNvGrpSpPr/>
          <p:nvPr/>
        </p:nvGrpSpPr>
        <p:grpSpPr>
          <a:xfrm>
            <a:off x="8893096" y="2957048"/>
            <a:ext cx="468759" cy="277932"/>
            <a:chOff x="9227632" y="3957458"/>
            <a:chExt cx="644700" cy="382249"/>
          </a:xfrm>
        </p:grpSpPr>
        <p:sp>
          <p:nvSpPr>
            <p:cNvPr id="28" name="Rectangle: Rounded Corners 27">
              <a:extLst>
                <a:ext uri="{FF2B5EF4-FFF2-40B4-BE49-F238E27FC236}">
                  <a16:creationId xmlns:a16="http://schemas.microsoft.com/office/drawing/2014/main" id="{4512494C-4C73-4FC1-A516-5E44C0DF638C}"/>
                </a:ext>
              </a:extLst>
            </p:cNvPr>
            <p:cNvSpPr/>
            <p:nvPr/>
          </p:nvSpPr>
          <p:spPr>
            <a:xfrm>
              <a:off x="9227632" y="3957458"/>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Diamond 28">
              <a:extLst>
                <a:ext uri="{FF2B5EF4-FFF2-40B4-BE49-F238E27FC236}">
                  <a16:creationId xmlns:a16="http://schemas.microsoft.com/office/drawing/2014/main" id="{F6E506FF-5389-477F-BAA2-CA1F9F5C9062}"/>
                </a:ext>
              </a:extLst>
            </p:cNvPr>
            <p:cNvSpPr/>
            <p:nvPr/>
          </p:nvSpPr>
          <p:spPr>
            <a:xfrm>
              <a:off x="9690614" y="4057723"/>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22" name="Group 21">
            <a:extLst>
              <a:ext uri="{FF2B5EF4-FFF2-40B4-BE49-F238E27FC236}">
                <a16:creationId xmlns:a16="http://schemas.microsoft.com/office/drawing/2014/main" id="{E7B9F872-DB72-47D5-8EF6-685B55BA1483}"/>
              </a:ext>
            </a:extLst>
          </p:cNvPr>
          <p:cNvGrpSpPr/>
          <p:nvPr/>
        </p:nvGrpSpPr>
        <p:grpSpPr>
          <a:xfrm>
            <a:off x="7903330" y="2851261"/>
            <a:ext cx="471424" cy="277932"/>
            <a:chOff x="7897242" y="3479357"/>
            <a:chExt cx="648365" cy="382249"/>
          </a:xfrm>
        </p:grpSpPr>
        <p:sp>
          <p:nvSpPr>
            <p:cNvPr id="25" name="Rectangle: Rounded Corners 24">
              <a:extLst>
                <a:ext uri="{FF2B5EF4-FFF2-40B4-BE49-F238E27FC236}">
                  <a16:creationId xmlns:a16="http://schemas.microsoft.com/office/drawing/2014/main" id="{74FF85BB-00BB-4E1B-910A-D75B9E6077EB}"/>
                </a:ext>
              </a:extLst>
            </p:cNvPr>
            <p:cNvSpPr/>
            <p:nvPr/>
          </p:nvSpPr>
          <p:spPr>
            <a:xfrm>
              <a:off x="7897242" y="3479357"/>
              <a:ext cx="462983"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Diamond 26">
              <a:extLst>
                <a:ext uri="{FF2B5EF4-FFF2-40B4-BE49-F238E27FC236}">
                  <a16:creationId xmlns:a16="http://schemas.microsoft.com/office/drawing/2014/main" id="{6DFB715C-3E95-4833-860D-A8CE62F1A3CF}"/>
                </a:ext>
              </a:extLst>
            </p:cNvPr>
            <p:cNvSpPr/>
            <p:nvPr/>
          </p:nvSpPr>
          <p:spPr>
            <a:xfrm>
              <a:off x="8363890" y="3575560"/>
              <a:ext cx="181717" cy="181719"/>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cxnSp>
        <p:nvCxnSpPr>
          <p:cNvPr id="24" name="Straight Connector 23">
            <a:extLst>
              <a:ext uri="{FF2B5EF4-FFF2-40B4-BE49-F238E27FC236}">
                <a16:creationId xmlns:a16="http://schemas.microsoft.com/office/drawing/2014/main" id="{55E19BD1-6957-40BF-83A3-4CD59ACFE0BF}"/>
              </a:ext>
            </a:extLst>
          </p:cNvPr>
          <p:cNvCxnSpPr>
            <a:cxnSpLocks/>
          </p:cNvCxnSpPr>
          <p:nvPr/>
        </p:nvCxnSpPr>
        <p:spPr>
          <a:xfrm>
            <a:off x="8054837" y="2685084"/>
            <a:ext cx="0" cy="166178"/>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1C0A515F-DD78-42D9-9846-6F242FA62508}"/>
              </a:ext>
            </a:extLst>
          </p:cNvPr>
          <p:cNvCxnSpPr>
            <a:cxnSpLocks/>
            <a:stCxn id="14" idx="2"/>
            <a:endCxn id="44" idx="1"/>
          </p:cNvCxnSpPr>
          <p:nvPr/>
        </p:nvCxnSpPr>
        <p:spPr>
          <a:xfrm>
            <a:off x="9595551" y="3791893"/>
            <a:ext cx="201516" cy="205056"/>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A926DF01-8A19-4158-B2AA-37D3D2F0C252}"/>
              </a:ext>
            </a:extLst>
          </p:cNvPr>
          <p:cNvSpPr/>
          <p:nvPr/>
        </p:nvSpPr>
        <p:spPr>
          <a:xfrm>
            <a:off x="9777226" y="3977108"/>
            <a:ext cx="135481" cy="13548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val 22">
            <a:extLst>
              <a:ext uri="{FF2B5EF4-FFF2-40B4-BE49-F238E27FC236}">
                <a16:creationId xmlns:a16="http://schemas.microsoft.com/office/drawing/2014/main" id="{F8421C92-9E24-42C3-A033-15C5B3FEFF2B}"/>
              </a:ext>
            </a:extLst>
          </p:cNvPr>
          <p:cNvSpPr/>
          <p:nvPr/>
        </p:nvSpPr>
        <p:spPr>
          <a:xfrm>
            <a:off x="7980971" y="2546190"/>
            <a:ext cx="135481" cy="13548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Title 3">
            <a:extLst>
              <a:ext uri="{FF2B5EF4-FFF2-40B4-BE49-F238E27FC236}">
                <a16:creationId xmlns:a16="http://schemas.microsoft.com/office/drawing/2014/main" id="{7CDE82B1-99C3-4CF1-98F8-5FDC28DC236E}"/>
              </a:ext>
            </a:extLst>
          </p:cNvPr>
          <p:cNvSpPr txBox="1">
            <a:spLocks/>
          </p:cNvSpPr>
          <p:nvPr/>
        </p:nvSpPr>
        <p:spPr>
          <a:xfrm>
            <a:off x="7893408" y="662276"/>
            <a:ext cx="4177207" cy="900476"/>
          </a:xfrm>
          <a:prstGeom prst="rect">
            <a:avLst/>
          </a:prstGeom>
          <a:solidFill>
            <a:schemeClr val="tx1">
              <a:alpha val="31000"/>
            </a:schemeClr>
          </a:solidFill>
          <a:ln>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pPr algn="ctr"/>
            <a:r>
              <a:rPr lang="en-US" sz="2400" dirty="0">
                <a:solidFill>
                  <a:schemeClr val="bg1"/>
                </a:solidFill>
              </a:rPr>
              <a:t>Test the domain code with </a:t>
            </a:r>
            <a:br>
              <a:rPr lang="en-US" sz="2400" dirty="0">
                <a:solidFill>
                  <a:schemeClr val="bg1"/>
                </a:solidFill>
              </a:rPr>
            </a:br>
            <a:r>
              <a:rPr lang="en-US" sz="2400" dirty="0">
                <a:solidFill>
                  <a:srgbClr val="2E8EE4"/>
                </a:solidFill>
              </a:rPr>
              <a:t>{ acceptance | unit tests } </a:t>
            </a:r>
            <a:endParaRPr lang="en-GB" sz="1600" dirty="0">
              <a:solidFill>
                <a:srgbClr val="2E8EE4"/>
              </a:solidFill>
            </a:endParaRPr>
          </a:p>
        </p:txBody>
      </p:sp>
      <p:cxnSp>
        <p:nvCxnSpPr>
          <p:cNvPr id="4" name="Connector: Curved 3">
            <a:extLst>
              <a:ext uri="{FF2B5EF4-FFF2-40B4-BE49-F238E27FC236}">
                <a16:creationId xmlns:a16="http://schemas.microsoft.com/office/drawing/2014/main" id="{7F7BCAFC-0F25-444C-9FC0-E1B5BE21A83B}"/>
              </a:ext>
            </a:extLst>
          </p:cNvPr>
          <p:cNvCxnSpPr>
            <a:cxnSpLocks/>
          </p:cNvCxnSpPr>
          <p:nvPr/>
        </p:nvCxnSpPr>
        <p:spPr>
          <a:xfrm rot="5400000">
            <a:off x="9935564" y="1951900"/>
            <a:ext cx="709233" cy="383072"/>
          </a:xfrm>
          <a:prstGeom prst="curvedConnector2">
            <a:avLst/>
          </a:prstGeom>
          <a:ln w="63500">
            <a:solidFill>
              <a:srgbClr val="2E8EE4"/>
            </a:solidFill>
            <a:tailEnd type="triangle"/>
          </a:ln>
        </p:spPr>
        <p:style>
          <a:lnRef idx="1">
            <a:schemeClr val="accent1"/>
          </a:lnRef>
          <a:fillRef idx="0">
            <a:schemeClr val="accent1"/>
          </a:fillRef>
          <a:effectRef idx="0">
            <a:schemeClr val="accent1"/>
          </a:effectRef>
          <a:fontRef idx="minor">
            <a:schemeClr val="tx1"/>
          </a:fontRef>
        </p:style>
      </p:cxnSp>
      <p:sp>
        <p:nvSpPr>
          <p:cNvPr id="40" name="Octagon 39">
            <a:extLst>
              <a:ext uri="{FF2B5EF4-FFF2-40B4-BE49-F238E27FC236}">
                <a16:creationId xmlns:a16="http://schemas.microsoft.com/office/drawing/2014/main" id="{02114D7E-899D-4DDB-9C8F-6C55AC3421AA}"/>
              </a:ext>
            </a:extLst>
          </p:cNvPr>
          <p:cNvSpPr/>
          <p:nvPr/>
        </p:nvSpPr>
        <p:spPr>
          <a:xfrm>
            <a:off x="7581552" y="2236069"/>
            <a:ext cx="2657819" cy="2262301"/>
          </a:xfrm>
          <a:prstGeom prst="octagon">
            <a:avLst>
              <a:gd name="adj" fmla="val 30445"/>
            </a:avLst>
          </a:prstGeom>
          <a:solidFill>
            <a:srgbClr val="2E8EE4">
              <a:alpha val="78000"/>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Title 3">
            <a:extLst>
              <a:ext uri="{FF2B5EF4-FFF2-40B4-BE49-F238E27FC236}">
                <a16:creationId xmlns:a16="http://schemas.microsoft.com/office/drawing/2014/main" id="{E4EF6D25-0554-4242-A540-B9F7AA466E99}"/>
              </a:ext>
            </a:extLst>
          </p:cNvPr>
          <p:cNvSpPr txBox="1">
            <a:spLocks/>
          </p:cNvSpPr>
          <p:nvPr/>
        </p:nvSpPr>
        <p:spPr>
          <a:xfrm>
            <a:off x="781318" y="4270693"/>
            <a:ext cx="2611362" cy="161555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1800" dirty="0">
                <a:solidFill>
                  <a:schemeClr val="bg1"/>
                </a:solidFill>
              </a:rPr>
              <a:t>2.</a:t>
            </a:r>
          </a:p>
          <a:p>
            <a:r>
              <a:rPr lang="en-US" sz="2800" dirty="0">
                <a:solidFill>
                  <a:schemeClr val="bg1"/>
                </a:solidFill>
              </a:rPr>
              <a:t>Beware of…</a:t>
            </a:r>
            <a:br>
              <a:rPr lang="en-US" sz="2800" dirty="0">
                <a:solidFill>
                  <a:schemeClr val="bg1"/>
                </a:solidFill>
              </a:rPr>
            </a:br>
            <a:r>
              <a:rPr lang="en-US" sz="2800" dirty="0">
                <a:solidFill>
                  <a:schemeClr val="bg1"/>
                </a:solidFill>
              </a:rPr>
              <a:t>Blind Spots</a:t>
            </a:r>
            <a:endParaRPr lang="en-GB" sz="1800" dirty="0">
              <a:solidFill>
                <a:schemeClr val="bg1"/>
              </a:solidFill>
            </a:endParaRPr>
          </a:p>
        </p:txBody>
      </p:sp>
    </p:spTree>
    <p:extLst>
      <p:ext uri="{BB962C8B-B14F-4D97-AF65-F5344CB8AC3E}">
        <p14:creationId xmlns:p14="http://schemas.microsoft.com/office/powerpoint/2010/main" val="65399134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F92AEEA-AF61-4CDE-B1A4-0C0D67133943}"/>
              </a:ext>
            </a:extLst>
          </p:cNvPr>
          <p:cNvPicPr>
            <a:picLocks noChangeAspect="1"/>
          </p:cNvPicPr>
          <p:nvPr/>
        </p:nvPicPr>
        <p:blipFill rotWithShape="1">
          <a:blip r:embed="rId3">
            <a:extLst>
              <a:ext uri="{28A0092B-C50C-407E-A947-70E740481C1C}">
                <a14:useLocalDpi xmlns:a14="http://schemas.microsoft.com/office/drawing/2010/main" val="0"/>
              </a:ext>
            </a:extLst>
          </a:blip>
          <a:srcRect r="16248"/>
          <a:stretch/>
        </p:blipFill>
        <p:spPr>
          <a:xfrm>
            <a:off x="727023" y="-793082"/>
            <a:ext cx="12372289" cy="8314748"/>
          </a:xfrm>
          <a:prstGeom prst="rect">
            <a:avLst/>
          </a:prstGeom>
        </p:spPr>
      </p:pic>
      <p:sp>
        <p:nvSpPr>
          <p:cNvPr id="43" name="Rectangle 42">
            <a:extLst>
              <a:ext uri="{FF2B5EF4-FFF2-40B4-BE49-F238E27FC236}">
                <a16:creationId xmlns:a16="http://schemas.microsoft.com/office/drawing/2014/main" id="{B06DF77F-F685-46CC-AEA0-A2F93299DF0E}"/>
              </a:ext>
            </a:extLst>
          </p:cNvPr>
          <p:cNvSpPr/>
          <p:nvPr/>
        </p:nvSpPr>
        <p:spPr>
          <a:xfrm>
            <a:off x="1383417" y="-609565"/>
            <a:ext cx="11370265" cy="7795555"/>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11" name="Title 3">
            <a:extLst>
              <a:ext uri="{FF2B5EF4-FFF2-40B4-BE49-F238E27FC236}">
                <a16:creationId xmlns:a16="http://schemas.microsoft.com/office/drawing/2014/main" id="{602ACB4C-FD32-44AA-8680-CD5BCE6DA11E}"/>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sp>
        <p:nvSpPr>
          <p:cNvPr id="10" name="Octagon 9">
            <a:extLst>
              <a:ext uri="{FF2B5EF4-FFF2-40B4-BE49-F238E27FC236}">
                <a16:creationId xmlns:a16="http://schemas.microsoft.com/office/drawing/2014/main" id="{FBBA3537-5C7E-4591-8124-946907AAFAB4}"/>
              </a:ext>
            </a:extLst>
          </p:cNvPr>
          <p:cNvSpPr/>
          <p:nvPr/>
        </p:nvSpPr>
        <p:spPr>
          <a:xfrm>
            <a:off x="7611446" y="2273093"/>
            <a:ext cx="2571789" cy="2189074"/>
          </a:xfrm>
          <a:prstGeom prst="octagon">
            <a:avLst>
              <a:gd name="adj" fmla="val 30445"/>
            </a:avLst>
          </a:prstGeom>
          <a:solidFill>
            <a:srgbClr val="BA8CDC"/>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E4C07E13-E787-4FBD-9471-50189356F7AC}"/>
              </a:ext>
            </a:extLst>
          </p:cNvPr>
          <p:cNvSpPr txBox="1"/>
          <p:nvPr/>
        </p:nvSpPr>
        <p:spPr>
          <a:xfrm>
            <a:off x="8780412" y="2279060"/>
            <a:ext cx="805858" cy="215444"/>
          </a:xfrm>
          <a:prstGeom prst="rect">
            <a:avLst/>
          </a:prstGeom>
          <a:noFill/>
        </p:spPr>
        <p:txBody>
          <a:bodyPr wrap="square" rtlCol="0">
            <a:spAutoFit/>
          </a:bodyPr>
          <a:lstStyle/>
          <a:p>
            <a:pPr algn="r"/>
            <a:r>
              <a:rPr lang="en-GB" sz="800" b="1" cap="all" dirty="0">
                <a:latin typeface="Alte Haas Grotesk" panose="02000503000000020004" pitchFamily="2" charset="0"/>
              </a:rPr>
              <a:t>Domain</a:t>
            </a:r>
          </a:p>
        </p:txBody>
      </p:sp>
      <p:sp>
        <p:nvSpPr>
          <p:cNvPr id="13" name="Rectangle: Rounded Corners 12">
            <a:extLst>
              <a:ext uri="{FF2B5EF4-FFF2-40B4-BE49-F238E27FC236}">
                <a16:creationId xmlns:a16="http://schemas.microsoft.com/office/drawing/2014/main" id="{99C3108D-C53E-4514-BC74-B0CE94AB0293}"/>
              </a:ext>
            </a:extLst>
          </p:cNvPr>
          <p:cNvSpPr/>
          <p:nvPr/>
        </p:nvSpPr>
        <p:spPr>
          <a:xfrm>
            <a:off x="8213139" y="3725327"/>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Rounded Corners 13">
            <a:extLst>
              <a:ext uri="{FF2B5EF4-FFF2-40B4-BE49-F238E27FC236}">
                <a16:creationId xmlns:a16="http://schemas.microsoft.com/office/drawing/2014/main" id="{871F5B30-A80B-460A-B3F4-4CF3D298C8C9}"/>
              </a:ext>
            </a:extLst>
          </p:cNvPr>
          <p:cNvSpPr/>
          <p:nvPr/>
        </p:nvSpPr>
        <p:spPr>
          <a:xfrm>
            <a:off x="9427235" y="3513961"/>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Rounded Corners 14">
            <a:extLst>
              <a:ext uri="{FF2B5EF4-FFF2-40B4-BE49-F238E27FC236}">
                <a16:creationId xmlns:a16="http://schemas.microsoft.com/office/drawing/2014/main" id="{F73A8D92-1FBD-4660-BF94-0C2CB2500690}"/>
              </a:ext>
            </a:extLst>
          </p:cNvPr>
          <p:cNvSpPr/>
          <p:nvPr/>
        </p:nvSpPr>
        <p:spPr>
          <a:xfrm>
            <a:off x="8915751" y="3956764"/>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6" name="Connector: Elbow 15">
            <a:extLst>
              <a:ext uri="{FF2B5EF4-FFF2-40B4-BE49-F238E27FC236}">
                <a16:creationId xmlns:a16="http://schemas.microsoft.com/office/drawing/2014/main" id="{92ADCA49-922D-4583-A9CD-797434F42338}"/>
              </a:ext>
            </a:extLst>
          </p:cNvPr>
          <p:cNvCxnSpPr>
            <a:cxnSpLocks/>
            <a:stCxn id="25" idx="3"/>
            <a:endCxn id="28" idx="1"/>
          </p:cNvCxnSpPr>
          <p:nvPr/>
        </p:nvCxnSpPr>
        <p:spPr>
          <a:xfrm>
            <a:off x="8239963" y="2990227"/>
            <a:ext cx="653133" cy="105787"/>
          </a:xfrm>
          <a:prstGeom prst="bentConnector3">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6BE20C4D-E077-481F-AC31-B0767247CE6A}"/>
              </a:ext>
            </a:extLst>
          </p:cNvPr>
          <p:cNvCxnSpPr>
            <a:cxnSpLocks/>
            <a:stCxn id="28" idx="3"/>
            <a:endCxn id="14" idx="3"/>
          </p:cNvCxnSpPr>
          <p:nvPr/>
        </p:nvCxnSpPr>
        <p:spPr>
          <a:xfrm>
            <a:off x="9229728" y="3096015"/>
            <a:ext cx="534139" cy="556913"/>
          </a:xfrm>
          <a:prstGeom prst="bentConnector3">
            <a:avLst>
              <a:gd name="adj1" fmla="val 131118"/>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4163D75C-83AB-4DFB-A14E-D747BFCA06B6}"/>
              </a:ext>
            </a:extLst>
          </p:cNvPr>
          <p:cNvCxnSpPr>
            <a:cxnSpLocks/>
            <a:stCxn id="13" idx="3"/>
            <a:endCxn id="15" idx="1"/>
          </p:cNvCxnSpPr>
          <p:nvPr/>
        </p:nvCxnSpPr>
        <p:spPr>
          <a:xfrm>
            <a:off x="8549772" y="3864294"/>
            <a:ext cx="365979" cy="231437"/>
          </a:xfrm>
          <a:prstGeom prst="bentConnector3">
            <a:avLst>
              <a:gd name="adj1" fmla="val 50000"/>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4469FC4-85D1-4B50-BBD2-7C1345CFD82C}"/>
              </a:ext>
            </a:extLst>
          </p:cNvPr>
          <p:cNvCxnSpPr>
            <a:cxnSpLocks/>
            <a:stCxn id="25" idx="2"/>
            <a:endCxn id="13" idx="0"/>
          </p:cNvCxnSpPr>
          <p:nvPr/>
        </p:nvCxnSpPr>
        <p:spPr>
          <a:xfrm>
            <a:off x="8071647" y="3129193"/>
            <a:ext cx="309808" cy="596134"/>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B3E45977-E48D-4734-B756-9D2F550E99C3}"/>
              </a:ext>
            </a:extLst>
          </p:cNvPr>
          <p:cNvGrpSpPr/>
          <p:nvPr/>
        </p:nvGrpSpPr>
        <p:grpSpPr>
          <a:xfrm>
            <a:off x="8893096" y="2957048"/>
            <a:ext cx="468759" cy="277932"/>
            <a:chOff x="9227632" y="3957458"/>
            <a:chExt cx="644700" cy="382249"/>
          </a:xfrm>
        </p:grpSpPr>
        <p:sp>
          <p:nvSpPr>
            <p:cNvPr id="28" name="Rectangle: Rounded Corners 27">
              <a:extLst>
                <a:ext uri="{FF2B5EF4-FFF2-40B4-BE49-F238E27FC236}">
                  <a16:creationId xmlns:a16="http://schemas.microsoft.com/office/drawing/2014/main" id="{4512494C-4C73-4FC1-A516-5E44C0DF638C}"/>
                </a:ext>
              </a:extLst>
            </p:cNvPr>
            <p:cNvSpPr/>
            <p:nvPr/>
          </p:nvSpPr>
          <p:spPr>
            <a:xfrm>
              <a:off x="9227632" y="3957458"/>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Diamond 28">
              <a:extLst>
                <a:ext uri="{FF2B5EF4-FFF2-40B4-BE49-F238E27FC236}">
                  <a16:creationId xmlns:a16="http://schemas.microsoft.com/office/drawing/2014/main" id="{F6E506FF-5389-477F-BAA2-CA1F9F5C9062}"/>
                </a:ext>
              </a:extLst>
            </p:cNvPr>
            <p:cNvSpPr/>
            <p:nvPr/>
          </p:nvSpPr>
          <p:spPr>
            <a:xfrm>
              <a:off x="9690614" y="4057723"/>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22" name="Group 21">
            <a:extLst>
              <a:ext uri="{FF2B5EF4-FFF2-40B4-BE49-F238E27FC236}">
                <a16:creationId xmlns:a16="http://schemas.microsoft.com/office/drawing/2014/main" id="{E7B9F872-DB72-47D5-8EF6-685B55BA1483}"/>
              </a:ext>
            </a:extLst>
          </p:cNvPr>
          <p:cNvGrpSpPr/>
          <p:nvPr/>
        </p:nvGrpSpPr>
        <p:grpSpPr>
          <a:xfrm>
            <a:off x="7903330" y="2851261"/>
            <a:ext cx="471424" cy="277932"/>
            <a:chOff x="7897242" y="3479357"/>
            <a:chExt cx="648365" cy="382249"/>
          </a:xfrm>
        </p:grpSpPr>
        <p:sp>
          <p:nvSpPr>
            <p:cNvPr id="25" name="Rectangle: Rounded Corners 24">
              <a:extLst>
                <a:ext uri="{FF2B5EF4-FFF2-40B4-BE49-F238E27FC236}">
                  <a16:creationId xmlns:a16="http://schemas.microsoft.com/office/drawing/2014/main" id="{74FF85BB-00BB-4E1B-910A-D75B9E6077EB}"/>
                </a:ext>
              </a:extLst>
            </p:cNvPr>
            <p:cNvSpPr/>
            <p:nvPr/>
          </p:nvSpPr>
          <p:spPr>
            <a:xfrm>
              <a:off x="7897242" y="3479357"/>
              <a:ext cx="462983"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Diamond 26">
              <a:extLst>
                <a:ext uri="{FF2B5EF4-FFF2-40B4-BE49-F238E27FC236}">
                  <a16:creationId xmlns:a16="http://schemas.microsoft.com/office/drawing/2014/main" id="{6DFB715C-3E95-4833-860D-A8CE62F1A3CF}"/>
                </a:ext>
              </a:extLst>
            </p:cNvPr>
            <p:cNvSpPr/>
            <p:nvPr/>
          </p:nvSpPr>
          <p:spPr>
            <a:xfrm>
              <a:off x="8363890" y="3575560"/>
              <a:ext cx="181717" cy="181719"/>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cxnSp>
        <p:nvCxnSpPr>
          <p:cNvPr id="24" name="Straight Connector 23">
            <a:extLst>
              <a:ext uri="{FF2B5EF4-FFF2-40B4-BE49-F238E27FC236}">
                <a16:creationId xmlns:a16="http://schemas.microsoft.com/office/drawing/2014/main" id="{55E19BD1-6957-40BF-83A3-4CD59ACFE0BF}"/>
              </a:ext>
            </a:extLst>
          </p:cNvPr>
          <p:cNvCxnSpPr>
            <a:cxnSpLocks/>
          </p:cNvCxnSpPr>
          <p:nvPr/>
        </p:nvCxnSpPr>
        <p:spPr>
          <a:xfrm>
            <a:off x="8054837" y="2685084"/>
            <a:ext cx="0" cy="166178"/>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1C0A515F-DD78-42D9-9846-6F242FA62508}"/>
              </a:ext>
            </a:extLst>
          </p:cNvPr>
          <p:cNvCxnSpPr>
            <a:cxnSpLocks/>
            <a:stCxn id="14" idx="2"/>
            <a:endCxn id="44" idx="1"/>
          </p:cNvCxnSpPr>
          <p:nvPr/>
        </p:nvCxnSpPr>
        <p:spPr>
          <a:xfrm>
            <a:off x="9595551" y="3791893"/>
            <a:ext cx="201516" cy="205056"/>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A926DF01-8A19-4158-B2AA-37D3D2F0C252}"/>
              </a:ext>
            </a:extLst>
          </p:cNvPr>
          <p:cNvSpPr/>
          <p:nvPr/>
        </p:nvSpPr>
        <p:spPr>
          <a:xfrm>
            <a:off x="9777226" y="3977108"/>
            <a:ext cx="135481" cy="13548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val 22">
            <a:extLst>
              <a:ext uri="{FF2B5EF4-FFF2-40B4-BE49-F238E27FC236}">
                <a16:creationId xmlns:a16="http://schemas.microsoft.com/office/drawing/2014/main" id="{F8421C92-9E24-42C3-A033-15C5B3FEFF2B}"/>
              </a:ext>
            </a:extLst>
          </p:cNvPr>
          <p:cNvSpPr/>
          <p:nvPr/>
        </p:nvSpPr>
        <p:spPr>
          <a:xfrm>
            <a:off x="7980971" y="2546190"/>
            <a:ext cx="135481" cy="13548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Rectangle 1">
            <a:extLst>
              <a:ext uri="{FF2B5EF4-FFF2-40B4-BE49-F238E27FC236}">
                <a16:creationId xmlns:a16="http://schemas.microsoft.com/office/drawing/2014/main" id="{DE82A024-73C0-47D8-B6B7-0CEDF0105717}"/>
              </a:ext>
            </a:extLst>
          </p:cNvPr>
          <p:cNvSpPr/>
          <p:nvPr/>
        </p:nvSpPr>
        <p:spPr>
          <a:xfrm rot="18900000">
            <a:off x="7330416" y="2087910"/>
            <a:ext cx="591983" cy="347208"/>
          </a:xfrm>
          <a:prstGeom prst="rect">
            <a:avLst/>
          </a:prstGeom>
          <a:solidFill>
            <a:schemeClr val="accent4">
              <a:lumMod val="60000"/>
              <a:lumOff val="4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900" dirty="0">
                <a:solidFill>
                  <a:schemeClr val="tx1"/>
                </a:solidFill>
              </a:rPr>
              <a:t>Adapter</a:t>
            </a:r>
            <a:endParaRPr lang="en-GB" sz="900" dirty="0">
              <a:solidFill>
                <a:schemeClr val="tx1"/>
              </a:solidFill>
            </a:endParaRPr>
          </a:p>
        </p:txBody>
      </p:sp>
      <p:cxnSp>
        <p:nvCxnSpPr>
          <p:cNvPr id="69" name="Straight Arrow Connector 68">
            <a:extLst>
              <a:ext uri="{FF2B5EF4-FFF2-40B4-BE49-F238E27FC236}">
                <a16:creationId xmlns:a16="http://schemas.microsoft.com/office/drawing/2014/main" id="{15B0B9A4-8D72-4C45-A420-AB9A593BE15B}"/>
              </a:ext>
            </a:extLst>
          </p:cNvPr>
          <p:cNvCxnSpPr>
            <a:cxnSpLocks/>
          </p:cNvCxnSpPr>
          <p:nvPr/>
        </p:nvCxnSpPr>
        <p:spPr>
          <a:xfrm>
            <a:off x="10355715" y="4487441"/>
            <a:ext cx="615626" cy="477273"/>
          </a:xfrm>
          <a:prstGeom prst="straightConnector1">
            <a:avLst/>
          </a:prstGeom>
          <a:ln w="19050">
            <a:solidFill>
              <a:schemeClr val="bg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80968ACC-2C73-4F22-B477-CFBB1D770031}"/>
              </a:ext>
            </a:extLst>
          </p:cNvPr>
          <p:cNvSpPr txBox="1"/>
          <p:nvPr/>
        </p:nvSpPr>
        <p:spPr>
          <a:xfrm>
            <a:off x="10603625" y="4523537"/>
            <a:ext cx="489191" cy="230832"/>
          </a:xfrm>
          <a:prstGeom prst="rect">
            <a:avLst/>
          </a:prstGeom>
          <a:noFill/>
        </p:spPr>
        <p:txBody>
          <a:bodyPr wrap="square" rtlCol="0">
            <a:spAutoFit/>
          </a:bodyPr>
          <a:lstStyle/>
          <a:p>
            <a:r>
              <a:rPr lang="fr-FR" sz="900" b="1" dirty="0">
                <a:solidFill>
                  <a:schemeClr val="bg1"/>
                </a:solidFill>
                <a:latin typeface="Alte Haas Grotesk" panose="02000503000000020004" pitchFamily="2" charset="0"/>
              </a:rPr>
              <a:t>HTTP</a:t>
            </a:r>
            <a:endParaRPr lang="en-GB" sz="900" b="1" dirty="0">
              <a:solidFill>
                <a:schemeClr val="bg1"/>
              </a:solidFill>
              <a:latin typeface="Alte Haas Grotesk" panose="02000503000000020004" pitchFamily="2" charset="0"/>
            </a:endParaRPr>
          </a:p>
        </p:txBody>
      </p:sp>
      <p:sp>
        <p:nvSpPr>
          <p:cNvPr id="73" name="Octagon 72">
            <a:extLst>
              <a:ext uri="{FF2B5EF4-FFF2-40B4-BE49-F238E27FC236}">
                <a16:creationId xmlns:a16="http://schemas.microsoft.com/office/drawing/2014/main" id="{42E27EA9-09AE-4076-8A4E-9A7FAD56178C}"/>
              </a:ext>
            </a:extLst>
          </p:cNvPr>
          <p:cNvSpPr/>
          <p:nvPr/>
        </p:nvSpPr>
        <p:spPr>
          <a:xfrm>
            <a:off x="10945385" y="4921315"/>
            <a:ext cx="360050" cy="306470"/>
          </a:xfrm>
          <a:prstGeom prst="octagon">
            <a:avLst>
              <a:gd name="adj" fmla="val 30445"/>
            </a:avLst>
          </a:prstGeom>
          <a:solidFill>
            <a:srgbClr val="DFC9EF"/>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800" b="1" dirty="0">
                <a:solidFill>
                  <a:schemeClr val="tx1"/>
                </a:solidFill>
                <a:latin typeface="Alte Haas Grotesk" panose="02000503000000020004" pitchFamily="2" charset="0"/>
              </a:rPr>
              <a:t>API</a:t>
            </a:r>
            <a:endParaRPr lang="en-GB" sz="800" b="1" dirty="0">
              <a:solidFill>
                <a:schemeClr val="tx1"/>
              </a:solidFill>
              <a:latin typeface="Alte Haas Grotesk" panose="02000503000000020004" pitchFamily="2" charset="0"/>
            </a:endParaRPr>
          </a:p>
        </p:txBody>
      </p:sp>
      <p:sp>
        <p:nvSpPr>
          <p:cNvPr id="41" name="Rectangle 40">
            <a:extLst>
              <a:ext uri="{FF2B5EF4-FFF2-40B4-BE49-F238E27FC236}">
                <a16:creationId xmlns:a16="http://schemas.microsoft.com/office/drawing/2014/main" id="{F70F9C09-1DB0-49C8-A50B-6A3D06FE2BC3}"/>
              </a:ext>
            </a:extLst>
          </p:cNvPr>
          <p:cNvSpPr/>
          <p:nvPr/>
        </p:nvSpPr>
        <p:spPr>
          <a:xfrm rot="18900000">
            <a:off x="9960056" y="4251625"/>
            <a:ext cx="591983" cy="347208"/>
          </a:xfrm>
          <a:prstGeom prst="rect">
            <a:avLst/>
          </a:prstGeom>
          <a:solidFill>
            <a:schemeClr val="accent4">
              <a:lumMod val="60000"/>
              <a:lumOff val="4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900" dirty="0">
                <a:solidFill>
                  <a:schemeClr val="tx1"/>
                </a:solidFill>
              </a:rPr>
              <a:t>Adapter</a:t>
            </a:r>
            <a:endParaRPr lang="en-GB" sz="900" dirty="0">
              <a:solidFill>
                <a:schemeClr val="tx1"/>
              </a:solidFill>
            </a:endParaRPr>
          </a:p>
        </p:txBody>
      </p:sp>
      <p:sp>
        <p:nvSpPr>
          <p:cNvPr id="38" name="Title 3">
            <a:extLst>
              <a:ext uri="{FF2B5EF4-FFF2-40B4-BE49-F238E27FC236}">
                <a16:creationId xmlns:a16="http://schemas.microsoft.com/office/drawing/2014/main" id="{7CDE82B1-99C3-4CF1-98F8-5FDC28DC236E}"/>
              </a:ext>
            </a:extLst>
          </p:cNvPr>
          <p:cNvSpPr txBox="1">
            <a:spLocks/>
          </p:cNvSpPr>
          <p:nvPr/>
        </p:nvSpPr>
        <p:spPr>
          <a:xfrm>
            <a:off x="7893408" y="662276"/>
            <a:ext cx="4177207" cy="900476"/>
          </a:xfrm>
          <a:prstGeom prst="rect">
            <a:avLst/>
          </a:prstGeom>
          <a:solidFill>
            <a:schemeClr val="tx1">
              <a:alpha val="31000"/>
            </a:schemeClr>
          </a:solidFill>
          <a:ln>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pPr algn="ctr"/>
            <a:r>
              <a:rPr lang="en-US" sz="2400" dirty="0">
                <a:solidFill>
                  <a:schemeClr val="bg1"/>
                </a:solidFill>
              </a:rPr>
              <a:t>Test the domain code with </a:t>
            </a:r>
            <a:br>
              <a:rPr lang="en-US" sz="2400" dirty="0">
                <a:solidFill>
                  <a:schemeClr val="bg1"/>
                </a:solidFill>
              </a:rPr>
            </a:br>
            <a:r>
              <a:rPr lang="en-US" sz="2400" dirty="0">
                <a:solidFill>
                  <a:srgbClr val="2E8EE4"/>
                </a:solidFill>
              </a:rPr>
              <a:t>{ acceptance | unit tests } </a:t>
            </a:r>
            <a:endParaRPr lang="en-GB" sz="1600" dirty="0">
              <a:solidFill>
                <a:srgbClr val="2E8EE4"/>
              </a:solidFill>
            </a:endParaRPr>
          </a:p>
        </p:txBody>
      </p:sp>
      <p:cxnSp>
        <p:nvCxnSpPr>
          <p:cNvPr id="4" name="Connector: Curved 3">
            <a:extLst>
              <a:ext uri="{FF2B5EF4-FFF2-40B4-BE49-F238E27FC236}">
                <a16:creationId xmlns:a16="http://schemas.microsoft.com/office/drawing/2014/main" id="{7F7BCAFC-0F25-444C-9FC0-E1B5BE21A83B}"/>
              </a:ext>
            </a:extLst>
          </p:cNvPr>
          <p:cNvCxnSpPr>
            <a:cxnSpLocks/>
          </p:cNvCxnSpPr>
          <p:nvPr/>
        </p:nvCxnSpPr>
        <p:spPr>
          <a:xfrm rot="5400000">
            <a:off x="9935564" y="1951900"/>
            <a:ext cx="709233" cy="383072"/>
          </a:xfrm>
          <a:prstGeom prst="curvedConnector2">
            <a:avLst/>
          </a:prstGeom>
          <a:ln w="63500">
            <a:solidFill>
              <a:srgbClr val="2E8EE4"/>
            </a:solidFill>
            <a:tailEnd type="triangle"/>
          </a:ln>
        </p:spPr>
        <p:style>
          <a:lnRef idx="1">
            <a:schemeClr val="accent1"/>
          </a:lnRef>
          <a:fillRef idx="0">
            <a:schemeClr val="accent1"/>
          </a:fillRef>
          <a:effectRef idx="0">
            <a:schemeClr val="accent1"/>
          </a:effectRef>
          <a:fontRef idx="minor">
            <a:schemeClr val="tx1"/>
          </a:fontRef>
        </p:style>
      </p:cxnSp>
      <p:sp>
        <p:nvSpPr>
          <p:cNvPr id="45" name="Title 3">
            <a:extLst>
              <a:ext uri="{FF2B5EF4-FFF2-40B4-BE49-F238E27FC236}">
                <a16:creationId xmlns:a16="http://schemas.microsoft.com/office/drawing/2014/main" id="{4700500C-59CC-498F-A9FC-FB6C022FC4D5}"/>
              </a:ext>
            </a:extLst>
          </p:cNvPr>
          <p:cNvSpPr txBox="1">
            <a:spLocks/>
          </p:cNvSpPr>
          <p:nvPr/>
        </p:nvSpPr>
        <p:spPr>
          <a:xfrm>
            <a:off x="3969357" y="4921315"/>
            <a:ext cx="5484646" cy="900476"/>
          </a:xfrm>
          <a:prstGeom prst="rect">
            <a:avLst/>
          </a:prstGeom>
          <a:solidFill>
            <a:schemeClr val="tx1">
              <a:alpha val="31000"/>
            </a:schemeClr>
          </a:solidFill>
          <a:ln>
            <a:noFill/>
          </a:ln>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pPr algn="ctr"/>
            <a:r>
              <a:rPr lang="en-US" sz="2400" dirty="0">
                <a:solidFill>
                  <a:schemeClr val="bg1"/>
                </a:solidFill>
              </a:rPr>
              <a:t>Test the infra code (i.e. Adapters) with </a:t>
            </a:r>
            <a:br>
              <a:rPr lang="en-US" sz="2400" dirty="0">
                <a:solidFill>
                  <a:schemeClr val="bg1"/>
                </a:solidFill>
              </a:rPr>
            </a:br>
            <a:r>
              <a:rPr lang="en-US" sz="2400" dirty="0">
                <a:solidFill>
                  <a:srgbClr val="C59400"/>
                </a:solidFill>
              </a:rPr>
              <a:t>contract (integration) tests</a:t>
            </a:r>
            <a:endParaRPr lang="en-GB" sz="1600" dirty="0">
              <a:solidFill>
                <a:srgbClr val="C59400"/>
              </a:solidFill>
            </a:endParaRPr>
          </a:p>
        </p:txBody>
      </p:sp>
      <p:cxnSp>
        <p:nvCxnSpPr>
          <p:cNvPr id="46" name="Connector: Curved 45">
            <a:extLst>
              <a:ext uri="{FF2B5EF4-FFF2-40B4-BE49-F238E27FC236}">
                <a16:creationId xmlns:a16="http://schemas.microsoft.com/office/drawing/2014/main" id="{CF3DD1BC-E27A-4856-B04C-E7A654C85B26}"/>
              </a:ext>
            </a:extLst>
          </p:cNvPr>
          <p:cNvCxnSpPr>
            <a:cxnSpLocks/>
          </p:cNvCxnSpPr>
          <p:nvPr/>
        </p:nvCxnSpPr>
        <p:spPr>
          <a:xfrm rot="9720000" flipV="1">
            <a:off x="5251827" y="2908438"/>
            <a:ext cx="2354139" cy="1728000"/>
          </a:xfrm>
          <a:prstGeom prst="curvedConnector2">
            <a:avLst/>
          </a:prstGeom>
          <a:ln w="63500">
            <a:solidFill>
              <a:srgbClr val="C5940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60" name="Connector: Curved 59">
            <a:extLst>
              <a:ext uri="{FF2B5EF4-FFF2-40B4-BE49-F238E27FC236}">
                <a16:creationId xmlns:a16="http://schemas.microsoft.com/office/drawing/2014/main" id="{539C3DC8-335F-4905-A210-6A2094F8083E}"/>
              </a:ext>
            </a:extLst>
          </p:cNvPr>
          <p:cNvCxnSpPr>
            <a:cxnSpLocks/>
          </p:cNvCxnSpPr>
          <p:nvPr/>
        </p:nvCxnSpPr>
        <p:spPr>
          <a:xfrm rot="7140000">
            <a:off x="9324777" y="4833337"/>
            <a:ext cx="709233" cy="252000"/>
          </a:xfrm>
          <a:prstGeom prst="curvedConnector2">
            <a:avLst/>
          </a:prstGeom>
          <a:ln w="63500">
            <a:solidFill>
              <a:srgbClr val="C59400"/>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42" name="Octagon 41">
            <a:extLst>
              <a:ext uri="{FF2B5EF4-FFF2-40B4-BE49-F238E27FC236}">
                <a16:creationId xmlns:a16="http://schemas.microsoft.com/office/drawing/2014/main" id="{718B2BCA-33B3-44F0-A7E6-62CAC62B5BE6}"/>
              </a:ext>
            </a:extLst>
          </p:cNvPr>
          <p:cNvSpPr/>
          <p:nvPr/>
        </p:nvSpPr>
        <p:spPr>
          <a:xfrm>
            <a:off x="7581552" y="2236069"/>
            <a:ext cx="2657819" cy="2262301"/>
          </a:xfrm>
          <a:prstGeom prst="octagon">
            <a:avLst>
              <a:gd name="adj" fmla="val 30445"/>
            </a:avLst>
          </a:prstGeom>
          <a:solidFill>
            <a:srgbClr val="2E8EE4">
              <a:alpha val="78000"/>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Rectangle 52">
            <a:extLst>
              <a:ext uri="{FF2B5EF4-FFF2-40B4-BE49-F238E27FC236}">
                <a16:creationId xmlns:a16="http://schemas.microsoft.com/office/drawing/2014/main" id="{9666C39D-C8C2-43DD-8FAB-D7EA1D732347}"/>
              </a:ext>
            </a:extLst>
          </p:cNvPr>
          <p:cNvSpPr/>
          <p:nvPr/>
        </p:nvSpPr>
        <p:spPr>
          <a:xfrm rot="18900000">
            <a:off x="7328554" y="2086802"/>
            <a:ext cx="591983" cy="347208"/>
          </a:xfrm>
          <a:prstGeom prst="rect">
            <a:avLst/>
          </a:prstGeom>
          <a:solidFill>
            <a:schemeClr val="accent4">
              <a:lumMod val="60000"/>
              <a:lumOff val="40000"/>
              <a:alpha val="56000"/>
            </a:schemeClr>
          </a:solidFill>
          <a:ln w="25400">
            <a:solidFill>
              <a:srgbClr val="FFD9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00" dirty="0">
              <a:solidFill>
                <a:schemeClr val="tx1"/>
              </a:solidFill>
            </a:endParaRPr>
          </a:p>
        </p:txBody>
      </p:sp>
      <p:sp>
        <p:nvSpPr>
          <p:cNvPr id="55" name="Rectangle 54">
            <a:extLst>
              <a:ext uri="{FF2B5EF4-FFF2-40B4-BE49-F238E27FC236}">
                <a16:creationId xmlns:a16="http://schemas.microsoft.com/office/drawing/2014/main" id="{B0F90847-F730-45F1-8670-DB6DDEAF3480}"/>
              </a:ext>
            </a:extLst>
          </p:cNvPr>
          <p:cNvSpPr/>
          <p:nvPr/>
        </p:nvSpPr>
        <p:spPr>
          <a:xfrm rot="18900000">
            <a:off x="9957789" y="4251624"/>
            <a:ext cx="591983" cy="347208"/>
          </a:xfrm>
          <a:prstGeom prst="rect">
            <a:avLst/>
          </a:prstGeom>
          <a:solidFill>
            <a:schemeClr val="accent4">
              <a:lumMod val="60000"/>
              <a:lumOff val="40000"/>
              <a:alpha val="56000"/>
            </a:schemeClr>
          </a:solidFill>
          <a:ln w="25400">
            <a:solidFill>
              <a:srgbClr val="FFD9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00" dirty="0">
              <a:solidFill>
                <a:schemeClr val="tx1"/>
              </a:solidFill>
            </a:endParaRPr>
          </a:p>
        </p:txBody>
      </p:sp>
      <p:sp>
        <p:nvSpPr>
          <p:cNvPr id="40" name="Title 3">
            <a:extLst>
              <a:ext uri="{FF2B5EF4-FFF2-40B4-BE49-F238E27FC236}">
                <a16:creationId xmlns:a16="http://schemas.microsoft.com/office/drawing/2014/main" id="{9258B1DD-B699-49C3-ABDD-67B66FAC00DC}"/>
              </a:ext>
            </a:extLst>
          </p:cNvPr>
          <p:cNvSpPr txBox="1">
            <a:spLocks/>
          </p:cNvSpPr>
          <p:nvPr/>
        </p:nvSpPr>
        <p:spPr>
          <a:xfrm>
            <a:off x="781318" y="4270693"/>
            <a:ext cx="2611362" cy="161555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1800" dirty="0">
                <a:solidFill>
                  <a:schemeClr val="bg1"/>
                </a:solidFill>
              </a:rPr>
              <a:t>2.</a:t>
            </a:r>
          </a:p>
          <a:p>
            <a:r>
              <a:rPr lang="en-US" sz="2800" dirty="0">
                <a:solidFill>
                  <a:schemeClr val="bg1"/>
                </a:solidFill>
              </a:rPr>
              <a:t>Beware of…</a:t>
            </a:r>
            <a:br>
              <a:rPr lang="en-US" sz="2800" dirty="0">
                <a:solidFill>
                  <a:schemeClr val="bg1"/>
                </a:solidFill>
              </a:rPr>
            </a:br>
            <a:r>
              <a:rPr lang="en-US" sz="2800" dirty="0">
                <a:solidFill>
                  <a:schemeClr val="bg1"/>
                </a:solidFill>
              </a:rPr>
              <a:t>Blind Spots</a:t>
            </a:r>
            <a:endParaRPr lang="en-GB" sz="1800" dirty="0">
              <a:solidFill>
                <a:schemeClr val="bg1"/>
              </a:solidFill>
            </a:endParaRPr>
          </a:p>
        </p:txBody>
      </p:sp>
    </p:spTree>
    <p:extLst>
      <p:ext uri="{BB962C8B-B14F-4D97-AF65-F5344CB8AC3E}">
        <p14:creationId xmlns:p14="http://schemas.microsoft.com/office/powerpoint/2010/main" val="175137518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F92AEEA-AF61-4CDE-B1A4-0C0D67133943}"/>
              </a:ext>
            </a:extLst>
          </p:cNvPr>
          <p:cNvPicPr>
            <a:picLocks noChangeAspect="1"/>
          </p:cNvPicPr>
          <p:nvPr/>
        </p:nvPicPr>
        <p:blipFill rotWithShape="1">
          <a:blip r:embed="rId3">
            <a:extLst>
              <a:ext uri="{28A0092B-C50C-407E-A947-70E740481C1C}">
                <a14:useLocalDpi xmlns:a14="http://schemas.microsoft.com/office/drawing/2010/main" val="0"/>
              </a:ext>
            </a:extLst>
          </a:blip>
          <a:srcRect r="16248"/>
          <a:stretch/>
        </p:blipFill>
        <p:spPr>
          <a:xfrm>
            <a:off x="727023" y="-793082"/>
            <a:ext cx="12372289" cy="8314748"/>
          </a:xfrm>
          <a:prstGeom prst="rect">
            <a:avLst/>
          </a:prstGeom>
        </p:spPr>
      </p:pic>
      <p:sp>
        <p:nvSpPr>
          <p:cNvPr id="43" name="Rectangle 42">
            <a:extLst>
              <a:ext uri="{FF2B5EF4-FFF2-40B4-BE49-F238E27FC236}">
                <a16:creationId xmlns:a16="http://schemas.microsoft.com/office/drawing/2014/main" id="{B06DF77F-F685-46CC-AEA0-A2F93299DF0E}"/>
              </a:ext>
            </a:extLst>
          </p:cNvPr>
          <p:cNvSpPr/>
          <p:nvPr/>
        </p:nvSpPr>
        <p:spPr>
          <a:xfrm>
            <a:off x="1380846" y="-609565"/>
            <a:ext cx="11370265" cy="7795555"/>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11" name="Title 3">
            <a:extLst>
              <a:ext uri="{FF2B5EF4-FFF2-40B4-BE49-F238E27FC236}">
                <a16:creationId xmlns:a16="http://schemas.microsoft.com/office/drawing/2014/main" id="{602ACB4C-FD32-44AA-8680-CD5BCE6DA11E}"/>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sp>
        <p:nvSpPr>
          <p:cNvPr id="59" name="TextBox 58">
            <a:extLst>
              <a:ext uri="{FF2B5EF4-FFF2-40B4-BE49-F238E27FC236}">
                <a16:creationId xmlns:a16="http://schemas.microsoft.com/office/drawing/2014/main" id="{33DA1ED4-FA0E-458B-9F32-B46DE81127D1}"/>
              </a:ext>
            </a:extLst>
          </p:cNvPr>
          <p:cNvSpPr txBox="1"/>
          <p:nvPr/>
        </p:nvSpPr>
        <p:spPr>
          <a:xfrm rot="18780000">
            <a:off x="10268714" y="3011081"/>
            <a:ext cx="643001" cy="307777"/>
          </a:xfrm>
          <a:prstGeom prst="rect">
            <a:avLst/>
          </a:prstGeom>
          <a:noFill/>
        </p:spPr>
        <p:txBody>
          <a:bodyPr wrap="square" rtlCol="0">
            <a:spAutoFit/>
          </a:bodyPr>
          <a:lstStyle/>
          <a:p>
            <a:r>
              <a:rPr lang="fr-FR" sz="1400" b="1" cap="all" dirty="0">
                <a:solidFill>
                  <a:schemeClr val="bg1"/>
                </a:solidFill>
              </a:rPr>
              <a:t>Stub</a:t>
            </a:r>
            <a:endParaRPr lang="en-GB" sz="1400" b="1" cap="all" dirty="0">
              <a:solidFill>
                <a:schemeClr val="bg1"/>
              </a:solidFill>
            </a:endParaRPr>
          </a:p>
        </p:txBody>
      </p:sp>
      <p:cxnSp>
        <p:nvCxnSpPr>
          <p:cNvPr id="36" name="Straight Connector 35">
            <a:extLst>
              <a:ext uri="{FF2B5EF4-FFF2-40B4-BE49-F238E27FC236}">
                <a16:creationId xmlns:a16="http://schemas.microsoft.com/office/drawing/2014/main" id="{11C7B56D-56C3-4AF0-B319-3D57AA596F7B}"/>
              </a:ext>
            </a:extLst>
          </p:cNvPr>
          <p:cNvCxnSpPr/>
          <p:nvPr/>
        </p:nvCxnSpPr>
        <p:spPr>
          <a:xfrm>
            <a:off x="4709717" y="3610599"/>
            <a:ext cx="7399347" cy="0"/>
          </a:xfrm>
          <a:prstGeom prst="line">
            <a:avLst/>
          </a:prstGeom>
          <a:ln w="31750">
            <a:solidFill>
              <a:schemeClr val="accent3">
                <a:lumMod val="75000"/>
              </a:schemeClr>
            </a:solidFill>
            <a:prstDash val="lgDash"/>
          </a:ln>
        </p:spPr>
        <p:style>
          <a:lnRef idx="1">
            <a:schemeClr val="accent1"/>
          </a:lnRef>
          <a:fillRef idx="0">
            <a:schemeClr val="accent1"/>
          </a:fillRef>
          <a:effectRef idx="0">
            <a:schemeClr val="accent1"/>
          </a:effectRef>
          <a:fontRef idx="minor">
            <a:schemeClr val="tx1"/>
          </a:fontRef>
        </p:style>
      </p:cxnSp>
      <p:sp>
        <p:nvSpPr>
          <p:cNvPr id="80" name="Title 3">
            <a:extLst>
              <a:ext uri="{FF2B5EF4-FFF2-40B4-BE49-F238E27FC236}">
                <a16:creationId xmlns:a16="http://schemas.microsoft.com/office/drawing/2014/main" id="{E8D97B26-D5E6-4780-A526-CF516BFAA7FF}"/>
              </a:ext>
            </a:extLst>
          </p:cNvPr>
          <p:cNvSpPr txBox="1">
            <a:spLocks/>
          </p:cNvSpPr>
          <p:nvPr/>
        </p:nvSpPr>
        <p:spPr>
          <a:xfrm>
            <a:off x="781318" y="4270693"/>
            <a:ext cx="2611362" cy="161555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1800" dirty="0">
                <a:solidFill>
                  <a:schemeClr val="bg1"/>
                </a:solidFill>
              </a:rPr>
              <a:t>2.</a:t>
            </a:r>
          </a:p>
          <a:p>
            <a:r>
              <a:rPr lang="en-US" sz="2800" dirty="0">
                <a:solidFill>
                  <a:schemeClr val="bg1"/>
                </a:solidFill>
              </a:rPr>
              <a:t>Beware of…</a:t>
            </a:r>
            <a:br>
              <a:rPr lang="en-US" sz="2800" dirty="0">
                <a:solidFill>
                  <a:schemeClr val="bg1"/>
                </a:solidFill>
              </a:rPr>
            </a:br>
            <a:r>
              <a:rPr lang="en-US" sz="2800" dirty="0">
                <a:solidFill>
                  <a:schemeClr val="bg1"/>
                </a:solidFill>
              </a:rPr>
              <a:t>Blind Spots</a:t>
            </a:r>
            <a:endParaRPr lang="en-GB" sz="1800" dirty="0">
              <a:solidFill>
                <a:schemeClr val="bg1"/>
              </a:solidFill>
            </a:endParaRPr>
          </a:p>
        </p:txBody>
      </p:sp>
      <p:grpSp>
        <p:nvGrpSpPr>
          <p:cNvPr id="122" name="Group 121">
            <a:extLst>
              <a:ext uri="{FF2B5EF4-FFF2-40B4-BE49-F238E27FC236}">
                <a16:creationId xmlns:a16="http://schemas.microsoft.com/office/drawing/2014/main" id="{86A0BA11-9019-474C-8571-C5CB91B2B206}"/>
              </a:ext>
            </a:extLst>
          </p:cNvPr>
          <p:cNvGrpSpPr/>
          <p:nvPr/>
        </p:nvGrpSpPr>
        <p:grpSpPr>
          <a:xfrm>
            <a:off x="3406543" y="3928520"/>
            <a:ext cx="4820813" cy="2744259"/>
            <a:chOff x="3406543" y="3928520"/>
            <a:chExt cx="4820813" cy="2744259"/>
          </a:xfrm>
        </p:grpSpPr>
        <p:sp>
          <p:nvSpPr>
            <p:cNvPr id="105" name="Rectangle 104">
              <a:extLst>
                <a:ext uri="{FF2B5EF4-FFF2-40B4-BE49-F238E27FC236}">
                  <a16:creationId xmlns:a16="http://schemas.microsoft.com/office/drawing/2014/main" id="{6CCD406D-5C4A-4033-8238-C58FED01F03A}"/>
                </a:ext>
              </a:extLst>
            </p:cNvPr>
            <p:cNvSpPr/>
            <p:nvPr/>
          </p:nvSpPr>
          <p:spPr>
            <a:xfrm>
              <a:off x="6012446" y="3928520"/>
              <a:ext cx="2214910" cy="1339326"/>
            </a:xfrm>
            <a:prstGeom prst="rect">
              <a:avLst/>
            </a:prstGeom>
            <a:solidFill>
              <a:schemeClr val="tx1">
                <a:alpha val="31000"/>
              </a:schemeClr>
            </a:solidFill>
            <a:ln>
              <a:solidFill>
                <a:srgbClr val="C594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76" name="Straight Arrow Connector 75">
              <a:extLst>
                <a:ext uri="{FF2B5EF4-FFF2-40B4-BE49-F238E27FC236}">
                  <a16:creationId xmlns:a16="http://schemas.microsoft.com/office/drawing/2014/main" id="{ECA11873-9BF6-443F-9370-8AED5B8D4775}"/>
                </a:ext>
              </a:extLst>
            </p:cNvPr>
            <p:cNvCxnSpPr>
              <a:cxnSpLocks/>
            </p:cNvCxnSpPr>
            <p:nvPr/>
          </p:nvCxnSpPr>
          <p:spPr>
            <a:xfrm>
              <a:off x="7109211" y="4185284"/>
              <a:ext cx="602224" cy="0"/>
            </a:xfrm>
            <a:prstGeom prst="straightConnector1">
              <a:avLst/>
            </a:prstGeom>
            <a:ln w="19050">
              <a:solidFill>
                <a:schemeClr val="bg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DFB8451F-9133-44AB-A25E-C74F3522FFD3}"/>
                </a:ext>
              </a:extLst>
            </p:cNvPr>
            <p:cNvCxnSpPr>
              <a:cxnSpLocks/>
            </p:cNvCxnSpPr>
            <p:nvPr/>
          </p:nvCxnSpPr>
          <p:spPr>
            <a:xfrm flipV="1">
              <a:off x="4662435" y="4868426"/>
              <a:ext cx="1517477" cy="495306"/>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21" name="Group 20">
              <a:extLst>
                <a:ext uri="{FF2B5EF4-FFF2-40B4-BE49-F238E27FC236}">
                  <a16:creationId xmlns:a16="http://schemas.microsoft.com/office/drawing/2014/main" id="{2DC9CD39-9F5C-4DEC-951E-1A879A722CEB}"/>
                </a:ext>
              </a:extLst>
            </p:cNvPr>
            <p:cNvGrpSpPr/>
            <p:nvPr/>
          </p:nvGrpSpPr>
          <p:grpSpPr>
            <a:xfrm>
              <a:off x="3958406" y="5168005"/>
              <a:ext cx="646962" cy="586015"/>
              <a:chOff x="5983840" y="4820277"/>
              <a:chExt cx="963300" cy="872553"/>
            </a:xfrm>
          </p:grpSpPr>
          <p:sp>
            <p:nvSpPr>
              <p:cNvPr id="74" name="Rectangle: Single Corner Snipped 73">
                <a:extLst>
                  <a:ext uri="{FF2B5EF4-FFF2-40B4-BE49-F238E27FC236}">
                    <a16:creationId xmlns:a16="http://schemas.microsoft.com/office/drawing/2014/main" id="{2DF02960-4701-421B-9A28-BE2B6AAE00CA}"/>
                  </a:ext>
                </a:extLst>
              </p:cNvPr>
              <p:cNvSpPr/>
              <p:nvPr/>
            </p:nvSpPr>
            <p:spPr>
              <a:xfrm>
                <a:off x="5983840" y="5148324"/>
                <a:ext cx="653143" cy="544506"/>
              </a:xfrm>
              <a:prstGeom prst="snip1Rect">
                <a:avLst/>
              </a:prstGeom>
              <a:solidFill>
                <a:srgbClr val="BF9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IT</a:t>
                </a:r>
              </a:p>
            </p:txBody>
          </p:sp>
          <p:sp>
            <p:nvSpPr>
              <p:cNvPr id="82" name="Rectangle: Single Corner Snipped 81">
                <a:extLst>
                  <a:ext uri="{FF2B5EF4-FFF2-40B4-BE49-F238E27FC236}">
                    <a16:creationId xmlns:a16="http://schemas.microsoft.com/office/drawing/2014/main" id="{EC8F29BC-5595-4327-BCE1-14491516E5BA}"/>
                  </a:ext>
                </a:extLst>
              </p:cNvPr>
              <p:cNvSpPr/>
              <p:nvPr/>
            </p:nvSpPr>
            <p:spPr>
              <a:xfrm>
                <a:off x="6077687" y="5037749"/>
                <a:ext cx="653143" cy="544506"/>
              </a:xfrm>
              <a:prstGeom prst="snip1Rect">
                <a:avLst/>
              </a:prstGeom>
              <a:solidFill>
                <a:srgbClr val="BF9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IT</a:t>
                </a:r>
              </a:p>
            </p:txBody>
          </p:sp>
          <p:sp>
            <p:nvSpPr>
              <p:cNvPr id="83" name="Rectangle: Single Corner Snipped 82">
                <a:extLst>
                  <a:ext uri="{FF2B5EF4-FFF2-40B4-BE49-F238E27FC236}">
                    <a16:creationId xmlns:a16="http://schemas.microsoft.com/office/drawing/2014/main" id="{27922804-145D-4B68-A114-A3CC6120A64A}"/>
                  </a:ext>
                </a:extLst>
              </p:cNvPr>
              <p:cNvSpPr/>
              <p:nvPr/>
            </p:nvSpPr>
            <p:spPr>
              <a:xfrm>
                <a:off x="6185840" y="4933334"/>
                <a:ext cx="653143" cy="544506"/>
              </a:xfrm>
              <a:prstGeom prst="snip1Rect">
                <a:avLst/>
              </a:prstGeom>
              <a:solidFill>
                <a:srgbClr val="BF9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IT</a:t>
                </a:r>
              </a:p>
            </p:txBody>
          </p:sp>
          <p:sp>
            <p:nvSpPr>
              <p:cNvPr id="84" name="Rectangle: Single Corner Snipped 83">
                <a:extLst>
                  <a:ext uri="{FF2B5EF4-FFF2-40B4-BE49-F238E27FC236}">
                    <a16:creationId xmlns:a16="http://schemas.microsoft.com/office/drawing/2014/main" id="{1CD5A7FF-788C-463B-BD57-B0861A6F2B4A}"/>
                  </a:ext>
                </a:extLst>
              </p:cNvPr>
              <p:cNvSpPr/>
              <p:nvPr/>
            </p:nvSpPr>
            <p:spPr>
              <a:xfrm>
                <a:off x="6293997" y="4820277"/>
                <a:ext cx="653143" cy="544507"/>
              </a:xfrm>
              <a:prstGeom prst="snip1Rect">
                <a:avLst/>
              </a:prstGeom>
              <a:solidFill>
                <a:srgbClr val="BF9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IT</a:t>
                </a:r>
              </a:p>
            </p:txBody>
          </p:sp>
        </p:grpSp>
        <p:grpSp>
          <p:nvGrpSpPr>
            <p:cNvPr id="85" name="Group 84">
              <a:extLst>
                <a:ext uri="{FF2B5EF4-FFF2-40B4-BE49-F238E27FC236}">
                  <a16:creationId xmlns:a16="http://schemas.microsoft.com/office/drawing/2014/main" id="{CAF2441B-5EB8-4C1C-A0E5-E54C2CDD2A5E}"/>
                </a:ext>
              </a:extLst>
            </p:cNvPr>
            <p:cNvGrpSpPr/>
            <p:nvPr/>
          </p:nvGrpSpPr>
          <p:grpSpPr>
            <a:xfrm>
              <a:off x="6142450" y="4298014"/>
              <a:ext cx="1082241" cy="599157"/>
              <a:chOff x="6793875" y="5862572"/>
              <a:chExt cx="632171" cy="347208"/>
            </a:xfrm>
          </p:grpSpPr>
          <p:sp>
            <p:nvSpPr>
              <p:cNvPr id="86" name="Rectangle 85">
                <a:extLst>
                  <a:ext uri="{FF2B5EF4-FFF2-40B4-BE49-F238E27FC236}">
                    <a16:creationId xmlns:a16="http://schemas.microsoft.com/office/drawing/2014/main" id="{5E2F3EBC-4009-4BC9-A7EF-DCFC04F8D003}"/>
                  </a:ext>
                </a:extLst>
              </p:cNvPr>
              <p:cNvSpPr/>
              <p:nvPr/>
            </p:nvSpPr>
            <p:spPr>
              <a:xfrm rot="18900000">
                <a:off x="6834063" y="5862572"/>
                <a:ext cx="591983" cy="347208"/>
              </a:xfrm>
              <a:prstGeom prst="rect">
                <a:avLst/>
              </a:prstGeom>
              <a:solidFill>
                <a:schemeClr val="accent4">
                  <a:lumMod val="60000"/>
                  <a:lumOff val="4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900" b="1" dirty="0">
                  <a:solidFill>
                    <a:schemeClr val="tx1"/>
                  </a:solidFill>
                </a:endParaRPr>
              </a:p>
              <a:p>
                <a:pPr algn="ctr"/>
                <a:endParaRPr lang="fr-FR" sz="900" b="1" dirty="0">
                  <a:solidFill>
                    <a:schemeClr val="tx1"/>
                  </a:solidFill>
                </a:endParaRPr>
              </a:p>
              <a:p>
                <a:pPr algn="ctr"/>
                <a:endParaRPr lang="fr-FR" sz="900" b="1" dirty="0">
                  <a:solidFill>
                    <a:schemeClr val="tx1"/>
                  </a:solidFill>
                </a:endParaRPr>
              </a:p>
              <a:p>
                <a:r>
                  <a:rPr lang="fr-FR" sz="900" b="1" dirty="0">
                    <a:solidFill>
                      <a:schemeClr val="tx1"/>
                    </a:solidFill>
                  </a:rPr>
                  <a:t>Right Adapter</a:t>
                </a:r>
                <a:endParaRPr lang="en-GB" sz="900" b="1" dirty="0">
                  <a:solidFill>
                    <a:schemeClr val="tx1"/>
                  </a:solidFill>
                </a:endParaRPr>
              </a:p>
            </p:txBody>
          </p:sp>
          <p:sp>
            <p:nvSpPr>
              <p:cNvPr id="87" name="Rectangle 86">
                <a:extLst>
                  <a:ext uri="{FF2B5EF4-FFF2-40B4-BE49-F238E27FC236}">
                    <a16:creationId xmlns:a16="http://schemas.microsoft.com/office/drawing/2014/main" id="{4491F876-C6B3-4758-9683-7309CF4D9E3D}"/>
                  </a:ext>
                </a:extLst>
              </p:cNvPr>
              <p:cNvSpPr/>
              <p:nvPr/>
            </p:nvSpPr>
            <p:spPr>
              <a:xfrm rot="18900000">
                <a:off x="6793875" y="5881050"/>
                <a:ext cx="591983" cy="241965"/>
              </a:xfrm>
              <a:prstGeom prst="rect">
                <a:avLst/>
              </a:prstGeom>
              <a:solidFill>
                <a:srgbClr val="BF9000">
                  <a:alpha val="63000"/>
                </a:srgbClr>
              </a:solidFill>
              <a:ln w="25400">
                <a:solidFill>
                  <a:srgbClr val="BF9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dirty="0">
                    <a:solidFill>
                      <a:schemeClr val="bg1"/>
                    </a:solidFill>
                    <a:latin typeface="Alte Haas Grotesk" panose="02000503000000020004" pitchFamily="2" charset="0"/>
                  </a:rPr>
                  <a:t>80%</a:t>
                </a:r>
                <a:endParaRPr lang="en-GB" sz="1400" b="1" dirty="0">
                  <a:solidFill>
                    <a:schemeClr val="bg1"/>
                  </a:solidFill>
                  <a:latin typeface="Alte Haas Grotesk" panose="02000503000000020004" pitchFamily="2" charset="0"/>
                </a:endParaRPr>
              </a:p>
            </p:txBody>
          </p:sp>
        </p:grpSp>
        <p:sp>
          <p:nvSpPr>
            <p:cNvPr id="77" name="TextBox 76">
              <a:extLst>
                <a:ext uri="{FF2B5EF4-FFF2-40B4-BE49-F238E27FC236}">
                  <a16:creationId xmlns:a16="http://schemas.microsoft.com/office/drawing/2014/main" id="{082C0927-C9E4-40C6-AC73-FB3E69E443C1}"/>
                </a:ext>
              </a:extLst>
            </p:cNvPr>
            <p:cNvSpPr txBox="1"/>
            <p:nvPr/>
          </p:nvSpPr>
          <p:spPr>
            <a:xfrm>
              <a:off x="7177846" y="3987291"/>
              <a:ext cx="611867" cy="215444"/>
            </a:xfrm>
            <a:prstGeom prst="rect">
              <a:avLst/>
            </a:prstGeom>
            <a:noFill/>
          </p:spPr>
          <p:txBody>
            <a:bodyPr wrap="square" rtlCol="0">
              <a:spAutoFit/>
            </a:bodyPr>
            <a:lstStyle/>
            <a:p>
              <a:r>
                <a:rPr lang="fr-FR" sz="800" b="1" dirty="0">
                  <a:solidFill>
                    <a:schemeClr val="bg1"/>
                  </a:solidFill>
                  <a:latin typeface="Alte Haas Grotesk" panose="02000503000000020004" pitchFamily="2" charset="0"/>
                </a:rPr>
                <a:t>HTTP</a:t>
              </a:r>
              <a:endParaRPr lang="en-GB" sz="800" b="1" dirty="0">
                <a:solidFill>
                  <a:schemeClr val="bg1"/>
                </a:solidFill>
                <a:latin typeface="Alte Haas Grotesk" panose="02000503000000020004" pitchFamily="2" charset="0"/>
              </a:endParaRPr>
            </a:p>
          </p:txBody>
        </p:sp>
        <p:sp>
          <p:nvSpPr>
            <p:cNvPr id="78" name="Octagon 77">
              <a:extLst>
                <a:ext uri="{FF2B5EF4-FFF2-40B4-BE49-F238E27FC236}">
                  <a16:creationId xmlns:a16="http://schemas.microsoft.com/office/drawing/2014/main" id="{5156B216-CCD2-42DD-A017-5ABEB1C0A730}"/>
                </a:ext>
              </a:extLst>
            </p:cNvPr>
            <p:cNvSpPr/>
            <p:nvPr/>
          </p:nvSpPr>
          <p:spPr>
            <a:xfrm>
              <a:off x="7679448" y="4142956"/>
              <a:ext cx="435669" cy="370836"/>
            </a:xfrm>
            <a:prstGeom prst="octagon">
              <a:avLst>
                <a:gd name="adj" fmla="val 30445"/>
              </a:avLst>
            </a:prstGeom>
            <a:solidFill>
              <a:srgbClr val="DFC9EF"/>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1000" b="1" dirty="0">
                  <a:solidFill>
                    <a:schemeClr val="tx1"/>
                  </a:solidFill>
                  <a:latin typeface="Alte Haas Grotesk" panose="02000503000000020004" pitchFamily="2" charset="0"/>
                </a:rPr>
                <a:t>API</a:t>
              </a:r>
              <a:endParaRPr lang="en-GB" sz="1000" b="1" dirty="0">
                <a:solidFill>
                  <a:schemeClr val="tx1"/>
                </a:solidFill>
                <a:latin typeface="Alte Haas Grotesk" panose="02000503000000020004" pitchFamily="2" charset="0"/>
              </a:endParaRPr>
            </a:p>
          </p:txBody>
        </p:sp>
        <p:grpSp>
          <p:nvGrpSpPr>
            <p:cNvPr id="106" name="Group 105">
              <a:extLst>
                <a:ext uri="{FF2B5EF4-FFF2-40B4-BE49-F238E27FC236}">
                  <a16:creationId xmlns:a16="http://schemas.microsoft.com/office/drawing/2014/main" id="{C7FDEB85-8308-4902-8597-0771BAE179B2}"/>
                </a:ext>
              </a:extLst>
            </p:cNvPr>
            <p:cNvGrpSpPr/>
            <p:nvPr/>
          </p:nvGrpSpPr>
          <p:grpSpPr>
            <a:xfrm>
              <a:off x="6012445" y="5699844"/>
              <a:ext cx="2214910" cy="972935"/>
              <a:chOff x="6096385" y="5426027"/>
              <a:chExt cx="2130970" cy="972935"/>
            </a:xfrm>
          </p:grpSpPr>
          <p:sp>
            <p:nvSpPr>
              <p:cNvPr id="104" name="Rectangle 103">
                <a:extLst>
                  <a:ext uri="{FF2B5EF4-FFF2-40B4-BE49-F238E27FC236}">
                    <a16:creationId xmlns:a16="http://schemas.microsoft.com/office/drawing/2014/main" id="{E5EDA76A-A609-400D-AE0E-527AA364C88C}"/>
                  </a:ext>
                </a:extLst>
              </p:cNvPr>
              <p:cNvSpPr/>
              <p:nvPr/>
            </p:nvSpPr>
            <p:spPr>
              <a:xfrm>
                <a:off x="6096385" y="5426027"/>
                <a:ext cx="2130970" cy="972935"/>
              </a:xfrm>
              <a:prstGeom prst="rect">
                <a:avLst/>
              </a:prstGeom>
              <a:solidFill>
                <a:schemeClr val="tx1">
                  <a:alpha val="31000"/>
                </a:schemeClr>
              </a:solidFill>
              <a:ln>
                <a:solidFill>
                  <a:srgbClr val="C594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54" name="Group 53">
                <a:extLst>
                  <a:ext uri="{FF2B5EF4-FFF2-40B4-BE49-F238E27FC236}">
                    <a16:creationId xmlns:a16="http://schemas.microsoft.com/office/drawing/2014/main" id="{F471B49C-CEE9-481E-94EE-8462397759CD}"/>
                  </a:ext>
                </a:extLst>
              </p:cNvPr>
              <p:cNvGrpSpPr/>
              <p:nvPr/>
            </p:nvGrpSpPr>
            <p:grpSpPr>
              <a:xfrm>
                <a:off x="6303461" y="5584869"/>
                <a:ext cx="659592" cy="785015"/>
                <a:chOff x="6691182" y="5115414"/>
                <a:chExt cx="659592" cy="785015"/>
              </a:xfrm>
            </p:grpSpPr>
            <p:sp>
              <p:nvSpPr>
                <p:cNvPr id="81" name="Right Brace 80">
                  <a:extLst>
                    <a:ext uri="{FF2B5EF4-FFF2-40B4-BE49-F238E27FC236}">
                      <a16:creationId xmlns:a16="http://schemas.microsoft.com/office/drawing/2014/main" id="{45AC5DFE-22C2-4C69-A051-3AE820E11F5C}"/>
                    </a:ext>
                  </a:extLst>
                </p:cNvPr>
                <p:cNvSpPr/>
                <p:nvPr/>
              </p:nvSpPr>
              <p:spPr>
                <a:xfrm rot="13371144">
                  <a:off x="6691182" y="5115414"/>
                  <a:ext cx="566994" cy="567988"/>
                </a:xfrm>
                <a:prstGeom prst="rightBrace">
                  <a:avLst>
                    <a:gd name="adj1" fmla="val 8333"/>
                    <a:gd name="adj2" fmla="val 55289"/>
                  </a:avLst>
                </a:prstGeom>
                <a:ln w="3492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99" name="TextBox 98">
                  <a:extLst>
                    <a:ext uri="{FF2B5EF4-FFF2-40B4-BE49-F238E27FC236}">
                      <a16:creationId xmlns:a16="http://schemas.microsoft.com/office/drawing/2014/main" id="{083A5C5D-D035-4BF2-AE40-0888CE8F15D3}"/>
                    </a:ext>
                  </a:extLst>
                </p:cNvPr>
                <p:cNvSpPr txBox="1"/>
                <p:nvPr/>
              </p:nvSpPr>
              <p:spPr>
                <a:xfrm rot="18780000">
                  <a:off x="6859996" y="5409652"/>
                  <a:ext cx="643001" cy="338554"/>
                </a:xfrm>
                <a:prstGeom prst="rect">
                  <a:avLst/>
                </a:prstGeom>
                <a:noFill/>
              </p:spPr>
              <p:txBody>
                <a:bodyPr wrap="square" rtlCol="0">
                  <a:spAutoFit/>
                </a:bodyPr>
                <a:lstStyle/>
                <a:p>
                  <a:r>
                    <a:rPr lang="fr-FR" sz="1600" b="1" cap="all" dirty="0">
                      <a:solidFill>
                        <a:schemeClr val="bg1"/>
                      </a:solidFill>
                    </a:rPr>
                    <a:t>Stub</a:t>
                  </a:r>
                  <a:endParaRPr lang="en-GB" sz="1600" b="1" cap="all" dirty="0">
                    <a:solidFill>
                      <a:schemeClr val="bg1"/>
                    </a:solidFill>
                  </a:endParaRPr>
                </a:p>
              </p:txBody>
            </p:sp>
          </p:grpSp>
        </p:grpSp>
        <p:cxnSp>
          <p:nvCxnSpPr>
            <p:cNvPr id="102" name="Straight Arrow Connector 101">
              <a:extLst>
                <a:ext uri="{FF2B5EF4-FFF2-40B4-BE49-F238E27FC236}">
                  <a16:creationId xmlns:a16="http://schemas.microsoft.com/office/drawing/2014/main" id="{B0109084-3E7C-4D99-B761-DD9F9F0815DF}"/>
                </a:ext>
              </a:extLst>
            </p:cNvPr>
            <p:cNvCxnSpPr>
              <a:cxnSpLocks/>
            </p:cNvCxnSpPr>
            <p:nvPr/>
          </p:nvCxnSpPr>
          <p:spPr>
            <a:xfrm>
              <a:off x="4662435" y="5481376"/>
              <a:ext cx="1604524" cy="643094"/>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03" name="Title 3">
              <a:extLst>
                <a:ext uri="{FF2B5EF4-FFF2-40B4-BE49-F238E27FC236}">
                  <a16:creationId xmlns:a16="http://schemas.microsoft.com/office/drawing/2014/main" id="{1161FCCF-007E-4D83-8AE3-B8100AD832DB}"/>
                </a:ext>
              </a:extLst>
            </p:cNvPr>
            <p:cNvSpPr txBox="1">
              <a:spLocks/>
            </p:cNvSpPr>
            <p:nvPr/>
          </p:nvSpPr>
          <p:spPr>
            <a:xfrm>
              <a:off x="6859340" y="5363732"/>
              <a:ext cx="775634" cy="399779"/>
            </a:xfrm>
            <a:prstGeom prst="rect">
              <a:avLst/>
            </a:prstGeom>
            <a:solidFill>
              <a:schemeClr val="tx1">
                <a:alpha val="31000"/>
              </a:schemeClr>
            </a:solidFill>
          </p:spPr>
          <p:txBody>
            <a:bodyPr vert="horz" lIns="91440" tIns="45720" rIns="91440" bIns="45720" rtlCol="0" anchor="t">
              <a:normAutofit fontScale="77500" lnSpcReduction="20000"/>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3600" dirty="0">
                  <a:solidFill>
                    <a:srgbClr val="C59400"/>
                  </a:solidFill>
                  <a:sym typeface="Wingdings" panose="05000000000000000000" pitchFamily="2" charset="2"/>
                </a:rPr>
                <a:t></a:t>
              </a:r>
              <a:endParaRPr lang="en-GB" sz="2400" dirty="0">
                <a:solidFill>
                  <a:srgbClr val="C59400"/>
                </a:solidFill>
              </a:endParaRPr>
            </a:p>
          </p:txBody>
        </p:sp>
        <p:sp>
          <p:nvSpPr>
            <p:cNvPr id="114" name="TextBox 113">
              <a:extLst>
                <a:ext uri="{FF2B5EF4-FFF2-40B4-BE49-F238E27FC236}">
                  <a16:creationId xmlns:a16="http://schemas.microsoft.com/office/drawing/2014/main" id="{F2E34344-688F-4429-96E9-CB6D853DEDC7}"/>
                </a:ext>
              </a:extLst>
            </p:cNvPr>
            <p:cNvSpPr txBox="1"/>
            <p:nvPr/>
          </p:nvSpPr>
          <p:spPr>
            <a:xfrm>
              <a:off x="3406543" y="5813358"/>
              <a:ext cx="1650423" cy="338554"/>
            </a:xfrm>
            <a:prstGeom prst="rect">
              <a:avLst/>
            </a:prstGeom>
            <a:noFill/>
          </p:spPr>
          <p:txBody>
            <a:bodyPr wrap="square" rtlCol="0">
              <a:spAutoFit/>
            </a:bodyPr>
            <a:lstStyle/>
            <a:p>
              <a:pPr algn="ctr"/>
              <a:r>
                <a:rPr lang="fr-FR" sz="1600" b="1" cap="all" dirty="0" err="1">
                  <a:solidFill>
                    <a:srgbClr val="C59400"/>
                  </a:solidFill>
                </a:rPr>
                <a:t>Contract</a:t>
              </a:r>
              <a:r>
                <a:rPr lang="fr-FR" sz="1600" b="1" cap="all" dirty="0">
                  <a:solidFill>
                    <a:srgbClr val="C59400"/>
                  </a:solidFill>
                </a:rPr>
                <a:t> tests</a:t>
              </a:r>
              <a:endParaRPr lang="en-GB" sz="1600" b="1" cap="all" dirty="0">
                <a:solidFill>
                  <a:srgbClr val="C59400"/>
                </a:solidFill>
              </a:endParaRPr>
            </a:p>
          </p:txBody>
        </p:sp>
      </p:grpSp>
      <p:grpSp>
        <p:nvGrpSpPr>
          <p:cNvPr id="2" name="Group 1">
            <a:extLst>
              <a:ext uri="{FF2B5EF4-FFF2-40B4-BE49-F238E27FC236}">
                <a16:creationId xmlns:a16="http://schemas.microsoft.com/office/drawing/2014/main" id="{1597CEB3-3479-40EB-9C1A-0209C6FB5CBF}"/>
              </a:ext>
            </a:extLst>
          </p:cNvPr>
          <p:cNvGrpSpPr/>
          <p:nvPr/>
        </p:nvGrpSpPr>
        <p:grpSpPr>
          <a:xfrm>
            <a:off x="7397044" y="519314"/>
            <a:ext cx="3227627" cy="2740121"/>
            <a:chOff x="6283565" y="1116235"/>
            <a:chExt cx="4138320" cy="3513261"/>
          </a:xfrm>
        </p:grpSpPr>
        <p:sp>
          <p:nvSpPr>
            <p:cNvPr id="10" name="Octagon 9">
              <a:extLst>
                <a:ext uri="{FF2B5EF4-FFF2-40B4-BE49-F238E27FC236}">
                  <a16:creationId xmlns:a16="http://schemas.microsoft.com/office/drawing/2014/main" id="{FBBA3537-5C7E-4591-8124-946907AAFAB4}"/>
                </a:ext>
              </a:extLst>
            </p:cNvPr>
            <p:cNvSpPr/>
            <p:nvPr/>
          </p:nvSpPr>
          <p:spPr>
            <a:xfrm>
              <a:off x="7611446" y="2273093"/>
              <a:ext cx="2571789" cy="2189074"/>
            </a:xfrm>
            <a:prstGeom prst="octagon">
              <a:avLst>
                <a:gd name="adj" fmla="val 30445"/>
              </a:avLst>
            </a:prstGeom>
            <a:solidFill>
              <a:srgbClr val="BA8CDC"/>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E4C07E13-E787-4FBD-9471-50189356F7AC}"/>
                </a:ext>
              </a:extLst>
            </p:cNvPr>
            <p:cNvSpPr txBox="1"/>
            <p:nvPr/>
          </p:nvSpPr>
          <p:spPr>
            <a:xfrm>
              <a:off x="8780412" y="2279060"/>
              <a:ext cx="805858" cy="215444"/>
            </a:xfrm>
            <a:prstGeom prst="rect">
              <a:avLst/>
            </a:prstGeom>
            <a:noFill/>
          </p:spPr>
          <p:txBody>
            <a:bodyPr wrap="square" rtlCol="0">
              <a:spAutoFit/>
            </a:bodyPr>
            <a:lstStyle/>
            <a:p>
              <a:pPr algn="r"/>
              <a:r>
                <a:rPr lang="en-GB" sz="800" b="1" cap="all" dirty="0">
                  <a:latin typeface="Alte Haas Grotesk" panose="02000503000000020004" pitchFamily="2" charset="0"/>
                </a:rPr>
                <a:t>Domain</a:t>
              </a:r>
            </a:p>
          </p:txBody>
        </p:sp>
        <p:sp>
          <p:nvSpPr>
            <p:cNvPr id="13" name="Rectangle: Rounded Corners 12">
              <a:extLst>
                <a:ext uri="{FF2B5EF4-FFF2-40B4-BE49-F238E27FC236}">
                  <a16:creationId xmlns:a16="http://schemas.microsoft.com/office/drawing/2014/main" id="{99C3108D-C53E-4514-BC74-B0CE94AB0293}"/>
                </a:ext>
              </a:extLst>
            </p:cNvPr>
            <p:cNvSpPr/>
            <p:nvPr/>
          </p:nvSpPr>
          <p:spPr>
            <a:xfrm>
              <a:off x="8213139" y="3725327"/>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Rounded Corners 13">
              <a:extLst>
                <a:ext uri="{FF2B5EF4-FFF2-40B4-BE49-F238E27FC236}">
                  <a16:creationId xmlns:a16="http://schemas.microsoft.com/office/drawing/2014/main" id="{871F5B30-A80B-460A-B3F4-4CF3D298C8C9}"/>
                </a:ext>
              </a:extLst>
            </p:cNvPr>
            <p:cNvSpPr/>
            <p:nvPr/>
          </p:nvSpPr>
          <p:spPr>
            <a:xfrm>
              <a:off x="9427235" y="3513961"/>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Rounded Corners 14">
              <a:extLst>
                <a:ext uri="{FF2B5EF4-FFF2-40B4-BE49-F238E27FC236}">
                  <a16:creationId xmlns:a16="http://schemas.microsoft.com/office/drawing/2014/main" id="{F73A8D92-1FBD-4660-BF94-0C2CB2500690}"/>
                </a:ext>
              </a:extLst>
            </p:cNvPr>
            <p:cNvSpPr/>
            <p:nvPr/>
          </p:nvSpPr>
          <p:spPr>
            <a:xfrm>
              <a:off x="8915751" y="3956764"/>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6" name="Connector: Elbow 15">
              <a:extLst>
                <a:ext uri="{FF2B5EF4-FFF2-40B4-BE49-F238E27FC236}">
                  <a16:creationId xmlns:a16="http://schemas.microsoft.com/office/drawing/2014/main" id="{92ADCA49-922D-4583-A9CD-797434F42338}"/>
                </a:ext>
              </a:extLst>
            </p:cNvPr>
            <p:cNvCxnSpPr>
              <a:cxnSpLocks/>
              <a:stCxn id="25" idx="3"/>
              <a:endCxn id="28" idx="1"/>
            </p:cNvCxnSpPr>
            <p:nvPr/>
          </p:nvCxnSpPr>
          <p:spPr>
            <a:xfrm>
              <a:off x="8239963" y="2990227"/>
              <a:ext cx="653133" cy="105787"/>
            </a:xfrm>
            <a:prstGeom prst="bentConnector3">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6BE20C4D-E077-481F-AC31-B0767247CE6A}"/>
                </a:ext>
              </a:extLst>
            </p:cNvPr>
            <p:cNvCxnSpPr>
              <a:cxnSpLocks/>
              <a:stCxn id="28" idx="3"/>
              <a:endCxn id="14" idx="3"/>
            </p:cNvCxnSpPr>
            <p:nvPr/>
          </p:nvCxnSpPr>
          <p:spPr>
            <a:xfrm>
              <a:off x="9229728" y="3096015"/>
              <a:ext cx="534139" cy="556913"/>
            </a:xfrm>
            <a:prstGeom prst="bentConnector3">
              <a:avLst>
                <a:gd name="adj1" fmla="val 131118"/>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4163D75C-83AB-4DFB-A14E-D747BFCA06B6}"/>
                </a:ext>
              </a:extLst>
            </p:cNvPr>
            <p:cNvCxnSpPr>
              <a:cxnSpLocks/>
              <a:stCxn id="13" idx="3"/>
              <a:endCxn id="15" idx="1"/>
            </p:cNvCxnSpPr>
            <p:nvPr/>
          </p:nvCxnSpPr>
          <p:spPr>
            <a:xfrm>
              <a:off x="8549772" y="3864294"/>
              <a:ext cx="365979" cy="231437"/>
            </a:xfrm>
            <a:prstGeom prst="bentConnector3">
              <a:avLst>
                <a:gd name="adj1" fmla="val 50000"/>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4469FC4-85D1-4B50-BBD2-7C1345CFD82C}"/>
                </a:ext>
              </a:extLst>
            </p:cNvPr>
            <p:cNvCxnSpPr>
              <a:cxnSpLocks/>
              <a:stCxn id="25" idx="2"/>
              <a:endCxn id="13" idx="0"/>
            </p:cNvCxnSpPr>
            <p:nvPr/>
          </p:nvCxnSpPr>
          <p:spPr>
            <a:xfrm>
              <a:off x="8071647" y="3129193"/>
              <a:ext cx="309808" cy="596134"/>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B3E45977-E48D-4734-B756-9D2F550E99C3}"/>
                </a:ext>
              </a:extLst>
            </p:cNvPr>
            <p:cNvGrpSpPr/>
            <p:nvPr/>
          </p:nvGrpSpPr>
          <p:grpSpPr>
            <a:xfrm>
              <a:off x="8893096" y="2957048"/>
              <a:ext cx="468759" cy="277932"/>
              <a:chOff x="9227632" y="3957458"/>
              <a:chExt cx="644700" cy="382249"/>
            </a:xfrm>
          </p:grpSpPr>
          <p:sp>
            <p:nvSpPr>
              <p:cNvPr id="28" name="Rectangle: Rounded Corners 27">
                <a:extLst>
                  <a:ext uri="{FF2B5EF4-FFF2-40B4-BE49-F238E27FC236}">
                    <a16:creationId xmlns:a16="http://schemas.microsoft.com/office/drawing/2014/main" id="{4512494C-4C73-4FC1-A516-5E44C0DF638C}"/>
                  </a:ext>
                </a:extLst>
              </p:cNvPr>
              <p:cNvSpPr/>
              <p:nvPr/>
            </p:nvSpPr>
            <p:spPr>
              <a:xfrm>
                <a:off x="9227632" y="3957458"/>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Diamond 28">
                <a:extLst>
                  <a:ext uri="{FF2B5EF4-FFF2-40B4-BE49-F238E27FC236}">
                    <a16:creationId xmlns:a16="http://schemas.microsoft.com/office/drawing/2014/main" id="{F6E506FF-5389-477F-BAA2-CA1F9F5C9062}"/>
                  </a:ext>
                </a:extLst>
              </p:cNvPr>
              <p:cNvSpPr/>
              <p:nvPr/>
            </p:nvSpPr>
            <p:spPr>
              <a:xfrm>
                <a:off x="9690614" y="4057723"/>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22" name="Group 21">
              <a:extLst>
                <a:ext uri="{FF2B5EF4-FFF2-40B4-BE49-F238E27FC236}">
                  <a16:creationId xmlns:a16="http://schemas.microsoft.com/office/drawing/2014/main" id="{E7B9F872-DB72-47D5-8EF6-685B55BA1483}"/>
                </a:ext>
              </a:extLst>
            </p:cNvPr>
            <p:cNvGrpSpPr/>
            <p:nvPr/>
          </p:nvGrpSpPr>
          <p:grpSpPr>
            <a:xfrm>
              <a:off x="7903330" y="2851261"/>
              <a:ext cx="471424" cy="277932"/>
              <a:chOff x="7897242" y="3479357"/>
              <a:chExt cx="648365" cy="382249"/>
            </a:xfrm>
          </p:grpSpPr>
          <p:sp>
            <p:nvSpPr>
              <p:cNvPr id="25" name="Rectangle: Rounded Corners 24">
                <a:extLst>
                  <a:ext uri="{FF2B5EF4-FFF2-40B4-BE49-F238E27FC236}">
                    <a16:creationId xmlns:a16="http://schemas.microsoft.com/office/drawing/2014/main" id="{74FF85BB-00BB-4E1B-910A-D75B9E6077EB}"/>
                  </a:ext>
                </a:extLst>
              </p:cNvPr>
              <p:cNvSpPr/>
              <p:nvPr/>
            </p:nvSpPr>
            <p:spPr>
              <a:xfrm>
                <a:off x="7897242" y="3479357"/>
                <a:ext cx="462983"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Diamond 26">
                <a:extLst>
                  <a:ext uri="{FF2B5EF4-FFF2-40B4-BE49-F238E27FC236}">
                    <a16:creationId xmlns:a16="http://schemas.microsoft.com/office/drawing/2014/main" id="{6DFB715C-3E95-4833-860D-A8CE62F1A3CF}"/>
                  </a:ext>
                </a:extLst>
              </p:cNvPr>
              <p:cNvSpPr/>
              <p:nvPr/>
            </p:nvSpPr>
            <p:spPr>
              <a:xfrm>
                <a:off x="8363890" y="3575560"/>
                <a:ext cx="181717" cy="181719"/>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cxnSp>
          <p:nvCxnSpPr>
            <p:cNvPr id="24" name="Straight Connector 23">
              <a:extLst>
                <a:ext uri="{FF2B5EF4-FFF2-40B4-BE49-F238E27FC236}">
                  <a16:creationId xmlns:a16="http://schemas.microsoft.com/office/drawing/2014/main" id="{55E19BD1-6957-40BF-83A3-4CD59ACFE0BF}"/>
                </a:ext>
              </a:extLst>
            </p:cNvPr>
            <p:cNvCxnSpPr>
              <a:cxnSpLocks/>
            </p:cNvCxnSpPr>
            <p:nvPr/>
          </p:nvCxnSpPr>
          <p:spPr>
            <a:xfrm>
              <a:off x="8054837" y="2685084"/>
              <a:ext cx="0" cy="166178"/>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1C0A515F-DD78-42D9-9846-6F242FA62508}"/>
                </a:ext>
              </a:extLst>
            </p:cNvPr>
            <p:cNvCxnSpPr>
              <a:cxnSpLocks/>
              <a:stCxn id="14" idx="2"/>
              <a:endCxn id="44" idx="1"/>
            </p:cNvCxnSpPr>
            <p:nvPr/>
          </p:nvCxnSpPr>
          <p:spPr>
            <a:xfrm>
              <a:off x="9595551" y="3791893"/>
              <a:ext cx="201516" cy="205056"/>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7" name="Octagon 36">
              <a:extLst>
                <a:ext uri="{FF2B5EF4-FFF2-40B4-BE49-F238E27FC236}">
                  <a16:creationId xmlns:a16="http://schemas.microsoft.com/office/drawing/2014/main" id="{561D815F-57AC-4FA5-BCA6-EE7C221C2EFF}"/>
                </a:ext>
              </a:extLst>
            </p:cNvPr>
            <p:cNvSpPr/>
            <p:nvPr/>
          </p:nvSpPr>
          <p:spPr>
            <a:xfrm>
              <a:off x="7581552" y="2236069"/>
              <a:ext cx="2657819" cy="2262301"/>
            </a:xfrm>
            <a:prstGeom prst="octagon">
              <a:avLst>
                <a:gd name="adj" fmla="val 30445"/>
              </a:avLst>
            </a:prstGeom>
            <a:solidFill>
              <a:srgbClr val="2E8EE4">
                <a:alpha val="78000"/>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Right Brace 46">
              <a:extLst>
                <a:ext uri="{FF2B5EF4-FFF2-40B4-BE49-F238E27FC236}">
                  <a16:creationId xmlns:a16="http://schemas.microsoft.com/office/drawing/2014/main" id="{2C1DCAC6-41ED-4AEF-B15E-406A6B8D14BE}"/>
                </a:ext>
              </a:extLst>
            </p:cNvPr>
            <p:cNvSpPr/>
            <p:nvPr/>
          </p:nvSpPr>
          <p:spPr>
            <a:xfrm rot="13371144">
              <a:off x="9854891" y="4061508"/>
              <a:ext cx="566994" cy="567988"/>
            </a:xfrm>
            <a:prstGeom prst="rightBrace">
              <a:avLst>
                <a:gd name="adj1" fmla="val 8333"/>
                <a:gd name="adj2" fmla="val 55289"/>
              </a:avLst>
            </a:prstGeom>
            <a:ln w="3492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44" name="Oval 43">
              <a:extLst>
                <a:ext uri="{FF2B5EF4-FFF2-40B4-BE49-F238E27FC236}">
                  <a16:creationId xmlns:a16="http://schemas.microsoft.com/office/drawing/2014/main" id="{A926DF01-8A19-4158-B2AA-37D3D2F0C252}"/>
                </a:ext>
              </a:extLst>
            </p:cNvPr>
            <p:cNvSpPr/>
            <p:nvPr/>
          </p:nvSpPr>
          <p:spPr>
            <a:xfrm>
              <a:off x="9777226" y="3977108"/>
              <a:ext cx="135481" cy="13548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val 22">
              <a:extLst>
                <a:ext uri="{FF2B5EF4-FFF2-40B4-BE49-F238E27FC236}">
                  <a16:creationId xmlns:a16="http://schemas.microsoft.com/office/drawing/2014/main" id="{F8421C92-9E24-42C3-A033-15C5B3FEFF2B}"/>
                </a:ext>
              </a:extLst>
            </p:cNvPr>
            <p:cNvSpPr/>
            <p:nvPr/>
          </p:nvSpPr>
          <p:spPr>
            <a:xfrm>
              <a:off x="7980971" y="2546190"/>
              <a:ext cx="135481" cy="13548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9" name="Straight Arrow Connector 38">
              <a:extLst>
                <a:ext uri="{FF2B5EF4-FFF2-40B4-BE49-F238E27FC236}">
                  <a16:creationId xmlns:a16="http://schemas.microsoft.com/office/drawing/2014/main" id="{5624E842-A3E5-4ABD-B13C-C2DE8B4E6771}"/>
                </a:ext>
              </a:extLst>
            </p:cNvPr>
            <p:cNvCxnSpPr>
              <a:cxnSpLocks/>
              <a:stCxn id="51" idx="1"/>
              <a:endCxn id="23" idx="1"/>
            </p:cNvCxnSpPr>
            <p:nvPr/>
          </p:nvCxnSpPr>
          <p:spPr>
            <a:xfrm>
              <a:off x="7413013" y="2162464"/>
              <a:ext cx="587799" cy="403567"/>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D29E5C25-EAC3-4CCA-83AE-E9F324A61C76}"/>
                </a:ext>
              </a:extLst>
            </p:cNvPr>
            <p:cNvGrpSpPr/>
            <p:nvPr/>
          </p:nvGrpSpPr>
          <p:grpSpPr>
            <a:xfrm>
              <a:off x="6283565" y="1116235"/>
              <a:ext cx="1896683" cy="1948489"/>
              <a:chOff x="6283565" y="1116235"/>
              <a:chExt cx="1896683" cy="1948489"/>
            </a:xfrm>
          </p:grpSpPr>
          <p:grpSp>
            <p:nvGrpSpPr>
              <p:cNvPr id="7" name="Group 6">
                <a:extLst>
                  <a:ext uri="{FF2B5EF4-FFF2-40B4-BE49-F238E27FC236}">
                    <a16:creationId xmlns:a16="http://schemas.microsoft.com/office/drawing/2014/main" id="{4567AEB5-AD86-425E-BD13-C99284BA97F0}"/>
                  </a:ext>
                </a:extLst>
              </p:cNvPr>
              <p:cNvGrpSpPr/>
              <p:nvPr/>
            </p:nvGrpSpPr>
            <p:grpSpPr>
              <a:xfrm>
                <a:off x="6283565" y="2320352"/>
                <a:ext cx="832095" cy="744372"/>
                <a:chOff x="6322835" y="2292302"/>
                <a:chExt cx="832095" cy="744372"/>
              </a:xfrm>
            </p:grpSpPr>
            <p:sp>
              <p:nvSpPr>
                <p:cNvPr id="61" name="Rectangle: Single Corner Snipped 60">
                  <a:extLst>
                    <a:ext uri="{FF2B5EF4-FFF2-40B4-BE49-F238E27FC236}">
                      <a16:creationId xmlns:a16="http://schemas.microsoft.com/office/drawing/2014/main" id="{137664BA-7004-4DF0-BC89-3198ED26A28B}"/>
                    </a:ext>
                  </a:extLst>
                </p:cNvPr>
                <p:cNvSpPr/>
                <p:nvPr/>
              </p:nvSpPr>
              <p:spPr>
                <a:xfrm>
                  <a:off x="6322835" y="2492168"/>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62" name="Rectangle: Single Corner Snipped 61">
                  <a:extLst>
                    <a:ext uri="{FF2B5EF4-FFF2-40B4-BE49-F238E27FC236}">
                      <a16:creationId xmlns:a16="http://schemas.microsoft.com/office/drawing/2014/main" id="{4980C380-9E7E-4547-B28B-9FC39C4551DA}"/>
                    </a:ext>
                  </a:extLst>
                </p:cNvPr>
                <p:cNvSpPr/>
                <p:nvPr/>
              </p:nvSpPr>
              <p:spPr>
                <a:xfrm>
                  <a:off x="6399362" y="2403988"/>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63" name="Rectangle: Single Corner Snipped 62">
                  <a:extLst>
                    <a:ext uri="{FF2B5EF4-FFF2-40B4-BE49-F238E27FC236}">
                      <a16:creationId xmlns:a16="http://schemas.microsoft.com/office/drawing/2014/main" id="{260ACA40-FE28-448D-A506-E6C6CE21E53F}"/>
                    </a:ext>
                  </a:extLst>
                </p:cNvPr>
                <p:cNvSpPr/>
                <p:nvPr/>
              </p:nvSpPr>
              <p:spPr>
                <a:xfrm>
                  <a:off x="6501787" y="2292302"/>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grpSp>
          <p:grpSp>
            <p:nvGrpSpPr>
              <p:cNvPr id="4" name="Group 3">
                <a:extLst>
                  <a:ext uri="{FF2B5EF4-FFF2-40B4-BE49-F238E27FC236}">
                    <a16:creationId xmlns:a16="http://schemas.microsoft.com/office/drawing/2014/main" id="{7833F6AC-EE76-49EE-B417-ADB4EE396A2B}"/>
                  </a:ext>
                </a:extLst>
              </p:cNvPr>
              <p:cNvGrpSpPr/>
              <p:nvPr/>
            </p:nvGrpSpPr>
            <p:grpSpPr>
              <a:xfrm>
                <a:off x="6560456" y="1116235"/>
                <a:ext cx="1619792" cy="1642363"/>
                <a:chOff x="7056064" y="555523"/>
                <a:chExt cx="1619792" cy="1642363"/>
              </a:xfrm>
            </p:grpSpPr>
            <p:sp>
              <p:nvSpPr>
                <p:cNvPr id="38" name="Rectangle: Single Corner Snipped 37">
                  <a:extLst>
                    <a:ext uri="{FF2B5EF4-FFF2-40B4-BE49-F238E27FC236}">
                      <a16:creationId xmlns:a16="http://schemas.microsoft.com/office/drawing/2014/main" id="{B968CBAC-0015-4B91-9EB6-CBF8E554D146}"/>
                    </a:ext>
                  </a:extLst>
                </p:cNvPr>
                <p:cNvSpPr/>
                <p:nvPr/>
              </p:nvSpPr>
              <p:spPr>
                <a:xfrm>
                  <a:off x="7056064" y="1653380"/>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42" name="Rectangle: Single Corner Snipped 41">
                  <a:extLst>
                    <a:ext uri="{FF2B5EF4-FFF2-40B4-BE49-F238E27FC236}">
                      <a16:creationId xmlns:a16="http://schemas.microsoft.com/office/drawing/2014/main" id="{4BAF1697-831C-4BAE-8F0F-02C0E43177A9}"/>
                    </a:ext>
                  </a:extLst>
                </p:cNvPr>
                <p:cNvSpPr/>
                <p:nvPr/>
              </p:nvSpPr>
              <p:spPr>
                <a:xfrm>
                  <a:off x="7132591" y="1565200"/>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45" name="Rectangle: Single Corner Snipped 44">
                  <a:extLst>
                    <a:ext uri="{FF2B5EF4-FFF2-40B4-BE49-F238E27FC236}">
                      <a16:creationId xmlns:a16="http://schemas.microsoft.com/office/drawing/2014/main" id="{01602177-FE0E-4B38-BB26-4F3DFB28FBCC}"/>
                    </a:ext>
                  </a:extLst>
                </p:cNvPr>
                <p:cNvSpPr/>
                <p:nvPr/>
              </p:nvSpPr>
              <p:spPr>
                <a:xfrm>
                  <a:off x="7235016" y="1453514"/>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46" name="Rectangle: Single Corner Snipped 45">
                  <a:extLst>
                    <a:ext uri="{FF2B5EF4-FFF2-40B4-BE49-F238E27FC236}">
                      <a16:creationId xmlns:a16="http://schemas.microsoft.com/office/drawing/2014/main" id="{9A5EEAC3-569D-4D70-8097-0A109AF0AAE1}"/>
                    </a:ext>
                  </a:extLst>
                </p:cNvPr>
                <p:cNvSpPr/>
                <p:nvPr/>
              </p:nvSpPr>
              <p:spPr>
                <a:xfrm>
                  <a:off x="7317776" y="1351523"/>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48" name="Rectangle: Single Corner Snipped 47">
                  <a:extLst>
                    <a:ext uri="{FF2B5EF4-FFF2-40B4-BE49-F238E27FC236}">
                      <a16:creationId xmlns:a16="http://schemas.microsoft.com/office/drawing/2014/main" id="{C50ACC7E-906C-454A-963D-7BE8B59C2EDE}"/>
                    </a:ext>
                  </a:extLst>
                </p:cNvPr>
                <p:cNvSpPr/>
                <p:nvPr/>
              </p:nvSpPr>
              <p:spPr>
                <a:xfrm>
                  <a:off x="7394303" y="1263343"/>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49" name="Rectangle: Single Corner Snipped 48">
                  <a:extLst>
                    <a:ext uri="{FF2B5EF4-FFF2-40B4-BE49-F238E27FC236}">
                      <a16:creationId xmlns:a16="http://schemas.microsoft.com/office/drawing/2014/main" id="{11857260-DE14-4C0C-A9C4-A25CE7810800}"/>
                    </a:ext>
                  </a:extLst>
                </p:cNvPr>
                <p:cNvSpPr/>
                <p:nvPr/>
              </p:nvSpPr>
              <p:spPr>
                <a:xfrm>
                  <a:off x="7496728" y="1151657"/>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51" name="Rectangle: Single Corner Snipped 50">
                  <a:extLst>
                    <a:ext uri="{FF2B5EF4-FFF2-40B4-BE49-F238E27FC236}">
                      <a16:creationId xmlns:a16="http://schemas.microsoft.com/office/drawing/2014/main" id="{BF6C7652-B605-42C7-AFAF-FB02C70A0482}"/>
                    </a:ext>
                  </a:extLst>
                </p:cNvPr>
                <p:cNvSpPr/>
                <p:nvPr/>
              </p:nvSpPr>
              <p:spPr>
                <a:xfrm>
                  <a:off x="7582049" y="1057246"/>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52" name="Rectangle: Single Corner Snipped 51">
                  <a:extLst>
                    <a:ext uri="{FF2B5EF4-FFF2-40B4-BE49-F238E27FC236}">
                      <a16:creationId xmlns:a16="http://schemas.microsoft.com/office/drawing/2014/main" id="{A6F30753-CDE9-4D75-8B73-40C6DD6AE59A}"/>
                    </a:ext>
                  </a:extLst>
                </p:cNvPr>
                <p:cNvSpPr/>
                <p:nvPr/>
              </p:nvSpPr>
              <p:spPr>
                <a:xfrm>
                  <a:off x="7658576" y="969066"/>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53" name="Rectangle: Single Corner Snipped 52">
                  <a:extLst>
                    <a:ext uri="{FF2B5EF4-FFF2-40B4-BE49-F238E27FC236}">
                      <a16:creationId xmlns:a16="http://schemas.microsoft.com/office/drawing/2014/main" id="{D21C775E-CF48-4683-994B-A65E03619F58}"/>
                    </a:ext>
                  </a:extLst>
                </p:cNvPr>
                <p:cNvSpPr/>
                <p:nvPr/>
              </p:nvSpPr>
              <p:spPr>
                <a:xfrm>
                  <a:off x="7761001" y="857380"/>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55" name="Rectangle: Single Corner Snipped 54">
                  <a:extLst>
                    <a:ext uri="{FF2B5EF4-FFF2-40B4-BE49-F238E27FC236}">
                      <a16:creationId xmlns:a16="http://schemas.microsoft.com/office/drawing/2014/main" id="{99C3C80A-7C0F-4869-9EF0-6392E8AB1867}"/>
                    </a:ext>
                  </a:extLst>
                </p:cNvPr>
                <p:cNvSpPr/>
                <p:nvPr/>
              </p:nvSpPr>
              <p:spPr>
                <a:xfrm>
                  <a:off x="7843761" y="755389"/>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56" name="Rectangle: Single Corner Snipped 55">
                  <a:extLst>
                    <a:ext uri="{FF2B5EF4-FFF2-40B4-BE49-F238E27FC236}">
                      <a16:creationId xmlns:a16="http://schemas.microsoft.com/office/drawing/2014/main" id="{F9BA9CED-E0A8-4373-8F39-A0EB44349E78}"/>
                    </a:ext>
                  </a:extLst>
                </p:cNvPr>
                <p:cNvSpPr/>
                <p:nvPr/>
              </p:nvSpPr>
              <p:spPr>
                <a:xfrm>
                  <a:off x="7920288" y="667209"/>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58" name="Rectangle: Single Corner Snipped 57">
                  <a:extLst>
                    <a:ext uri="{FF2B5EF4-FFF2-40B4-BE49-F238E27FC236}">
                      <a16:creationId xmlns:a16="http://schemas.microsoft.com/office/drawing/2014/main" id="{5ED9CFD4-6779-417E-BD33-AA0AC99C1428}"/>
                    </a:ext>
                  </a:extLst>
                </p:cNvPr>
                <p:cNvSpPr/>
                <p:nvPr/>
              </p:nvSpPr>
              <p:spPr>
                <a:xfrm>
                  <a:off x="8022713" y="555523"/>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grpSp>
        </p:grpSp>
        <p:sp>
          <p:nvSpPr>
            <p:cNvPr id="60" name="TextBox 59">
              <a:extLst>
                <a:ext uri="{FF2B5EF4-FFF2-40B4-BE49-F238E27FC236}">
                  <a16:creationId xmlns:a16="http://schemas.microsoft.com/office/drawing/2014/main" id="{7ED82698-8854-4A9A-B725-6B66E99AD274}"/>
                </a:ext>
              </a:extLst>
            </p:cNvPr>
            <p:cNvSpPr txBox="1"/>
            <p:nvPr/>
          </p:nvSpPr>
          <p:spPr>
            <a:xfrm>
              <a:off x="7775924" y="2791354"/>
              <a:ext cx="2253291" cy="1180124"/>
            </a:xfrm>
            <a:prstGeom prst="rect">
              <a:avLst/>
            </a:prstGeom>
            <a:noFill/>
          </p:spPr>
          <p:txBody>
            <a:bodyPr wrap="square" tIns="90000" bIns="90000" rtlCol="0" anchor="ctr">
              <a:spAutoFit/>
            </a:bodyPr>
            <a:lstStyle/>
            <a:p>
              <a:pPr algn="ctr"/>
              <a:r>
                <a:rPr lang="en-GB" sz="1600" b="1" dirty="0">
                  <a:solidFill>
                    <a:schemeClr val="bg1"/>
                  </a:solidFill>
                  <a:latin typeface="Alte Haas Grotesk" panose="02000503000000020004" pitchFamily="2" charset="0"/>
                </a:rPr>
                <a:t>100% covered</a:t>
              </a:r>
            </a:p>
            <a:p>
              <a:pPr algn="ctr"/>
              <a:r>
                <a:rPr lang="en-GB" sz="1600" b="1" dirty="0">
                  <a:solidFill>
                    <a:schemeClr val="bg1"/>
                  </a:solidFill>
                  <a:latin typeface="Alte Haas Grotesk" panose="02000503000000020004" pitchFamily="2" charset="0"/>
                </a:rPr>
                <a:t>by Acceptance Tests</a:t>
              </a:r>
            </a:p>
          </p:txBody>
        </p:sp>
      </p:grpSp>
    </p:spTree>
    <p:extLst>
      <p:ext uri="{BB962C8B-B14F-4D97-AF65-F5344CB8AC3E}">
        <p14:creationId xmlns:p14="http://schemas.microsoft.com/office/powerpoint/2010/main" val="589292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F92AEEA-AF61-4CDE-B1A4-0C0D67133943}"/>
              </a:ext>
            </a:extLst>
          </p:cNvPr>
          <p:cNvPicPr>
            <a:picLocks noChangeAspect="1"/>
          </p:cNvPicPr>
          <p:nvPr/>
        </p:nvPicPr>
        <p:blipFill rotWithShape="1">
          <a:blip r:embed="rId3">
            <a:extLst>
              <a:ext uri="{28A0092B-C50C-407E-A947-70E740481C1C}">
                <a14:useLocalDpi xmlns:a14="http://schemas.microsoft.com/office/drawing/2010/main" val="0"/>
              </a:ext>
            </a:extLst>
          </a:blip>
          <a:srcRect r="16248"/>
          <a:stretch/>
        </p:blipFill>
        <p:spPr>
          <a:xfrm>
            <a:off x="727023" y="-793082"/>
            <a:ext cx="12372289" cy="8314748"/>
          </a:xfrm>
          <a:prstGeom prst="rect">
            <a:avLst/>
          </a:prstGeom>
        </p:spPr>
      </p:pic>
      <p:sp>
        <p:nvSpPr>
          <p:cNvPr id="43" name="Rectangle 42">
            <a:extLst>
              <a:ext uri="{FF2B5EF4-FFF2-40B4-BE49-F238E27FC236}">
                <a16:creationId xmlns:a16="http://schemas.microsoft.com/office/drawing/2014/main" id="{B06DF77F-F685-46CC-AEA0-A2F93299DF0E}"/>
              </a:ext>
            </a:extLst>
          </p:cNvPr>
          <p:cNvSpPr/>
          <p:nvPr/>
        </p:nvSpPr>
        <p:spPr>
          <a:xfrm>
            <a:off x="1380846" y="-609565"/>
            <a:ext cx="11370265" cy="7795555"/>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11" name="Title 3">
            <a:extLst>
              <a:ext uri="{FF2B5EF4-FFF2-40B4-BE49-F238E27FC236}">
                <a16:creationId xmlns:a16="http://schemas.microsoft.com/office/drawing/2014/main" id="{602ACB4C-FD32-44AA-8680-CD5BCE6DA11E}"/>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sp>
        <p:nvSpPr>
          <p:cNvPr id="59" name="TextBox 58">
            <a:extLst>
              <a:ext uri="{FF2B5EF4-FFF2-40B4-BE49-F238E27FC236}">
                <a16:creationId xmlns:a16="http://schemas.microsoft.com/office/drawing/2014/main" id="{33DA1ED4-FA0E-458B-9F32-B46DE81127D1}"/>
              </a:ext>
            </a:extLst>
          </p:cNvPr>
          <p:cNvSpPr txBox="1"/>
          <p:nvPr/>
        </p:nvSpPr>
        <p:spPr>
          <a:xfrm rot="18780000">
            <a:off x="10268714" y="3011081"/>
            <a:ext cx="643001" cy="307777"/>
          </a:xfrm>
          <a:prstGeom prst="rect">
            <a:avLst/>
          </a:prstGeom>
          <a:noFill/>
        </p:spPr>
        <p:txBody>
          <a:bodyPr wrap="square" rtlCol="0">
            <a:spAutoFit/>
          </a:bodyPr>
          <a:lstStyle/>
          <a:p>
            <a:r>
              <a:rPr lang="fr-FR" sz="1400" b="1" cap="all" dirty="0">
                <a:solidFill>
                  <a:schemeClr val="bg1"/>
                </a:solidFill>
              </a:rPr>
              <a:t>Stub</a:t>
            </a:r>
            <a:endParaRPr lang="en-GB" sz="1400" b="1" cap="all" dirty="0">
              <a:solidFill>
                <a:schemeClr val="bg1"/>
              </a:solidFill>
            </a:endParaRPr>
          </a:p>
        </p:txBody>
      </p:sp>
      <p:cxnSp>
        <p:nvCxnSpPr>
          <p:cNvPr id="36" name="Straight Connector 35">
            <a:extLst>
              <a:ext uri="{FF2B5EF4-FFF2-40B4-BE49-F238E27FC236}">
                <a16:creationId xmlns:a16="http://schemas.microsoft.com/office/drawing/2014/main" id="{11C7B56D-56C3-4AF0-B319-3D57AA596F7B}"/>
              </a:ext>
            </a:extLst>
          </p:cNvPr>
          <p:cNvCxnSpPr/>
          <p:nvPr/>
        </p:nvCxnSpPr>
        <p:spPr>
          <a:xfrm>
            <a:off x="4709717" y="3610599"/>
            <a:ext cx="7399347" cy="0"/>
          </a:xfrm>
          <a:prstGeom prst="line">
            <a:avLst/>
          </a:prstGeom>
          <a:ln w="31750">
            <a:solidFill>
              <a:schemeClr val="accent3">
                <a:lumMod val="75000"/>
              </a:schemeClr>
            </a:solidFill>
            <a:prstDash val="lgDash"/>
          </a:ln>
        </p:spPr>
        <p:style>
          <a:lnRef idx="1">
            <a:schemeClr val="accent1"/>
          </a:lnRef>
          <a:fillRef idx="0">
            <a:schemeClr val="accent1"/>
          </a:fillRef>
          <a:effectRef idx="0">
            <a:schemeClr val="accent1"/>
          </a:effectRef>
          <a:fontRef idx="minor">
            <a:schemeClr val="tx1"/>
          </a:fontRef>
        </p:style>
      </p:cxnSp>
      <p:sp>
        <p:nvSpPr>
          <p:cNvPr id="80" name="Title 3">
            <a:extLst>
              <a:ext uri="{FF2B5EF4-FFF2-40B4-BE49-F238E27FC236}">
                <a16:creationId xmlns:a16="http://schemas.microsoft.com/office/drawing/2014/main" id="{E8D97B26-D5E6-4780-A526-CF516BFAA7FF}"/>
              </a:ext>
            </a:extLst>
          </p:cNvPr>
          <p:cNvSpPr txBox="1">
            <a:spLocks/>
          </p:cNvSpPr>
          <p:nvPr/>
        </p:nvSpPr>
        <p:spPr>
          <a:xfrm>
            <a:off x="781318" y="4270693"/>
            <a:ext cx="2611362" cy="161555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1800" dirty="0">
                <a:solidFill>
                  <a:schemeClr val="bg1"/>
                </a:solidFill>
              </a:rPr>
              <a:t>2.</a:t>
            </a:r>
          </a:p>
          <a:p>
            <a:r>
              <a:rPr lang="en-US" sz="2800" dirty="0">
                <a:solidFill>
                  <a:schemeClr val="bg1"/>
                </a:solidFill>
              </a:rPr>
              <a:t>Beware of…</a:t>
            </a:r>
            <a:br>
              <a:rPr lang="en-US" sz="2800" dirty="0">
                <a:solidFill>
                  <a:schemeClr val="bg1"/>
                </a:solidFill>
              </a:rPr>
            </a:br>
            <a:r>
              <a:rPr lang="en-US" sz="2800" dirty="0">
                <a:solidFill>
                  <a:schemeClr val="bg1"/>
                </a:solidFill>
              </a:rPr>
              <a:t>Blind Spots</a:t>
            </a:r>
            <a:endParaRPr lang="en-GB" sz="1800" dirty="0">
              <a:solidFill>
                <a:schemeClr val="bg1"/>
              </a:solidFill>
            </a:endParaRPr>
          </a:p>
        </p:txBody>
      </p:sp>
      <p:grpSp>
        <p:nvGrpSpPr>
          <p:cNvPr id="6" name="Group 5">
            <a:extLst>
              <a:ext uri="{FF2B5EF4-FFF2-40B4-BE49-F238E27FC236}">
                <a16:creationId xmlns:a16="http://schemas.microsoft.com/office/drawing/2014/main" id="{E966BAD0-2F16-42F8-959B-A02AF038BC06}"/>
              </a:ext>
            </a:extLst>
          </p:cNvPr>
          <p:cNvGrpSpPr/>
          <p:nvPr/>
        </p:nvGrpSpPr>
        <p:grpSpPr>
          <a:xfrm>
            <a:off x="3406543" y="3928520"/>
            <a:ext cx="4820813" cy="2744259"/>
            <a:chOff x="3406543" y="3928520"/>
            <a:chExt cx="4820813" cy="2744259"/>
          </a:xfrm>
        </p:grpSpPr>
        <p:sp>
          <p:nvSpPr>
            <p:cNvPr id="105" name="Rectangle 104">
              <a:extLst>
                <a:ext uri="{FF2B5EF4-FFF2-40B4-BE49-F238E27FC236}">
                  <a16:creationId xmlns:a16="http://schemas.microsoft.com/office/drawing/2014/main" id="{6CCD406D-5C4A-4033-8238-C58FED01F03A}"/>
                </a:ext>
              </a:extLst>
            </p:cNvPr>
            <p:cNvSpPr/>
            <p:nvPr/>
          </p:nvSpPr>
          <p:spPr>
            <a:xfrm>
              <a:off x="6012446" y="3928520"/>
              <a:ext cx="2214910" cy="1339326"/>
            </a:xfrm>
            <a:prstGeom prst="rect">
              <a:avLst/>
            </a:prstGeom>
            <a:solidFill>
              <a:schemeClr val="tx1">
                <a:alpha val="31000"/>
              </a:schemeClr>
            </a:solidFill>
            <a:ln>
              <a:solidFill>
                <a:srgbClr val="C594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76" name="Straight Arrow Connector 75">
              <a:extLst>
                <a:ext uri="{FF2B5EF4-FFF2-40B4-BE49-F238E27FC236}">
                  <a16:creationId xmlns:a16="http://schemas.microsoft.com/office/drawing/2014/main" id="{ECA11873-9BF6-443F-9370-8AED5B8D4775}"/>
                </a:ext>
              </a:extLst>
            </p:cNvPr>
            <p:cNvCxnSpPr>
              <a:cxnSpLocks/>
            </p:cNvCxnSpPr>
            <p:nvPr/>
          </p:nvCxnSpPr>
          <p:spPr>
            <a:xfrm>
              <a:off x="7109211" y="4185284"/>
              <a:ext cx="602224" cy="0"/>
            </a:xfrm>
            <a:prstGeom prst="straightConnector1">
              <a:avLst/>
            </a:prstGeom>
            <a:ln w="19050">
              <a:solidFill>
                <a:schemeClr val="bg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DFB8451F-9133-44AB-A25E-C74F3522FFD3}"/>
                </a:ext>
              </a:extLst>
            </p:cNvPr>
            <p:cNvCxnSpPr>
              <a:cxnSpLocks/>
            </p:cNvCxnSpPr>
            <p:nvPr/>
          </p:nvCxnSpPr>
          <p:spPr>
            <a:xfrm flipV="1">
              <a:off x="4662435" y="4868426"/>
              <a:ext cx="1517477" cy="495306"/>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21" name="Group 20">
              <a:extLst>
                <a:ext uri="{FF2B5EF4-FFF2-40B4-BE49-F238E27FC236}">
                  <a16:creationId xmlns:a16="http://schemas.microsoft.com/office/drawing/2014/main" id="{2DC9CD39-9F5C-4DEC-951E-1A879A722CEB}"/>
                </a:ext>
              </a:extLst>
            </p:cNvPr>
            <p:cNvGrpSpPr/>
            <p:nvPr/>
          </p:nvGrpSpPr>
          <p:grpSpPr>
            <a:xfrm>
              <a:off x="3958406" y="5168005"/>
              <a:ext cx="646962" cy="586015"/>
              <a:chOff x="5983840" y="4820277"/>
              <a:chExt cx="963300" cy="872553"/>
            </a:xfrm>
          </p:grpSpPr>
          <p:sp>
            <p:nvSpPr>
              <p:cNvPr id="74" name="Rectangle: Single Corner Snipped 73">
                <a:extLst>
                  <a:ext uri="{FF2B5EF4-FFF2-40B4-BE49-F238E27FC236}">
                    <a16:creationId xmlns:a16="http://schemas.microsoft.com/office/drawing/2014/main" id="{2DF02960-4701-421B-9A28-BE2B6AAE00CA}"/>
                  </a:ext>
                </a:extLst>
              </p:cNvPr>
              <p:cNvSpPr/>
              <p:nvPr/>
            </p:nvSpPr>
            <p:spPr>
              <a:xfrm>
                <a:off x="5983840" y="5148324"/>
                <a:ext cx="653143" cy="544506"/>
              </a:xfrm>
              <a:prstGeom prst="snip1Rect">
                <a:avLst/>
              </a:prstGeom>
              <a:solidFill>
                <a:srgbClr val="BF9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IT</a:t>
                </a:r>
              </a:p>
            </p:txBody>
          </p:sp>
          <p:sp>
            <p:nvSpPr>
              <p:cNvPr id="82" name="Rectangle: Single Corner Snipped 81">
                <a:extLst>
                  <a:ext uri="{FF2B5EF4-FFF2-40B4-BE49-F238E27FC236}">
                    <a16:creationId xmlns:a16="http://schemas.microsoft.com/office/drawing/2014/main" id="{EC8F29BC-5595-4327-BCE1-14491516E5BA}"/>
                  </a:ext>
                </a:extLst>
              </p:cNvPr>
              <p:cNvSpPr/>
              <p:nvPr/>
            </p:nvSpPr>
            <p:spPr>
              <a:xfrm>
                <a:off x="6077687" y="5037749"/>
                <a:ext cx="653143" cy="544506"/>
              </a:xfrm>
              <a:prstGeom prst="snip1Rect">
                <a:avLst/>
              </a:prstGeom>
              <a:solidFill>
                <a:srgbClr val="BF9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IT</a:t>
                </a:r>
              </a:p>
            </p:txBody>
          </p:sp>
          <p:sp>
            <p:nvSpPr>
              <p:cNvPr id="83" name="Rectangle: Single Corner Snipped 82">
                <a:extLst>
                  <a:ext uri="{FF2B5EF4-FFF2-40B4-BE49-F238E27FC236}">
                    <a16:creationId xmlns:a16="http://schemas.microsoft.com/office/drawing/2014/main" id="{27922804-145D-4B68-A114-A3CC6120A64A}"/>
                  </a:ext>
                </a:extLst>
              </p:cNvPr>
              <p:cNvSpPr/>
              <p:nvPr/>
            </p:nvSpPr>
            <p:spPr>
              <a:xfrm>
                <a:off x="6185840" y="4933334"/>
                <a:ext cx="653143" cy="544506"/>
              </a:xfrm>
              <a:prstGeom prst="snip1Rect">
                <a:avLst/>
              </a:prstGeom>
              <a:solidFill>
                <a:srgbClr val="BF9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IT</a:t>
                </a:r>
              </a:p>
            </p:txBody>
          </p:sp>
          <p:sp>
            <p:nvSpPr>
              <p:cNvPr id="84" name="Rectangle: Single Corner Snipped 83">
                <a:extLst>
                  <a:ext uri="{FF2B5EF4-FFF2-40B4-BE49-F238E27FC236}">
                    <a16:creationId xmlns:a16="http://schemas.microsoft.com/office/drawing/2014/main" id="{1CD5A7FF-788C-463B-BD57-B0861A6F2B4A}"/>
                  </a:ext>
                </a:extLst>
              </p:cNvPr>
              <p:cNvSpPr/>
              <p:nvPr/>
            </p:nvSpPr>
            <p:spPr>
              <a:xfrm>
                <a:off x="6293997" y="4820277"/>
                <a:ext cx="653143" cy="544507"/>
              </a:xfrm>
              <a:prstGeom prst="snip1Rect">
                <a:avLst/>
              </a:prstGeom>
              <a:solidFill>
                <a:srgbClr val="BF9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IT</a:t>
                </a:r>
              </a:p>
            </p:txBody>
          </p:sp>
        </p:grpSp>
        <p:grpSp>
          <p:nvGrpSpPr>
            <p:cNvPr id="85" name="Group 84">
              <a:extLst>
                <a:ext uri="{FF2B5EF4-FFF2-40B4-BE49-F238E27FC236}">
                  <a16:creationId xmlns:a16="http://schemas.microsoft.com/office/drawing/2014/main" id="{CAF2441B-5EB8-4C1C-A0E5-E54C2CDD2A5E}"/>
                </a:ext>
              </a:extLst>
            </p:cNvPr>
            <p:cNvGrpSpPr/>
            <p:nvPr/>
          </p:nvGrpSpPr>
          <p:grpSpPr>
            <a:xfrm>
              <a:off x="6142450" y="4298014"/>
              <a:ext cx="1082241" cy="599157"/>
              <a:chOff x="6793875" y="5862572"/>
              <a:chExt cx="632171" cy="347208"/>
            </a:xfrm>
          </p:grpSpPr>
          <p:sp>
            <p:nvSpPr>
              <p:cNvPr id="86" name="Rectangle 85">
                <a:extLst>
                  <a:ext uri="{FF2B5EF4-FFF2-40B4-BE49-F238E27FC236}">
                    <a16:creationId xmlns:a16="http://schemas.microsoft.com/office/drawing/2014/main" id="{5E2F3EBC-4009-4BC9-A7EF-DCFC04F8D003}"/>
                  </a:ext>
                </a:extLst>
              </p:cNvPr>
              <p:cNvSpPr/>
              <p:nvPr/>
            </p:nvSpPr>
            <p:spPr>
              <a:xfrm rot="18900000">
                <a:off x="6834063" y="5862572"/>
                <a:ext cx="591983" cy="347208"/>
              </a:xfrm>
              <a:prstGeom prst="rect">
                <a:avLst/>
              </a:prstGeom>
              <a:solidFill>
                <a:schemeClr val="accent4">
                  <a:lumMod val="60000"/>
                  <a:lumOff val="4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900" b="1" dirty="0">
                  <a:solidFill>
                    <a:schemeClr val="tx1"/>
                  </a:solidFill>
                </a:endParaRPr>
              </a:p>
              <a:p>
                <a:pPr algn="ctr"/>
                <a:endParaRPr lang="fr-FR" sz="900" b="1" dirty="0">
                  <a:solidFill>
                    <a:schemeClr val="tx1"/>
                  </a:solidFill>
                </a:endParaRPr>
              </a:p>
              <a:p>
                <a:pPr algn="ctr"/>
                <a:endParaRPr lang="fr-FR" sz="900" b="1" dirty="0">
                  <a:solidFill>
                    <a:schemeClr val="tx1"/>
                  </a:solidFill>
                </a:endParaRPr>
              </a:p>
              <a:p>
                <a:r>
                  <a:rPr lang="fr-FR" sz="900" b="1" dirty="0">
                    <a:solidFill>
                      <a:schemeClr val="tx1"/>
                    </a:solidFill>
                  </a:rPr>
                  <a:t>Right Adapter</a:t>
                </a:r>
                <a:endParaRPr lang="en-GB" sz="900" b="1" dirty="0">
                  <a:solidFill>
                    <a:schemeClr val="tx1"/>
                  </a:solidFill>
                </a:endParaRPr>
              </a:p>
            </p:txBody>
          </p:sp>
          <p:sp>
            <p:nvSpPr>
              <p:cNvPr id="87" name="Rectangle 86">
                <a:extLst>
                  <a:ext uri="{FF2B5EF4-FFF2-40B4-BE49-F238E27FC236}">
                    <a16:creationId xmlns:a16="http://schemas.microsoft.com/office/drawing/2014/main" id="{4491F876-C6B3-4758-9683-7309CF4D9E3D}"/>
                  </a:ext>
                </a:extLst>
              </p:cNvPr>
              <p:cNvSpPr/>
              <p:nvPr/>
            </p:nvSpPr>
            <p:spPr>
              <a:xfrm rot="18900000">
                <a:off x="6793875" y="5881050"/>
                <a:ext cx="591983" cy="241965"/>
              </a:xfrm>
              <a:prstGeom prst="rect">
                <a:avLst/>
              </a:prstGeom>
              <a:solidFill>
                <a:srgbClr val="BF9000">
                  <a:alpha val="63000"/>
                </a:srgbClr>
              </a:solidFill>
              <a:ln w="25400">
                <a:solidFill>
                  <a:srgbClr val="BF9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dirty="0">
                    <a:solidFill>
                      <a:schemeClr val="bg1"/>
                    </a:solidFill>
                    <a:latin typeface="Alte Haas Grotesk" panose="02000503000000020004" pitchFamily="2" charset="0"/>
                  </a:rPr>
                  <a:t>80%</a:t>
                </a:r>
                <a:endParaRPr lang="en-GB" sz="1400" b="1" dirty="0">
                  <a:solidFill>
                    <a:schemeClr val="bg1"/>
                  </a:solidFill>
                  <a:latin typeface="Alte Haas Grotesk" panose="02000503000000020004" pitchFamily="2" charset="0"/>
                </a:endParaRPr>
              </a:p>
            </p:txBody>
          </p:sp>
        </p:grpSp>
        <p:sp>
          <p:nvSpPr>
            <p:cNvPr id="77" name="TextBox 76">
              <a:extLst>
                <a:ext uri="{FF2B5EF4-FFF2-40B4-BE49-F238E27FC236}">
                  <a16:creationId xmlns:a16="http://schemas.microsoft.com/office/drawing/2014/main" id="{082C0927-C9E4-40C6-AC73-FB3E69E443C1}"/>
                </a:ext>
              </a:extLst>
            </p:cNvPr>
            <p:cNvSpPr txBox="1"/>
            <p:nvPr/>
          </p:nvSpPr>
          <p:spPr>
            <a:xfrm>
              <a:off x="7177846" y="3987291"/>
              <a:ext cx="611867" cy="215444"/>
            </a:xfrm>
            <a:prstGeom prst="rect">
              <a:avLst/>
            </a:prstGeom>
            <a:noFill/>
          </p:spPr>
          <p:txBody>
            <a:bodyPr wrap="square" rtlCol="0">
              <a:spAutoFit/>
            </a:bodyPr>
            <a:lstStyle/>
            <a:p>
              <a:r>
                <a:rPr lang="fr-FR" sz="800" b="1" dirty="0">
                  <a:solidFill>
                    <a:schemeClr val="bg1"/>
                  </a:solidFill>
                  <a:latin typeface="Alte Haas Grotesk" panose="02000503000000020004" pitchFamily="2" charset="0"/>
                </a:rPr>
                <a:t>HTTP</a:t>
              </a:r>
              <a:endParaRPr lang="en-GB" sz="800" b="1" dirty="0">
                <a:solidFill>
                  <a:schemeClr val="bg1"/>
                </a:solidFill>
                <a:latin typeface="Alte Haas Grotesk" panose="02000503000000020004" pitchFamily="2" charset="0"/>
              </a:endParaRPr>
            </a:p>
          </p:txBody>
        </p:sp>
        <p:sp>
          <p:nvSpPr>
            <p:cNvPr id="78" name="Octagon 77">
              <a:extLst>
                <a:ext uri="{FF2B5EF4-FFF2-40B4-BE49-F238E27FC236}">
                  <a16:creationId xmlns:a16="http://schemas.microsoft.com/office/drawing/2014/main" id="{5156B216-CCD2-42DD-A017-5ABEB1C0A730}"/>
                </a:ext>
              </a:extLst>
            </p:cNvPr>
            <p:cNvSpPr/>
            <p:nvPr/>
          </p:nvSpPr>
          <p:spPr>
            <a:xfrm>
              <a:off x="7679448" y="4142956"/>
              <a:ext cx="435669" cy="370836"/>
            </a:xfrm>
            <a:prstGeom prst="octagon">
              <a:avLst>
                <a:gd name="adj" fmla="val 30445"/>
              </a:avLst>
            </a:prstGeom>
            <a:solidFill>
              <a:srgbClr val="DFC9EF"/>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1000" b="1" dirty="0">
                  <a:solidFill>
                    <a:schemeClr val="tx1"/>
                  </a:solidFill>
                  <a:latin typeface="Alte Haas Grotesk" panose="02000503000000020004" pitchFamily="2" charset="0"/>
                </a:rPr>
                <a:t>API</a:t>
              </a:r>
              <a:endParaRPr lang="en-GB" sz="1000" b="1" dirty="0">
                <a:solidFill>
                  <a:schemeClr val="tx1"/>
                </a:solidFill>
                <a:latin typeface="Alte Haas Grotesk" panose="02000503000000020004" pitchFamily="2" charset="0"/>
              </a:endParaRPr>
            </a:p>
          </p:txBody>
        </p:sp>
        <p:grpSp>
          <p:nvGrpSpPr>
            <p:cNvPr id="106" name="Group 105">
              <a:extLst>
                <a:ext uri="{FF2B5EF4-FFF2-40B4-BE49-F238E27FC236}">
                  <a16:creationId xmlns:a16="http://schemas.microsoft.com/office/drawing/2014/main" id="{C7FDEB85-8308-4902-8597-0771BAE179B2}"/>
                </a:ext>
              </a:extLst>
            </p:cNvPr>
            <p:cNvGrpSpPr/>
            <p:nvPr/>
          </p:nvGrpSpPr>
          <p:grpSpPr>
            <a:xfrm>
              <a:off x="6012445" y="5699844"/>
              <a:ext cx="2214910" cy="972935"/>
              <a:chOff x="6096385" y="5426027"/>
              <a:chExt cx="2130970" cy="972935"/>
            </a:xfrm>
          </p:grpSpPr>
          <p:sp>
            <p:nvSpPr>
              <p:cNvPr id="104" name="Rectangle 103">
                <a:extLst>
                  <a:ext uri="{FF2B5EF4-FFF2-40B4-BE49-F238E27FC236}">
                    <a16:creationId xmlns:a16="http://schemas.microsoft.com/office/drawing/2014/main" id="{E5EDA76A-A609-400D-AE0E-527AA364C88C}"/>
                  </a:ext>
                </a:extLst>
              </p:cNvPr>
              <p:cNvSpPr/>
              <p:nvPr/>
            </p:nvSpPr>
            <p:spPr>
              <a:xfrm>
                <a:off x="6096385" y="5426027"/>
                <a:ext cx="2130970" cy="972935"/>
              </a:xfrm>
              <a:prstGeom prst="rect">
                <a:avLst/>
              </a:prstGeom>
              <a:solidFill>
                <a:schemeClr val="tx1">
                  <a:alpha val="31000"/>
                </a:schemeClr>
              </a:solidFill>
              <a:ln>
                <a:solidFill>
                  <a:srgbClr val="C594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54" name="Group 53">
                <a:extLst>
                  <a:ext uri="{FF2B5EF4-FFF2-40B4-BE49-F238E27FC236}">
                    <a16:creationId xmlns:a16="http://schemas.microsoft.com/office/drawing/2014/main" id="{F471B49C-CEE9-481E-94EE-8462397759CD}"/>
                  </a:ext>
                </a:extLst>
              </p:cNvPr>
              <p:cNvGrpSpPr/>
              <p:nvPr/>
            </p:nvGrpSpPr>
            <p:grpSpPr>
              <a:xfrm>
                <a:off x="6303461" y="5584869"/>
                <a:ext cx="659592" cy="785015"/>
                <a:chOff x="6691182" y="5115414"/>
                <a:chExt cx="659592" cy="785015"/>
              </a:xfrm>
            </p:grpSpPr>
            <p:sp>
              <p:nvSpPr>
                <p:cNvPr id="81" name="Right Brace 80">
                  <a:extLst>
                    <a:ext uri="{FF2B5EF4-FFF2-40B4-BE49-F238E27FC236}">
                      <a16:creationId xmlns:a16="http://schemas.microsoft.com/office/drawing/2014/main" id="{45AC5DFE-22C2-4C69-A051-3AE820E11F5C}"/>
                    </a:ext>
                  </a:extLst>
                </p:cNvPr>
                <p:cNvSpPr/>
                <p:nvPr/>
              </p:nvSpPr>
              <p:spPr>
                <a:xfrm rot="13371144">
                  <a:off x="6691182" y="5115414"/>
                  <a:ext cx="566994" cy="567988"/>
                </a:xfrm>
                <a:prstGeom prst="rightBrace">
                  <a:avLst>
                    <a:gd name="adj1" fmla="val 8333"/>
                    <a:gd name="adj2" fmla="val 55289"/>
                  </a:avLst>
                </a:prstGeom>
                <a:ln w="3492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99" name="TextBox 98">
                  <a:extLst>
                    <a:ext uri="{FF2B5EF4-FFF2-40B4-BE49-F238E27FC236}">
                      <a16:creationId xmlns:a16="http://schemas.microsoft.com/office/drawing/2014/main" id="{083A5C5D-D035-4BF2-AE40-0888CE8F15D3}"/>
                    </a:ext>
                  </a:extLst>
                </p:cNvPr>
                <p:cNvSpPr txBox="1"/>
                <p:nvPr/>
              </p:nvSpPr>
              <p:spPr>
                <a:xfrm rot="18780000">
                  <a:off x="6859996" y="5409652"/>
                  <a:ext cx="643001" cy="338554"/>
                </a:xfrm>
                <a:prstGeom prst="rect">
                  <a:avLst/>
                </a:prstGeom>
                <a:noFill/>
              </p:spPr>
              <p:txBody>
                <a:bodyPr wrap="square" rtlCol="0">
                  <a:spAutoFit/>
                </a:bodyPr>
                <a:lstStyle/>
                <a:p>
                  <a:r>
                    <a:rPr lang="fr-FR" sz="1600" b="1" cap="all" dirty="0">
                      <a:solidFill>
                        <a:schemeClr val="bg1"/>
                      </a:solidFill>
                    </a:rPr>
                    <a:t>Stub</a:t>
                  </a:r>
                  <a:endParaRPr lang="en-GB" sz="1600" b="1" cap="all" dirty="0">
                    <a:solidFill>
                      <a:schemeClr val="bg1"/>
                    </a:solidFill>
                  </a:endParaRPr>
                </a:p>
              </p:txBody>
            </p:sp>
          </p:grpSp>
        </p:grpSp>
        <p:cxnSp>
          <p:nvCxnSpPr>
            <p:cNvPr id="102" name="Straight Arrow Connector 101">
              <a:extLst>
                <a:ext uri="{FF2B5EF4-FFF2-40B4-BE49-F238E27FC236}">
                  <a16:creationId xmlns:a16="http://schemas.microsoft.com/office/drawing/2014/main" id="{B0109084-3E7C-4D99-B761-DD9F9F0815DF}"/>
                </a:ext>
              </a:extLst>
            </p:cNvPr>
            <p:cNvCxnSpPr>
              <a:cxnSpLocks/>
            </p:cNvCxnSpPr>
            <p:nvPr/>
          </p:nvCxnSpPr>
          <p:spPr>
            <a:xfrm>
              <a:off x="4662435" y="5481376"/>
              <a:ext cx="1604524" cy="643094"/>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03" name="Title 3">
              <a:extLst>
                <a:ext uri="{FF2B5EF4-FFF2-40B4-BE49-F238E27FC236}">
                  <a16:creationId xmlns:a16="http://schemas.microsoft.com/office/drawing/2014/main" id="{1161FCCF-007E-4D83-8AE3-B8100AD832DB}"/>
                </a:ext>
              </a:extLst>
            </p:cNvPr>
            <p:cNvSpPr txBox="1">
              <a:spLocks/>
            </p:cNvSpPr>
            <p:nvPr/>
          </p:nvSpPr>
          <p:spPr>
            <a:xfrm>
              <a:off x="6859340" y="5363732"/>
              <a:ext cx="775634" cy="399779"/>
            </a:xfrm>
            <a:prstGeom prst="rect">
              <a:avLst/>
            </a:prstGeom>
            <a:solidFill>
              <a:schemeClr val="tx1">
                <a:alpha val="31000"/>
              </a:schemeClr>
            </a:solidFill>
          </p:spPr>
          <p:txBody>
            <a:bodyPr vert="horz" lIns="91440" tIns="45720" rIns="91440" bIns="45720" rtlCol="0" anchor="t">
              <a:normAutofit fontScale="77500" lnSpcReduction="20000"/>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3600" dirty="0">
                  <a:solidFill>
                    <a:srgbClr val="C59400"/>
                  </a:solidFill>
                  <a:sym typeface="Wingdings" panose="05000000000000000000" pitchFamily="2" charset="2"/>
                </a:rPr>
                <a:t></a:t>
              </a:r>
              <a:endParaRPr lang="en-GB" sz="2400" dirty="0">
                <a:solidFill>
                  <a:srgbClr val="C59400"/>
                </a:solidFill>
              </a:endParaRPr>
            </a:p>
          </p:txBody>
        </p:sp>
        <p:sp>
          <p:nvSpPr>
            <p:cNvPr id="114" name="TextBox 113">
              <a:extLst>
                <a:ext uri="{FF2B5EF4-FFF2-40B4-BE49-F238E27FC236}">
                  <a16:creationId xmlns:a16="http://schemas.microsoft.com/office/drawing/2014/main" id="{F2E34344-688F-4429-96E9-CB6D853DEDC7}"/>
                </a:ext>
              </a:extLst>
            </p:cNvPr>
            <p:cNvSpPr txBox="1"/>
            <p:nvPr/>
          </p:nvSpPr>
          <p:spPr>
            <a:xfrm>
              <a:off x="3406543" y="5813358"/>
              <a:ext cx="1650423" cy="338554"/>
            </a:xfrm>
            <a:prstGeom prst="rect">
              <a:avLst/>
            </a:prstGeom>
            <a:noFill/>
          </p:spPr>
          <p:txBody>
            <a:bodyPr wrap="square" rtlCol="0">
              <a:spAutoFit/>
            </a:bodyPr>
            <a:lstStyle/>
            <a:p>
              <a:pPr algn="ctr"/>
              <a:r>
                <a:rPr lang="fr-FR" sz="1600" b="1" cap="all" dirty="0" err="1">
                  <a:solidFill>
                    <a:srgbClr val="C59400"/>
                  </a:solidFill>
                </a:rPr>
                <a:t>Contract</a:t>
              </a:r>
              <a:r>
                <a:rPr lang="fr-FR" sz="1600" b="1" cap="all" dirty="0">
                  <a:solidFill>
                    <a:srgbClr val="C59400"/>
                  </a:solidFill>
                </a:rPr>
                <a:t> tests</a:t>
              </a:r>
              <a:endParaRPr lang="en-GB" sz="1600" b="1" cap="all" dirty="0">
                <a:solidFill>
                  <a:srgbClr val="C59400"/>
                </a:solidFill>
              </a:endParaRPr>
            </a:p>
          </p:txBody>
        </p:sp>
      </p:grpSp>
      <p:grpSp>
        <p:nvGrpSpPr>
          <p:cNvPr id="120" name="Group 119">
            <a:extLst>
              <a:ext uri="{FF2B5EF4-FFF2-40B4-BE49-F238E27FC236}">
                <a16:creationId xmlns:a16="http://schemas.microsoft.com/office/drawing/2014/main" id="{D06514C6-6871-43D3-AF57-4C922BF3D53F}"/>
              </a:ext>
            </a:extLst>
          </p:cNvPr>
          <p:cNvGrpSpPr/>
          <p:nvPr/>
        </p:nvGrpSpPr>
        <p:grpSpPr>
          <a:xfrm>
            <a:off x="7397044" y="260089"/>
            <a:ext cx="4345303" cy="2999346"/>
            <a:chOff x="7397044" y="260089"/>
            <a:chExt cx="4345303" cy="2999346"/>
          </a:xfrm>
        </p:grpSpPr>
        <p:grpSp>
          <p:nvGrpSpPr>
            <p:cNvPr id="2" name="Group 1">
              <a:extLst>
                <a:ext uri="{FF2B5EF4-FFF2-40B4-BE49-F238E27FC236}">
                  <a16:creationId xmlns:a16="http://schemas.microsoft.com/office/drawing/2014/main" id="{1597CEB3-3479-40EB-9C1A-0209C6FB5CBF}"/>
                </a:ext>
              </a:extLst>
            </p:cNvPr>
            <p:cNvGrpSpPr/>
            <p:nvPr/>
          </p:nvGrpSpPr>
          <p:grpSpPr>
            <a:xfrm>
              <a:off x="7397044" y="519314"/>
              <a:ext cx="3227627" cy="2740121"/>
              <a:chOff x="6283565" y="1116235"/>
              <a:chExt cx="4138320" cy="3513261"/>
            </a:xfrm>
          </p:grpSpPr>
          <p:sp>
            <p:nvSpPr>
              <p:cNvPr id="10" name="Octagon 9">
                <a:extLst>
                  <a:ext uri="{FF2B5EF4-FFF2-40B4-BE49-F238E27FC236}">
                    <a16:creationId xmlns:a16="http://schemas.microsoft.com/office/drawing/2014/main" id="{FBBA3537-5C7E-4591-8124-946907AAFAB4}"/>
                  </a:ext>
                </a:extLst>
              </p:cNvPr>
              <p:cNvSpPr/>
              <p:nvPr/>
            </p:nvSpPr>
            <p:spPr>
              <a:xfrm>
                <a:off x="7611446" y="2273093"/>
                <a:ext cx="2571789" cy="2189074"/>
              </a:xfrm>
              <a:prstGeom prst="octagon">
                <a:avLst>
                  <a:gd name="adj" fmla="val 30445"/>
                </a:avLst>
              </a:prstGeom>
              <a:solidFill>
                <a:srgbClr val="BA8CDC"/>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E4C07E13-E787-4FBD-9471-50189356F7AC}"/>
                  </a:ext>
                </a:extLst>
              </p:cNvPr>
              <p:cNvSpPr txBox="1"/>
              <p:nvPr/>
            </p:nvSpPr>
            <p:spPr>
              <a:xfrm>
                <a:off x="8780412" y="2279060"/>
                <a:ext cx="805858" cy="215444"/>
              </a:xfrm>
              <a:prstGeom prst="rect">
                <a:avLst/>
              </a:prstGeom>
              <a:noFill/>
            </p:spPr>
            <p:txBody>
              <a:bodyPr wrap="square" rtlCol="0">
                <a:spAutoFit/>
              </a:bodyPr>
              <a:lstStyle/>
              <a:p>
                <a:pPr algn="r"/>
                <a:r>
                  <a:rPr lang="en-GB" sz="800" b="1" cap="all" dirty="0">
                    <a:latin typeface="Alte Haas Grotesk" panose="02000503000000020004" pitchFamily="2" charset="0"/>
                  </a:rPr>
                  <a:t>Domain</a:t>
                </a:r>
              </a:p>
            </p:txBody>
          </p:sp>
          <p:sp>
            <p:nvSpPr>
              <p:cNvPr id="13" name="Rectangle: Rounded Corners 12">
                <a:extLst>
                  <a:ext uri="{FF2B5EF4-FFF2-40B4-BE49-F238E27FC236}">
                    <a16:creationId xmlns:a16="http://schemas.microsoft.com/office/drawing/2014/main" id="{99C3108D-C53E-4514-BC74-B0CE94AB0293}"/>
                  </a:ext>
                </a:extLst>
              </p:cNvPr>
              <p:cNvSpPr/>
              <p:nvPr/>
            </p:nvSpPr>
            <p:spPr>
              <a:xfrm>
                <a:off x="8213139" y="3725327"/>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Rounded Corners 13">
                <a:extLst>
                  <a:ext uri="{FF2B5EF4-FFF2-40B4-BE49-F238E27FC236}">
                    <a16:creationId xmlns:a16="http://schemas.microsoft.com/office/drawing/2014/main" id="{871F5B30-A80B-460A-B3F4-4CF3D298C8C9}"/>
                  </a:ext>
                </a:extLst>
              </p:cNvPr>
              <p:cNvSpPr/>
              <p:nvPr/>
            </p:nvSpPr>
            <p:spPr>
              <a:xfrm>
                <a:off x="9427235" y="3513961"/>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Rounded Corners 14">
                <a:extLst>
                  <a:ext uri="{FF2B5EF4-FFF2-40B4-BE49-F238E27FC236}">
                    <a16:creationId xmlns:a16="http://schemas.microsoft.com/office/drawing/2014/main" id="{F73A8D92-1FBD-4660-BF94-0C2CB2500690}"/>
                  </a:ext>
                </a:extLst>
              </p:cNvPr>
              <p:cNvSpPr/>
              <p:nvPr/>
            </p:nvSpPr>
            <p:spPr>
              <a:xfrm>
                <a:off x="8915751" y="3956764"/>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6" name="Connector: Elbow 15">
                <a:extLst>
                  <a:ext uri="{FF2B5EF4-FFF2-40B4-BE49-F238E27FC236}">
                    <a16:creationId xmlns:a16="http://schemas.microsoft.com/office/drawing/2014/main" id="{92ADCA49-922D-4583-A9CD-797434F42338}"/>
                  </a:ext>
                </a:extLst>
              </p:cNvPr>
              <p:cNvCxnSpPr>
                <a:cxnSpLocks/>
                <a:stCxn id="25" idx="3"/>
                <a:endCxn id="28" idx="1"/>
              </p:cNvCxnSpPr>
              <p:nvPr/>
            </p:nvCxnSpPr>
            <p:spPr>
              <a:xfrm>
                <a:off x="8239963" y="2990227"/>
                <a:ext cx="653133" cy="105787"/>
              </a:xfrm>
              <a:prstGeom prst="bentConnector3">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6BE20C4D-E077-481F-AC31-B0767247CE6A}"/>
                  </a:ext>
                </a:extLst>
              </p:cNvPr>
              <p:cNvCxnSpPr>
                <a:cxnSpLocks/>
                <a:stCxn id="28" idx="3"/>
                <a:endCxn id="14" idx="3"/>
              </p:cNvCxnSpPr>
              <p:nvPr/>
            </p:nvCxnSpPr>
            <p:spPr>
              <a:xfrm>
                <a:off x="9229728" y="3096015"/>
                <a:ext cx="534139" cy="556913"/>
              </a:xfrm>
              <a:prstGeom prst="bentConnector3">
                <a:avLst>
                  <a:gd name="adj1" fmla="val 131118"/>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4163D75C-83AB-4DFB-A14E-D747BFCA06B6}"/>
                  </a:ext>
                </a:extLst>
              </p:cNvPr>
              <p:cNvCxnSpPr>
                <a:cxnSpLocks/>
                <a:stCxn id="13" idx="3"/>
                <a:endCxn id="15" idx="1"/>
              </p:cNvCxnSpPr>
              <p:nvPr/>
            </p:nvCxnSpPr>
            <p:spPr>
              <a:xfrm>
                <a:off x="8549772" y="3864294"/>
                <a:ext cx="365979" cy="231437"/>
              </a:xfrm>
              <a:prstGeom prst="bentConnector3">
                <a:avLst>
                  <a:gd name="adj1" fmla="val 50000"/>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4469FC4-85D1-4B50-BBD2-7C1345CFD82C}"/>
                  </a:ext>
                </a:extLst>
              </p:cNvPr>
              <p:cNvCxnSpPr>
                <a:cxnSpLocks/>
                <a:stCxn id="25" idx="2"/>
                <a:endCxn id="13" idx="0"/>
              </p:cNvCxnSpPr>
              <p:nvPr/>
            </p:nvCxnSpPr>
            <p:spPr>
              <a:xfrm>
                <a:off x="8071647" y="3129193"/>
                <a:ext cx="309808" cy="596134"/>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B3E45977-E48D-4734-B756-9D2F550E99C3}"/>
                  </a:ext>
                </a:extLst>
              </p:cNvPr>
              <p:cNvGrpSpPr/>
              <p:nvPr/>
            </p:nvGrpSpPr>
            <p:grpSpPr>
              <a:xfrm>
                <a:off x="8893096" y="2957048"/>
                <a:ext cx="468759" cy="277932"/>
                <a:chOff x="9227632" y="3957458"/>
                <a:chExt cx="644700" cy="382249"/>
              </a:xfrm>
            </p:grpSpPr>
            <p:sp>
              <p:nvSpPr>
                <p:cNvPr id="28" name="Rectangle: Rounded Corners 27">
                  <a:extLst>
                    <a:ext uri="{FF2B5EF4-FFF2-40B4-BE49-F238E27FC236}">
                      <a16:creationId xmlns:a16="http://schemas.microsoft.com/office/drawing/2014/main" id="{4512494C-4C73-4FC1-A516-5E44C0DF638C}"/>
                    </a:ext>
                  </a:extLst>
                </p:cNvPr>
                <p:cNvSpPr/>
                <p:nvPr/>
              </p:nvSpPr>
              <p:spPr>
                <a:xfrm>
                  <a:off x="9227632" y="3957458"/>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Diamond 28">
                  <a:extLst>
                    <a:ext uri="{FF2B5EF4-FFF2-40B4-BE49-F238E27FC236}">
                      <a16:creationId xmlns:a16="http://schemas.microsoft.com/office/drawing/2014/main" id="{F6E506FF-5389-477F-BAA2-CA1F9F5C9062}"/>
                    </a:ext>
                  </a:extLst>
                </p:cNvPr>
                <p:cNvSpPr/>
                <p:nvPr/>
              </p:nvSpPr>
              <p:spPr>
                <a:xfrm>
                  <a:off x="9690614" y="4057723"/>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22" name="Group 21">
                <a:extLst>
                  <a:ext uri="{FF2B5EF4-FFF2-40B4-BE49-F238E27FC236}">
                    <a16:creationId xmlns:a16="http://schemas.microsoft.com/office/drawing/2014/main" id="{E7B9F872-DB72-47D5-8EF6-685B55BA1483}"/>
                  </a:ext>
                </a:extLst>
              </p:cNvPr>
              <p:cNvGrpSpPr/>
              <p:nvPr/>
            </p:nvGrpSpPr>
            <p:grpSpPr>
              <a:xfrm>
                <a:off x="7903330" y="2851261"/>
                <a:ext cx="471424" cy="277932"/>
                <a:chOff x="7897242" y="3479357"/>
                <a:chExt cx="648365" cy="382249"/>
              </a:xfrm>
            </p:grpSpPr>
            <p:sp>
              <p:nvSpPr>
                <p:cNvPr id="25" name="Rectangle: Rounded Corners 24">
                  <a:extLst>
                    <a:ext uri="{FF2B5EF4-FFF2-40B4-BE49-F238E27FC236}">
                      <a16:creationId xmlns:a16="http://schemas.microsoft.com/office/drawing/2014/main" id="{74FF85BB-00BB-4E1B-910A-D75B9E6077EB}"/>
                    </a:ext>
                  </a:extLst>
                </p:cNvPr>
                <p:cNvSpPr/>
                <p:nvPr/>
              </p:nvSpPr>
              <p:spPr>
                <a:xfrm>
                  <a:off x="7897242" y="3479357"/>
                  <a:ext cx="462983"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Diamond 26">
                  <a:extLst>
                    <a:ext uri="{FF2B5EF4-FFF2-40B4-BE49-F238E27FC236}">
                      <a16:creationId xmlns:a16="http://schemas.microsoft.com/office/drawing/2014/main" id="{6DFB715C-3E95-4833-860D-A8CE62F1A3CF}"/>
                    </a:ext>
                  </a:extLst>
                </p:cNvPr>
                <p:cNvSpPr/>
                <p:nvPr/>
              </p:nvSpPr>
              <p:spPr>
                <a:xfrm>
                  <a:off x="8363890" y="3575560"/>
                  <a:ext cx="181717" cy="181719"/>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cxnSp>
            <p:nvCxnSpPr>
              <p:cNvPr id="24" name="Straight Connector 23">
                <a:extLst>
                  <a:ext uri="{FF2B5EF4-FFF2-40B4-BE49-F238E27FC236}">
                    <a16:creationId xmlns:a16="http://schemas.microsoft.com/office/drawing/2014/main" id="{55E19BD1-6957-40BF-83A3-4CD59ACFE0BF}"/>
                  </a:ext>
                </a:extLst>
              </p:cNvPr>
              <p:cNvCxnSpPr>
                <a:cxnSpLocks/>
              </p:cNvCxnSpPr>
              <p:nvPr/>
            </p:nvCxnSpPr>
            <p:spPr>
              <a:xfrm>
                <a:off x="8054837" y="2685084"/>
                <a:ext cx="0" cy="166178"/>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1C0A515F-DD78-42D9-9846-6F242FA62508}"/>
                  </a:ext>
                </a:extLst>
              </p:cNvPr>
              <p:cNvCxnSpPr>
                <a:cxnSpLocks/>
                <a:stCxn id="14" idx="2"/>
                <a:endCxn id="44" idx="1"/>
              </p:cNvCxnSpPr>
              <p:nvPr/>
            </p:nvCxnSpPr>
            <p:spPr>
              <a:xfrm>
                <a:off x="9595551" y="3791893"/>
                <a:ext cx="201516" cy="205056"/>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7" name="Octagon 36">
                <a:extLst>
                  <a:ext uri="{FF2B5EF4-FFF2-40B4-BE49-F238E27FC236}">
                    <a16:creationId xmlns:a16="http://schemas.microsoft.com/office/drawing/2014/main" id="{561D815F-57AC-4FA5-BCA6-EE7C221C2EFF}"/>
                  </a:ext>
                </a:extLst>
              </p:cNvPr>
              <p:cNvSpPr/>
              <p:nvPr/>
            </p:nvSpPr>
            <p:spPr>
              <a:xfrm>
                <a:off x="7581552" y="2236069"/>
                <a:ext cx="2657819" cy="2262301"/>
              </a:xfrm>
              <a:prstGeom prst="octagon">
                <a:avLst>
                  <a:gd name="adj" fmla="val 30445"/>
                </a:avLst>
              </a:prstGeom>
              <a:solidFill>
                <a:srgbClr val="2E8EE4">
                  <a:alpha val="78000"/>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Right Brace 46">
                <a:extLst>
                  <a:ext uri="{FF2B5EF4-FFF2-40B4-BE49-F238E27FC236}">
                    <a16:creationId xmlns:a16="http://schemas.microsoft.com/office/drawing/2014/main" id="{2C1DCAC6-41ED-4AEF-B15E-406A6B8D14BE}"/>
                  </a:ext>
                </a:extLst>
              </p:cNvPr>
              <p:cNvSpPr/>
              <p:nvPr/>
            </p:nvSpPr>
            <p:spPr>
              <a:xfrm rot="13371144">
                <a:off x="9854891" y="4061508"/>
                <a:ext cx="566994" cy="567988"/>
              </a:xfrm>
              <a:prstGeom prst="rightBrace">
                <a:avLst>
                  <a:gd name="adj1" fmla="val 8333"/>
                  <a:gd name="adj2" fmla="val 55289"/>
                </a:avLst>
              </a:prstGeom>
              <a:ln w="3492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44" name="Oval 43">
                <a:extLst>
                  <a:ext uri="{FF2B5EF4-FFF2-40B4-BE49-F238E27FC236}">
                    <a16:creationId xmlns:a16="http://schemas.microsoft.com/office/drawing/2014/main" id="{A926DF01-8A19-4158-B2AA-37D3D2F0C252}"/>
                  </a:ext>
                </a:extLst>
              </p:cNvPr>
              <p:cNvSpPr/>
              <p:nvPr/>
            </p:nvSpPr>
            <p:spPr>
              <a:xfrm>
                <a:off x="9777226" y="3977108"/>
                <a:ext cx="135481" cy="13548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val 22">
                <a:extLst>
                  <a:ext uri="{FF2B5EF4-FFF2-40B4-BE49-F238E27FC236}">
                    <a16:creationId xmlns:a16="http://schemas.microsoft.com/office/drawing/2014/main" id="{F8421C92-9E24-42C3-A033-15C5B3FEFF2B}"/>
                  </a:ext>
                </a:extLst>
              </p:cNvPr>
              <p:cNvSpPr/>
              <p:nvPr/>
            </p:nvSpPr>
            <p:spPr>
              <a:xfrm>
                <a:off x="7980971" y="2546190"/>
                <a:ext cx="135481" cy="13548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9" name="Straight Arrow Connector 38">
                <a:extLst>
                  <a:ext uri="{FF2B5EF4-FFF2-40B4-BE49-F238E27FC236}">
                    <a16:creationId xmlns:a16="http://schemas.microsoft.com/office/drawing/2014/main" id="{5624E842-A3E5-4ABD-B13C-C2DE8B4E6771}"/>
                  </a:ext>
                </a:extLst>
              </p:cNvPr>
              <p:cNvCxnSpPr>
                <a:cxnSpLocks/>
                <a:stCxn id="51" idx="1"/>
                <a:endCxn id="23" idx="1"/>
              </p:cNvCxnSpPr>
              <p:nvPr/>
            </p:nvCxnSpPr>
            <p:spPr>
              <a:xfrm>
                <a:off x="7413013" y="2162464"/>
                <a:ext cx="587799" cy="403567"/>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D29E5C25-EAC3-4CCA-83AE-E9F324A61C76}"/>
                  </a:ext>
                </a:extLst>
              </p:cNvPr>
              <p:cNvGrpSpPr/>
              <p:nvPr/>
            </p:nvGrpSpPr>
            <p:grpSpPr>
              <a:xfrm>
                <a:off x="6283565" y="1116235"/>
                <a:ext cx="1896683" cy="1948489"/>
                <a:chOff x="6283565" y="1116235"/>
                <a:chExt cx="1896683" cy="1948489"/>
              </a:xfrm>
            </p:grpSpPr>
            <p:grpSp>
              <p:nvGrpSpPr>
                <p:cNvPr id="7" name="Group 6">
                  <a:extLst>
                    <a:ext uri="{FF2B5EF4-FFF2-40B4-BE49-F238E27FC236}">
                      <a16:creationId xmlns:a16="http://schemas.microsoft.com/office/drawing/2014/main" id="{4567AEB5-AD86-425E-BD13-C99284BA97F0}"/>
                    </a:ext>
                  </a:extLst>
                </p:cNvPr>
                <p:cNvGrpSpPr/>
                <p:nvPr/>
              </p:nvGrpSpPr>
              <p:grpSpPr>
                <a:xfrm>
                  <a:off x="6283565" y="2320352"/>
                  <a:ext cx="832095" cy="744372"/>
                  <a:chOff x="6322835" y="2292302"/>
                  <a:chExt cx="832095" cy="744372"/>
                </a:xfrm>
              </p:grpSpPr>
              <p:sp>
                <p:nvSpPr>
                  <p:cNvPr id="61" name="Rectangle: Single Corner Snipped 60">
                    <a:extLst>
                      <a:ext uri="{FF2B5EF4-FFF2-40B4-BE49-F238E27FC236}">
                        <a16:creationId xmlns:a16="http://schemas.microsoft.com/office/drawing/2014/main" id="{137664BA-7004-4DF0-BC89-3198ED26A28B}"/>
                      </a:ext>
                    </a:extLst>
                  </p:cNvPr>
                  <p:cNvSpPr/>
                  <p:nvPr/>
                </p:nvSpPr>
                <p:spPr>
                  <a:xfrm>
                    <a:off x="6322835" y="2492168"/>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62" name="Rectangle: Single Corner Snipped 61">
                    <a:extLst>
                      <a:ext uri="{FF2B5EF4-FFF2-40B4-BE49-F238E27FC236}">
                        <a16:creationId xmlns:a16="http://schemas.microsoft.com/office/drawing/2014/main" id="{4980C380-9E7E-4547-B28B-9FC39C4551DA}"/>
                      </a:ext>
                    </a:extLst>
                  </p:cNvPr>
                  <p:cNvSpPr/>
                  <p:nvPr/>
                </p:nvSpPr>
                <p:spPr>
                  <a:xfrm>
                    <a:off x="6399362" y="2403988"/>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63" name="Rectangle: Single Corner Snipped 62">
                    <a:extLst>
                      <a:ext uri="{FF2B5EF4-FFF2-40B4-BE49-F238E27FC236}">
                        <a16:creationId xmlns:a16="http://schemas.microsoft.com/office/drawing/2014/main" id="{260ACA40-FE28-448D-A506-E6C6CE21E53F}"/>
                      </a:ext>
                    </a:extLst>
                  </p:cNvPr>
                  <p:cNvSpPr/>
                  <p:nvPr/>
                </p:nvSpPr>
                <p:spPr>
                  <a:xfrm>
                    <a:off x="6501787" y="2292302"/>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grpSp>
            <p:grpSp>
              <p:nvGrpSpPr>
                <p:cNvPr id="4" name="Group 3">
                  <a:extLst>
                    <a:ext uri="{FF2B5EF4-FFF2-40B4-BE49-F238E27FC236}">
                      <a16:creationId xmlns:a16="http://schemas.microsoft.com/office/drawing/2014/main" id="{7833F6AC-EE76-49EE-B417-ADB4EE396A2B}"/>
                    </a:ext>
                  </a:extLst>
                </p:cNvPr>
                <p:cNvGrpSpPr/>
                <p:nvPr/>
              </p:nvGrpSpPr>
              <p:grpSpPr>
                <a:xfrm>
                  <a:off x="6560456" y="1116235"/>
                  <a:ext cx="1619792" cy="1642363"/>
                  <a:chOff x="7056064" y="555523"/>
                  <a:chExt cx="1619792" cy="1642363"/>
                </a:xfrm>
              </p:grpSpPr>
              <p:sp>
                <p:nvSpPr>
                  <p:cNvPr id="38" name="Rectangle: Single Corner Snipped 37">
                    <a:extLst>
                      <a:ext uri="{FF2B5EF4-FFF2-40B4-BE49-F238E27FC236}">
                        <a16:creationId xmlns:a16="http://schemas.microsoft.com/office/drawing/2014/main" id="{B968CBAC-0015-4B91-9EB6-CBF8E554D146}"/>
                      </a:ext>
                    </a:extLst>
                  </p:cNvPr>
                  <p:cNvSpPr/>
                  <p:nvPr/>
                </p:nvSpPr>
                <p:spPr>
                  <a:xfrm>
                    <a:off x="7056064" y="1653380"/>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42" name="Rectangle: Single Corner Snipped 41">
                    <a:extLst>
                      <a:ext uri="{FF2B5EF4-FFF2-40B4-BE49-F238E27FC236}">
                        <a16:creationId xmlns:a16="http://schemas.microsoft.com/office/drawing/2014/main" id="{4BAF1697-831C-4BAE-8F0F-02C0E43177A9}"/>
                      </a:ext>
                    </a:extLst>
                  </p:cNvPr>
                  <p:cNvSpPr/>
                  <p:nvPr/>
                </p:nvSpPr>
                <p:spPr>
                  <a:xfrm>
                    <a:off x="7132591" y="1565200"/>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45" name="Rectangle: Single Corner Snipped 44">
                    <a:extLst>
                      <a:ext uri="{FF2B5EF4-FFF2-40B4-BE49-F238E27FC236}">
                        <a16:creationId xmlns:a16="http://schemas.microsoft.com/office/drawing/2014/main" id="{01602177-FE0E-4B38-BB26-4F3DFB28FBCC}"/>
                      </a:ext>
                    </a:extLst>
                  </p:cNvPr>
                  <p:cNvSpPr/>
                  <p:nvPr/>
                </p:nvSpPr>
                <p:spPr>
                  <a:xfrm>
                    <a:off x="7235016" y="1453514"/>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46" name="Rectangle: Single Corner Snipped 45">
                    <a:extLst>
                      <a:ext uri="{FF2B5EF4-FFF2-40B4-BE49-F238E27FC236}">
                        <a16:creationId xmlns:a16="http://schemas.microsoft.com/office/drawing/2014/main" id="{9A5EEAC3-569D-4D70-8097-0A109AF0AAE1}"/>
                      </a:ext>
                    </a:extLst>
                  </p:cNvPr>
                  <p:cNvSpPr/>
                  <p:nvPr/>
                </p:nvSpPr>
                <p:spPr>
                  <a:xfrm>
                    <a:off x="7317776" y="1351523"/>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48" name="Rectangle: Single Corner Snipped 47">
                    <a:extLst>
                      <a:ext uri="{FF2B5EF4-FFF2-40B4-BE49-F238E27FC236}">
                        <a16:creationId xmlns:a16="http://schemas.microsoft.com/office/drawing/2014/main" id="{C50ACC7E-906C-454A-963D-7BE8B59C2EDE}"/>
                      </a:ext>
                    </a:extLst>
                  </p:cNvPr>
                  <p:cNvSpPr/>
                  <p:nvPr/>
                </p:nvSpPr>
                <p:spPr>
                  <a:xfrm>
                    <a:off x="7394303" y="1263343"/>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49" name="Rectangle: Single Corner Snipped 48">
                    <a:extLst>
                      <a:ext uri="{FF2B5EF4-FFF2-40B4-BE49-F238E27FC236}">
                        <a16:creationId xmlns:a16="http://schemas.microsoft.com/office/drawing/2014/main" id="{11857260-DE14-4C0C-A9C4-A25CE7810800}"/>
                      </a:ext>
                    </a:extLst>
                  </p:cNvPr>
                  <p:cNvSpPr/>
                  <p:nvPr/>
                </p:nvSpPr>
                <p:spPr>
                  <a:xfrm>
                    <a:off x="7496728" y="1151657"/>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51" name="Rectangle: Single Corner Snipped 50">
                    <a:extLst>
                      <a:ext uri="{FF2B5EF4-FFF2-40B4-BE49-F238E27FC236}">
                        <a16:creationId xmlns:a16="http://schemas.microsoft.com/office/drawing/2014/main" id="{BF6C7652-B605-42C7-AFAF-FB02C70A0482}"/>
                      </a:ext>
                    </a:extLst>
                  </p:cNvPr>
                  <p:cNvSpPr/>
                  <p:nvPr/>
                </p:nvSpPr>
                <p:spPr>
                  <a:xfrm>
                    <a:off x="7582049" y="1057246"/>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52" name="Rectangle: Single Corner Snipped 51">
                    <a:extLst>
                      <a:ext uri="{FF2B5EF4-FFF2-40B4-BE49-F238E27FC236}">
                        <a16:creationId xmlns:a16="http://schemas.microsoft.com/office/drawing/2014/main" id="{A6F30753-CDE9-4D75-8B73-40C6DD6AE59A}"/>
                      </a:ext>
                    </a:extLst>
                  </p:cNvPr>
                  <p:cNvSpPr/>
                  <p:nvPr/>
                </p:nvSpPr>
                <p:spPr>
                  <a:xfrm>
                    <a:off x="7658576" y="969066"/>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53" name="Rectangle: Single Corner Snipped 52">
                    <a:extLst>
                      <a:ext uri="{FF2B5EF4-FFF2-40B4-BE49-F238E27FC236}">
                        <a16:creationId xmlns:a16="http://schemas.microsoft.com/office/drawing/2014/main" id="{D21C775E-CF48-4683-994B-A65E03619F58}"/>
                      </a:ext>
                    </a:extLst>
                  </p:cNvPr>
                  <p:cNvSpPr/>
                  <p:nvPr/>
                </p:nvSpPr>
                <p:spPr>
                  <a:xfrm>
                    <a:off x="7761001" y="857380"/>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55" name="Rectangle: Single Corner Snipped 54">
                    <a:extLst>
                      <a:ext uri="{FF2B5EF4-FFF2-40B4-BE49-F238E27FC236}">
                        <a16:creationId xmlns:a16="http://schemas.microsoft.com/office/drawing/2014/main" id="{99C3C80A-7C0F-4869-9EF0-6392E8AB1867}"/>
                      </a:ext>
                    </a:extLst>
                  </p:cNvPr>
                  <p:cNvSpPr/>
                  <p:nvPr/>
                </p:nvSpPr>
                <p:spPr>
                  <a:xfrm>
                    <a:off x="7843761" y="755389"/>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56" name="Rectangle: Single Corner Snipped 55">
                    <a:extLst>
                      <a:ext uri="{FF2B5EF4-FFF2-40B4-BE49-F238E27FC236}">
                        <a16:creationId xmlns:a16="http://schemas.microsoft.com/office/drawing/2014/main" id="{F9BA9CED-E0A8-4373-8F39-A0EB44349E78}"/>
                      </a:ext>
                    </a:extLst>
                  </p:cNvPr>
                  <p:cNvSpPr/>
                  <p:nvPr/>
                </p:nvSpPr>
                <p:spPr>
                  <a:xfrm>
                    <a:off x="7920288" y="667209"/>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58" name="Rectangle: Single Corner Snipped 57">
                    <a:extLst>
                      <a:ext uri="{FF2B5EF4-FFF2-40B4-BE49-F238E27FC236}">
                        <a16:creationId xmlns:a16="http://schemas.microsoft.com/office/drawing/2014/main" id="{5ED9CFD4-6779-417E-BD33-AA0AC99C1428}"/>
                      </a:ext>
                    </a:extLst>
                  </p:cNvPr>
                  <p:cNvSpPr/>
                  <p:nvPr/>
                </p:nvSpPr>
                <p:spPr>
                  <a:xfrm>
                    <a:off x="8022713" y="555523"/>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grpSp>
          </p:grpSp>
          <p:sp>
            <p:nvSpPr>
              <p:cNvPr id="60" name="TextBox 59">
                <a:extLst>
                  <a:ext uri="{FF2B5EF4-FFF2-40B4-BE49-F238E27FC236}">
                    <a16:creationId xmlns:a16="http://schemas.microsoft.com/office/drawing/2014/main" id="{7ED82698-8854-4A9A-B725-6B66E99AD274}"/>
                  </a:ext>
                </a:extLst>
              </p:cNvPr>
              <p:cNvSpPr txBox="1"/>
              <p:nvPr/>
            </p:nvSpPr>
            <p:spPr>
              <a:xfrm>
                <a:off x="7775924" y="2791354"/>
                <a:ext cx="2253291" cy="1180124"/>
              </a:xfrm>
              <a:prstGeom prst="rect">
                <a:avLst/>
              </a:prstGeom>
              <a:noFill/>
            </p:spPr>
            <p:txBody>
              <a:bodyPr wrap="square" tIns="90000" bIns="90000" rtlCol="0" anchor="ctr">
                <a:spAutoFit/>
              </a:bodyPr>
              <a:lstStyle/>
              <a:p>
                <a:pPr algn="ctr"/>
                <a:r>
                  <a:rPr lang="en-GB" sz="1600" b="1" dirty="0">
                    <a:solidFill>
                      <a:schemeClr val="bg1"/>
                    </a:solidFill>
                    <a:latin typeface="Alte Haas Grotesk" panose="02000503000000020004" pitchFamily="2" charset="0"/>
                  </a:rPr>
                  <a:t>100% covered</a:t>
                </a:r>
              </a:p>
              <a:p>
                <a:pPr algn="ctr"/>
                <a:r>
                  <a:rPr lang="en-GB" sz="1600" b="1" dirty="0">
                    <a:solidFill>
                      <a:schemeClr val="bg1"/>
                    </a:solidFill>
                    <a:latin typeface="Alte Haas Grotesk" panose="02000503000000020004" pitchFamily="2" charset="0"/>
                  </a:rPr>
                  <a:t>by Acceptance Tests</a:t>
                </a:r>
              </a:p>
            </p:txBody>
          </p:sp>
        </p:grpSp>
        <p:grpSp>
          <p:nvGrpSpPr>
            <p:cNvPr id="119" name="Group 118">
              <a:extLst>
                <a:ext uri="{FF2B5EF4-FFF2-40B4-BE49-F238E27FC236}">
                  <a16:creationId xmlns:a16="http://schemas.microsoft.com/office/drawing/2014/main" id="{51AAA9CA-35FB-4FF4-8C78-B6A47A3179BE}"/>
                </a:ext>
              </a:extLst>
            </p:cNvPr>
            <p:cNvGrpSpPr/>
            <p:nvPr/>
          </p:nvGrpSpPr>
          <p:grpSpPr>
            <a:xfrm>
              <a:off x="9390589" y="260089"/>
              <a:ext cx="2351758" cy="908265"/>
              <a:chOff x="9390589" y="260089"/>
              <a:chExt cx="2351758" cy="908265"/>
            </a:xfrm>
          </p:grpSpPr>
          <p:sp>
            <p:nvSpPr>
              <p:cNvPr id="116" name="Title 3">
                <a:extLst>
                  <a:ext uri="{FF2B5EF4-FFF2-40B4-BE49-F238E27FC236}">
                    <a16:creationId xmlns:a16="http://schemas.microsoft.com/office/drawing/2014/main" id="{0B5B22C5-B9EC-4452-AAB7-4BCE9A49A09E}"/>
                  </a:ext>
                </a:extLst>
              </p:cNvPr>
              <p:cNvSpPr txBox="1">
                <a:spLocks/>
              </p:cNvSpPr>
              <p:nvPr/>
            </p:nvSpPr>
            <p:spPr>
              <a:xfrm>
                <a:off x="9390589" y="260089"/>
                <a:ext cx="2351758" cy="908265"/>
              </a:xfrm>
              <a:prstGeom prst="rect">
                <a:avLst/>
              </a:prstGeom>
              <a:solidFill>
                <a:schemeClr val="tx1">
                  <a:alpha val="31000"/>
                </a:schemeClr>
              </a:solidFill>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000" dirty="0">
                    <a:solidFill>
                      <a:schemeClr val="bg1"/>
                    </a:solidFill>
                  </a:rPr>
                  <a:t>As DEV we </a:t>
                </a:r>
              </a:p>
              <a:p>
                <a:r>
                  <a:rPr lang="en-US" sz="2000" dirty="0">
                    <a:solidFill>
                      <a:schemeClr val="bg1"/>
                    </a:solidFill>
                  </a:rPr>
                  <a:t>to write Domain-Driven tests</a:t>
                </a:r>
                <a:endParaRPr lang="en-GB" sz="1400" dirty="0">
                  <a:solidFill>
                    <a:schemeClr val="bg1"/>
                  </a:solidFill>
                </a:endParaRPr>
              </a:p>
            </p:txBody>
          </p:sp>
          <p:pic>
            <p:nvPicPr>
              <p:cNvPr id="118" name="Picture 117">
                <a:extLst>
                  <a:ext uri="{FF2B5EF4-FFF2-40B4-BE49-F238E27FC236}">
                    <a16:creationId xmlns:a16="http://schemas.microsoft.com/office/drawing/2014/main" id="{E41DC18F-4D29-44A6-A7D2-70E0C2E3EB7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84174" y="300267"/>
                <a:ext cx="297527" cy="297527"/>
              </a:xfrm>
              <a:prstGeom prst="rect">
                <a:avLst/>
              </a:prstGeom>
            </p:spPr>
          </p:pic>
        </p:grpSp>
      </p:grpSp>
    </p:spTree>
    <p:extLst>
      <p:ext uri="{BB962C8B-B14F-4D97-AF65-F5344CB8AC3E}">
        <p14:creationId xmlns:p14="http://schemas.microsoft.com/office/powerpoint/2010/main" val="24119108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Picture 44">
            <a:extLst>
              <a:ext uri="{FF2B5EF4-FFF2-40B4-BE49-F238E27FC236}">
                <a16:creationId xmlns:a16="http://schemas.microsoft.com/office/drawing/2014/main" id="{DAE98896-C143-458A-8F72-E4415529AD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5900" y="-123000"/>
            <a:ext cx="11304056" cy="7534154"/>
          </a:xfrm>
          <a:prstGeom prst="rect">
            <a:avLst/>
          </a:prstGeom>
        </p:spPr>
      </p:pic>
      <p:sp>
        <p:nvSpPr>
          <p:cNvPr id="8" name="Oval 7">
            <a:extLst>
              <a:ext uri="{FF2B5EF4-FFF2-40B4-BE49-F238E27FC236}">
                <a16:creationId xmlns:a16="http://schemas.microsoft.com/office/drawing/2014/main" id="{25082D86-9695-45CD-B1F0-A3B548B7E77A}"/>
              </a:ext>
            </a:extLst>
          </p:cNvPr>
          <p:cNvSpPr/>
          <p:nvPr/>
        </p:nvSpPr>
        <p:spPr>
          <a:xfrm>
            <a:off x="7746797" y="601188"/>
            <a:ext cx="2887873" cy="1750831"/>
          </a:xfrm>
          <a:prstGeom prst="ellipse">
            <a:avLst/>
          </a:prstGeom>
          <a:solidFill>
            <a:schemeClr val="tx1">
              <a:alpha val="59000"/>
            </a:schemeClr>
          </a:solidFill>
          <a:ln w="63500">
            <a:solidFill>
              <a:srgbClr val="DFC9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8" name="Picture 47">
            <a:extLst>
              <a:ext uri="{FF2B5EF4-FFF2-40B4-BE49-F238E27FC236}">
                <a16:creationId xmlns:a16="http://schemas.microsoft.com/office/drawing/2014/main" id="{F0933BC1-55BF-49EC-8921-D6632C0017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84202" y="79452"/>
            <a:ext cx="461073" cy="435164"/>
          </a:xfrm>
          <a:prstGeom prst="rect">
            <a:avLst/>
          </a:prstGeom>
        </p:spPr>
      </p:pic>
      <p:sp>
        <p:nvSpPr>
          <p:cNvPr id="30" name="TextBox 29">
            <a:extLst>
              <a:ext uri="{FF2B5EF4-FFF2-40B4-BE49-F238E27FC236}">
                <a16:creationId xmlns:a16="http://schemas.microsoft.com/office/drawing/2014/main" id="{47C66BA2-2806-416B-A1BD-2168EC0EDB03}"/>
              </a:ext>
            </a:extLst>
          </p:cNvPr>
          <p:cNvSpPr txBox="1"/>
          <p:nvPr/>
        </p:nvSpPr>
        <p:spPr>
          <a:xfrm>
            <a:off x="8639046" y="629693"/>
            <a:ext cx="1313693" cy="338554"/>
          </a:xfrm>
          <a:prstGeom prst="rect">
            <a:avLst/>
          </a:prstGeom>
          <a:noFill/>
        </p:spPr>
        <p:txBody>
          <a:bodyPr wrap="square" rtlCol="0">
            <a:spAutoFit/>
          </a:bodyPr>
          <a:lstStyle/>
          <a:p>
            <a:r>
              <a:rPr lang="fr-FR" sz="1600" b="1" dirty="0">
                <a:solidFill>
                  <a:srgbClr val="DFC9EF"/>
                </a:solidFill>
              </a:rPr>
              <a:t>E-commerce</a:t>
            </a:r>
            <a:endParaRPr lang="en-GB" sz="1600" dirty="0">
              <a:solidFill>
                <a:srgbClr val="DFC9EF"/>
              </a:solidFill>
            </a:endParaRPr>
          </a:p>
        </p:txBody>
      </p:sp>
      <p:sp>
        <p:nvSpPr>
          <p:cNvPr id="72" name="Oval 71">
            <a:extLst>
              <a:ext uri="{FF2B5EF4-FFF2-40B4-BE49-F238E27FC236}">
                <a16:creationId xmlns:a16="http://schemas.microsoft.com/office/drawing/2014/main" id="{749F46B7-622C-4964-A798-EEC41868FF86}"/>
              </a:ext>
            </a:extLst>
          </p:cNvPr>
          <p:cNvSpPr/>
          <p:nvPr/>
        </p:nvSpPr>
        <p:spPr>
          <a:xfrm>
            <a:off x="7065216" y="3359145"/>
            <a:ext cx="2408761" cy="1381471"/>
          </a:xfrm>
          <a:prstGeom prst="ellipse">
            <a:avLst/>
          </a:prstGeom>
          <a:solidFill>
            <a:schemeClr val="tx1">
              <a:alpha val="59000"/>
            </a:schemeClr>
          </a:solidFill>
          <a:ln w="63500">
            <a:solidFill>
              <a:srgbClr val="DFC9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5" name="TextBox 74">
            <a:extLst>
              <a:ext uri="{FF2B5EF4-FFF2-40B4-BE49-F238E27FC236}">
                <a16:creationId xmlns:a16="http://schemas.microsoft.com/office/drawing/2014/main" id="{72B1D1D9-2253-44B4-BD39-6B3197B2F978}"/>
              </a:ext>
            </a:extLst>
          </p:cNvPr>
          <p:cNvSpPr txBox="1"/>
          <p:nvPr/>
        </p:nvSpPr>
        <p:spPr>
          <a:xfrm>
            <a:off x="7604834" y="3374777"/>
            <a:ext cx="1349168" cy="584775"/>
          </a:xfrm>
          <a:prstGeom prst="rect">
            <a:avLst/>
          </a:prstGeom>
          <a:noFill/>
        </p:spPr>
        <p:txBody>
          <a:bodyPr wrap="square" rtlCol="0">
            <a:spAutoFit/>
          </a:bodyPr>
          <a:lstStyle/>
          <a:p>
            <a:pPr algn="ctr"/>
            <a:r>
              <a:rPr lang="fr-FR" sz="1600" b="1" dirty="0">
                <a:solidFill>
                  <a:srgbClr val="DFC9EF"/>
                </a:solidFill>
              </a:rPr>
              <a:t>Central </a:t>
            </a:r>
            <a:r>
              <a:rPr lang="fr-FR" sz="1600" b="1" dirty="0" err="1">
                <a:solidFill>
                  <a:srgbClr val="DFC9EF"/>
                </a:solidFill>
              </a:rPr>
              <a:t>Reservation</a:t>
            </a:r>
            <a:r>
              <a:rPr lang="fr-FR" sz="1600" b="1" dirty="0">
                <a:solidFill>
                  <a:srgbClr val="DFC9EF"/>
                </a:solidFill>
              </a:rPr>
              <a:t> </a:t>
            </a:r>
            <a:endParaRPr lang="en-GB" sz="1600" dirty="0">
              <a:solidFill>
                <a:srgbClr val="DFC9EF"/>
              </a:solidFill>
            </a:endParaRPr>
          </a:p>
        </p:txBody>
      </p:sp>
      <p:cxnSp>
        <p:nvCxnSpPr>
          <p:cNvPr id="33" name="Connector: Curved 32">
            <a:extLst>
              <a:ext uri="{FF2B5EF4-FFF2-40B4-BE49-F238E27FC236}">
                <a16:creationId xmlns:a16="http://schemas.microsoft.com/office/drawing/2014/main" id="{9175A9D6-A0BE-4B31-B20D-10D0553FBA4E}"/>
              </a:ext>
            </a:extLst>
          </p:cNvPr>
          <p:cNvCxnSpPr>
            <a:cxnSpLocks/>
            <a:stCxn id="8" idx="3"/>
            <a:endCxn id="72" idx="0"/>
          </p:cNvCxnSpPr>
          <p:nvPr/>
        </p:nvCxnSpPr>
        <p:spPr>
          <a:xfrm rot="16200000" flipH="1">
            <a:off x="7587892" y="2677439"/>
            <a:ext cx="1263529" cy="99881"/>
          </a:xfrm>
          <a:prstGeom prst="curvedConnector3">
            <a:avLst>
              <a:gd name="adj1" fmla="val 50000"/>
            </a:avLst>
          </a:prstGeom>
          <a:ln w="25400">
            <a:solidFill>
              <a:srgbClr val="DFC9EF"/>
            </a:solidFill>
            <a:tailEnd type="none"/>
          </a:ln>
        </p:spPr>
        <p:style>
          <a:lnRef idx="1">
            <a:schemeClr val="accent1"/>
          </a:lnRef>
          <a:fillRef idx="0">
            <a:schemeClr val="accent1"/>
          </a:fillRef>
          <a:effectRef idx="0">
            <a:schemeClr val="accent1"/>
          </a:effectRef>
          <a:fontRef idx="minor">
            <a:schemeClr val="tx1"/>
          </a:fontRef>
        </p:style>
      </p:cxnSp>
      <p:sp>
        <p:nvSpPr>
          <p:cNvPr id="118" name="TextBox 117">
            <a:extLst>
              <a:ext uri="{FF2B5EF4-FFF2-40B4-BE49-F238E27FC236}">
                <a16:creationId xmlns:a16="http://schemas.microsoft.com/office/drawing/2014/main" id="{FFD1F243-0C5C-4C27-A2BC-4D14B1982F59}"/>
              </a:ext>
            </a:extLst>
          </p:cNvPr>
          <p:cNvSpPr txBox="1"/>
          <p:nvPr/>
        </p:nvSpPr>
        <p:spPr>
          <a:xfrm>
            <a:off x="8225999" y="3006315"/>
            <a:ext cx="286517" cy="309530"/>
          </a:xfrm>
          <a:prstGeom prst="rect">
            <a:avLst/>
          </a:prstGeom>
          <a:noFill/>
        </p:spPr>
        <p:txBody>
          <a:bodyPr wrap="square" rtlCol="0">
            <a:spAutoFit/>
          </a:bodyPr>
          <a:lstStyle/>
          <a:p>
            <a:r>
              <a:rPr lang="en-GB" b="1" dirty="0">
                <a:solidFill>
                  <a:srgbClr val="DFC9EF"/>
                </a:solidFill>
              </a:rPr>
              <a:t>U</a:t>
            </a:r>
          </a:p>
        </p:txBody>
      </p:sp>
      <p:sp>
        <p:nvSpPr>
          <p:cNvPr id="119" name="TextBox 118">
            <a:extLst>
              <a:ext uri="{FF2B5EF4-FFF2-40B4-BE49-F238E27FC236}">
                <a16:creationId xmlns:a16="http://schemas.microsoft.com/office/drawing/2014/main" id="{866580B5-D9A6-453A-982E-CA4C92AD9068}"/>
              </a:ext>
            </a:extLst>
          </p:cNvPr>
          <p:cNvSpPr txBox="1"/>
          <p:nvPr/>
        </p:nvSpPr>
        <p:spPr>
          <a:xfrm>
            <a:off x="7899067" y="2054708"/>
            <a:ext cx="339338" cy="309530"/>
          </a:xfrm>
          <a:prstGeom prst="rect">
            <a:avLst/>
          </a:prstGeom>
          <a:noFill/>
        </p:spPr>
        <p:txBody>
          <a:bodyPr wrap="square" rtlCol="0">
            <a:spAutoFit/>
          </a:bodyPr>
          <a:lstStyle/>
          <a:p>
            <a:r>
              <a:rPr lang="en-GB" b="1" dirty="0">
                <a:solidFill>
                  <a:srgbClr val="DFC9EF"/>
                </a:solidFill>
              </a:rPr>
              <a:t>d</a:t>
            </a:r>
          </a:p>
        </p:txBody>
      </p:sp>
      <p:sp>
        <p:nvSpPr>
          <p:cNvPr id="77" name="Oval 76">
            <a:extLst>
              <a:ext uri="{FF2B5EF4-FFF2-40B4-BE49-F238E27FC236}">
                <a16:creationId xmlns:a16="http://schemas.microsoft.com/office/drawing/2014/main" id="{57A8ECD5-4045-4202-8A77-33F0FBC4C9C9}"/>
              </a:ext>
            </a:extLst>
          </p:cNvPr>
          <p:cNvSpPr/>
          <p:nvPr/>
        </p:nvSpPr>
        <p:spPr>
          <a:xfrm>
            <a:off x="5244432" y="2611106"/>
            <a:ext cx="1727303" cy="1356081"/>
          </a:xfrm>
          <a:prstGeom prst="ellipse">
            <a:avLst/>
          </a:prstGeom>
          <a:solidFill>
            <a:schemeClr val="tx1">
              <a:alpha val="59000"/>
            </a:schemeClr>
          </a:solidFill>
          <a:ln w="63500">
            <a:solidFill>
              <a:srgbClr val="DFC9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8" name="TextBox 77">
            <a:extLst>
              <a:ext uri="{FF2B5EF4-FFF2-40B4-BE49-F238E27FC236}">
                <a16:creationId xmlns:a16="http://schemas.microsoft.com/office/drawing/2014/main" id="{2A2062FF-A756-4432-B250-9E07BE67CC6B}"/>
              </a:ext>
            </a:extLst>
          </p:cNvPr>
          <p:cNvSpPr txBox="1"/>
          <p:nvPr/>
        </p:nvSpPr>
        <p:spPr>
          <a:xfrm>
            <a:off x="5373325" y="2721538"/>
            <a:ext cx="1522497" cy="338554"/>
          </a:xfrm>
          <a:prstGeom prst="rect">
            <a:avLst/>
          </a:prstGeom>
          <a:noFill/>
        </p:spPr>
        <p:txBody>
          <a:bodyPr wrap="square" rtlCol="0">
            <a:spAutoFit/>
          </a:bodyPr>
          <a:lstStyle/>
          <a:p>
            <a:pPr algn="ctr"/>
            <a:r>
              <a:rPr lang="fr-FR" sz="1600" b="1" dirty="0" err="1">
                <a:solidFill>
                  <a:srgbClr val="DFC9EF"/>
                </a:solidFill>
              </a:rPr>
              <a:t>Payment</a:t>
            </a:r>
            <a:endParaRPr lang="en-GB" sz="1600" dirty="0">
              <a:solidFill>
                <a:srgbClr val="DFC9EF"/>
              </a:solidFill>
            </a:endParaRPr>
          </a:p>
        </p:txBody>
      </p:sp>
      <p:cxnSp>
        <p:nvCxnSpPr>
          <p:cNvPr id="111" name="Connector: Curved 110">
            <a:extLst>
              <a:ext uri="{FF2B5EF4-FFF2-40B4-BE49-F238E27FC236}">
                <a16:creationId xmlns:a16="http://schemas.microsoft.com/office/drawing/2014/main" id="{AE8E80CE-CE1B-49FD-BF0A-425E14960168}"/>
              </a:ext>
            </a:extLst>
          </p:cNvPr>
          <p:cNvCxnSpPr>
            <a:cxnSpLocks/>
            <a:stCxn id="8" idx="2"/>
            <a:endCxn id="77" idx="0"/>
          </p:cNvCxnSpPr>
          <p:nvPr/>
        </p:nvCxnSpPr>
        <p:spPr>
          <a:xfrm rot="10800000" flipV="1">
            <a:off x="6108085" y="1476604"/>
            <a:ext cx="1638713" cy="1134502"/>
          </a:xfrm>
          <a:prstGeom prst="curvedConnector2">
            <a:avLst/>
          </a:prstGeom>
          <a:ln w="25400">
            <a:solidFill>
              <a:srgbClr val="DFC9EF"/>
            </a:solidFill>
            <a:tailEnd type="none"/>
          </a:ln>
        </p:spPr>
        <p:style>
          <a:lnRef idx="1">
            <a:schemeClr val="accent1"/>
          </a:lnRef>
          <a:fillRef idx="0">
            <a:schemeClr val="accent1"/>
          </a:fillRef>
          <a:effectRef idx="0">
            <a:schemeClr val="accent1"/>
          </a:effectRef>
          <a:fontRef idx="minor">
            <a:schemeClr val="tx1"/>
          </a:fontRef>
        </p:style>
      </p:cxnSp>
      <p:sp>
        <p:nvSpPr>
          <p:cNvPr id="120" name="TextBox 119">
            <a:extLst>
              <a:ext uri="{FF2B5EF4-FFF2-40B4-BE49-F238E27FC236}">
                <a16:creationId xmlns:a16="http://schemas.microsoft.com/office/drawing/2014/main" id="{132B9C16-A72C-4A6D-87F8-91FD1EC2F688}"/>
              </a:ext>
            </a:extLst>
          </p:cNvPr>
          <p:cNvSpPr txBox="1"/>
          <p:nvPr/>
        </p:nvSpPr>
        <p:spPr>
          <a:xfrm>
            <a:off x="6117753" y="2286308"/>
            <a:ext cx="286517" cy="309530"/>
          </a:xfrm>
          <a:prstGeom prst="rect">
            <a:avLst/>
          </a:prstGeom>
          <a:noFill/>
        </p:spPr>
        <p:txBody>
          <a:bodyPr wrap="square" rtlCol="0">
            <a:spAutoFit/>
          </a:bodyPr>
          <a:lstStyle/>
          <a:p>
            <a:r>
              <a:rPr lang="en-GB" b="1" dirty="0">
                <a:solidFill>
                  <a:srgbClr val="DFC9EF"/>
                </a:solidFill>
              </a:rPr>
              <a:t>U</a:t>
            </a:r>
          </a:p>
        </p:txBody>
      </p:sp>
      <p:sp>
        <p:nvSpPr>
          <p:cNvPr id="121" name="TextBox 120">
            <a:extLst>
              <a:ext uri="{FF2B5EF4-FFF2-40B4-BE49-F238E27FC236}">
                <a16:creationId xmlns:a16="http://schemas.microsoft.com/office/drawing/2014/main" id="{B96436F4-87FB-4B4C-AA07-D7CD08C620E3}"/>
              </a:ext>
            </a:extLst>
          </p:cNvPr>
          <p:cNvSpPr txBox="1"/>
          <p:nvPr/>
        </p:nvSpPr>
        <p:spPr>
          <a:xfrm>
            <a:off x="7454931" y="1167677"/>
            <a:ext cx="339338" cy="309530"/>
          </a:xfrm>
          <a:prstGeom prst="rect">
            <a:avLst/>
          </a:prstGeom>
          <a:noFill/>
        </p:spPr>
        <p:txBody>
          <a:bodyPr wrap="square" rtlCol="0">
            <a:spAutoFit/>
          </a:bodyPr>
          <a:lstStyle/>
          <a:p>
            <a:r>
              <a:rPr lang="en-GB" b="1" dirty="0">
                <a:solidFill>
                  <a:srgbClr val="DFC9EF"/>
                </a:solidFill>
              </a:rPr>
              <a:t>d</a:t>
            </a:r>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82" name="Oval 81">
            <a:extLst>
              <a:ext uri="{FF2B5EF4-FFF2-40B4-BE49-F238E27FC236}">
                <a16:creationId xmlns:a16="http://schemas.microsoft.com/office/drawing/2014/main" id="{42919A40-2ECF-42CF-B5BE-1AAF07A2A7BC}"/>
              </a:ext>
            </a:extLst>
          </p:cNvPr>
          <p:cNvSpPr/>
          <p:nvPr/>
        </p:nvSpPr>
        <p:spPr>
          <a:xfrm>
            <a:off x="5684803" y="5327839"/>
            <a:ext cx="3281387" cy="1509735"/>
          </a:xfrm>
          <a:prstGeom prst="ellipse">
            <a:avLst/>
          </a:prstGeom>
          <a:solidFill>
            <a:schemeClr val="tx1">
              <a:alpha val="59000"/>
            </a:schemeClr>
          </a:solidFill>
          <a:ln w="63500">
            <a:solidFill>
              <a:srgbClr val="DFC9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3" name="TextBox 82">
            <a:extLst>
              <a:ext uri="{FF2B5EF4-FFF2-40B4-BE49-F238E27FC236}">
                <a16:creationId xmlns:a16="http://schemas.microsoft.com/office/drawing/2014/main" id="{65893FB5-D00B-4282-BB8C-3E4C4207FD7B}"/>
              </a:ext>
            </a:extLst>
          </p:cNvPr>
          <p:cNvSpPr txBox="1"/>
          <p:nvPr/>
        </p:nvSpPr>
        <p:spPr>
          <a:xfrm>
            <a:off x="6640047" y="5393195"/>
            <a:ext cx="1522497" cy="338554"/>
          </a:xfrm>
          <a:prstGeom prst="rect">
            <a:avLst/>
          </a:prstGeom>
          <a:noFill/>
        </p:spPr>
        <p:txBody>
          <a:bodyPr wrap="square" rtlCol="0">
            <a:spAutoFit/>
          </a:bodyPr>
          <a:lstStyle/>
          <a:p>
            <a:pPr algn="ctr"/>
            <a:r>
              <a:rPr lang="fr-FR" sz="1600" b="1" dirty="0">
                <a:solidFill>
                  <a:srgbClr val="DFC9EF"/>
                </a:solidFill>
              </a:rPr>
              <a:t>Distribution</a:t>
            </a:r>
            <a:endParaRPr lang="en-GB" sz="1600" dirty="0">
              <a:solidFill>
                <a:srgbClr val="DFC9EF"/>
              </a:solidFill>
            </a:endParaRPr>
          </a:p>
        </p:txBody>
      </p:sp>
      <p:cxnSp>
        <p:nvCxnSpPr>
          <p:cNvPr id="141" name="Connector: Curved 140">
            <a:extLst>
              <a:ext uri="{FF2B5EF4-FFF2-40B4-BE49-F238E27FC236}">
                <a16:creationId xmlns:a16="http://schemas.microsoft.com/office/drawing/2014/main" id="{15B8D9DA-8E16-4068-B088-715B52CC789D}"/>
              </a:ext>
            </a:extLst>
          </p:cNvPr>
          <p:cNvCxnSpPr>
            <a:cxnSpLocks/>
            <a:stCxn id="82" idx="0"/>
            <a:endCxn id="72" idx="4"/>
          </p:cNvCxnSpPr>
          <p:nvPr/>
        </p:nvCxnSpPr>
        <p:spPr>
          <a:xfrm rot="5400000" flipH="1" flipV="1">
            <a:off x="7503936" y="4562178"/>
            <a:ext cx="587223" cy="944100"/>
          </a:xfrm>
          <a:prstGeom prst="curvedConnector3">
            <a:avLst>
              <a:gd name="adj1" fmla="val 50000"/>
            </a:avLst>
          </a:prstGeom>
          <a:ln w="25400">
            <a:solidFill>
              <a:srgbClr val="DFC9EF"/>
            </a:solidFill>
            <a:tailEnd type="none"/>
          </a:ln>
        </p:spPr>
        <p:style>
          <a:lnRef idx="1">
            <a:schemeClr val="accent1"/>
          </a:lnRef>
          <a:fillRef idx="0">
            <a:schemeClr val="accent1"/>
          </a:fillRef>
          <a:effectRef idx="0">
            <a:schemeClr val="accent1"/>
          </a:effectRef>
          <a:fontRef idx="minor">
            <a:schemeClr val="tx1"/>
          </a:fontRef>
        </p:style>
      </p:cxnSp>
      <p:sp>
        <p:nvSpPr>
          <p:cNvPr id="144" name="TextBox 143">
            <a:extLst>
              <a:ext uri="{FF2B5EF4-FFF2-40B4-BE49-F238E27FC236}">
                <a16:creationId xmlns:a16="http://schemas.microsoft.com/office/drawing/2014/main" id="{94D6B2E1-863B-420C-B31A-66C7DE316A88}"/>
              </a:ext>
            </a:extLst>
          </p:cNvPr>
          <p:cNvSpPr txBox="1"/>
          <p:nvPr/>
        </p:nvSpPr>
        <p:spPr>
          <a:xfrm>
            <a:off x="7038979" y="4983998"/>
            <a:ext cx="286517" cy="309530"/>
          </a:xfrm>
          <a:prstGeom prst="rect">
            <a:avLst/>
          </a:prstGeom>
          <a:noFill/>
        </p:spPr>
        <p:txBody>
          <a:bodyPr wrap="square" rtlCol="0">
            <a:spAutoFit/>
          </a:bodyPr>
          <a:lstStyle/>
          <a:p>
            <a:r>
              <a:rPr lang="en-GB" b="1" dirty="0">
                <a:solidFill>
                  <a:srgbClr val="DFC9EF"/>
                </a:solidFill>
              </a:rPr>
              <a:t>U</a:t>
            </a:r>
          </a:p>
        </p:txBody>
      </p:sp>
      <p:sp>
        <p:nvSpPr>
          <p:cNvPr id="145" name="TextBox 144">
            <a:extLst>
              <a:ext uri="{FF2B5EF4-FFF2-40B4-BE49-F238E27FC236}">
                <a16:creationId xmlns:a16="http://schemas.microsoft.com/office/drawing/2014/main" id="{27729177-CB17-4246-838E-5EFC8CF5D7EA}"/>
              </a:ext>
            </a:extLst>
          </p:cNvPr>
          <p:cNvSpPr txBox="1"/>
          <p:nvPr/>
        </p:nvSpPr>
        <p:spPr>
          <a:xfrm>
            <a:off x="8152669" y="4722187"/>
            <a:ext cx="286517" cy="369332"/>
          </a:xfrm>
          <a:prstGeom prst="rect">
            <a:avLst/>
          </a:prstGeom>
          <a:noFill/>
        </p:spPr>
        <p:txBody>
          <a:bodyPr wrap="square" rtlCol="0">
            <a:spAutoFit/>
          </a:bodyPr>
          <a:lstStyle/>
          <a:p>
            <a:r>
              <a:rPr lang="en-GB" b="1" dirty="0">
                <a:solidFill>
                  <a:srgbClr val="DFC9EF"/>
                </a:solidFill>
              </a:rPr>
              <a:t>d</a:t>
            </a:r>
          </a:p>
        </p:txBody>
      </p:sp>
      <p:sp>
        <p:nvSpPr>
          <p:cNvPr id="149" name="Flowchart: Magnetic Disk 148">
            <a:extLst>
              <a:ext uri="{FF2B5EF4-FFF2-40B4-BE49-F238E27FC236}">
                <a16:creationId xmlns:a16="http://schemas.microsoft.com/office/drawing/2014/main" id="{B6C69706-010C-444A-830B-1AF834D2864D}"/>
              </a:ext>
            </a:extLst>
          </p:cNvPr>
          <p:cNvSpPr/>
          <p:nvPr/>
        </p:nvSpPr>
        <p:spPr>
          <a:xfrm>
            <a:off x="6225872" y="5739959"/>
            <a:ext cx="928694" cy="854373"/>
          </a:xfrm>
          <a:prstGeom prst="flowChartMagneticDisk">
            <a:avLst/>
          </a:prstGeom>
          <a:solidFill>
            <a:srgbClr val="DFC9EF"/>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b="1" dirty="0">
                <a:solidFill>
                  <a:schemeClr val="tx1"/>
                </a:solidFill>
              </a:rPr>
              <a:t>Resorts</a:t>
            </a:r>
          </a:p>
          <a:p>
            <a:pPr algn="ctr"/>
            <a:r>
              <a:rPr lang="en-GB" sz="1200" b="1" dirty="0">
                <a:solidFill>
                  <a:schemeClr val="tx1"/>
                </a:solidFill>
              </a:rPr>
              <a:t>Referential</a:t>
            </a:r>
          </a:p>
        </p:txBody>
      </p:sp>
      <p:sp>
        <p:nvSpPr>
          <p:cNvPr id="80" name="Oval 79">
            <a:extLst>
              <a:ext uri="{FF2B5EF4-FFF2-40B4-BE49-F238E27FC236}">
                <a16:creationId xmlns:a16="http://schemas.microsoft.com/office/drawing/2014/main" id="{73CB4C6A-987F-47B4-8C79-250DD7D5AA53}"/>
              </a:ext>
            </a:extLst>
          </p:cNvPr>
          <p:cNvSpPr/>
          <p:nvPr/>
        </p:nvSpPr>
        <p:spPr>
          <a:xfrm>
            <a:off x="2849631" y="4599438"/>
            <a:ext cx="2632404" cy="1509735"/>
          </a:xfrm>
          <a:prstGeom prst="ellipse">
            <a:avLst/>
          </a:prstGeom>
          <a:solidFill>
            <a:schemeClr val="tx1">
              <a:alpha val="59000"/>
            </a:schemeClr>
          </a:solidFill>
          <a:ln w="63500">
            <a:solidFill>
              <a:srgbClr val="DFC9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1" name="TextBox 80">
            <a:extLst>
              <a:ext uri="{FF2B5EF4-FFF2-40B4-BE49-F238E27FC236}">
                <a16:creationId xmlns:a16="http://schemas.microsoft.com/office/drawing/2014/main" id="{8C619209-8486-466B-ADDF-E3BE3CB2EF3C}"/>
              </a:ext>
            </a:extLst>
          </p:cNvPr>
          <p:cNvSpPr txBox="1"/>
          <p:nvPr/>
        </p:nvSpPr>
        <p:spPr>
          <a:xfrm>
            <a:off x="3612181" y="4653831"/>
            <a:ext cx="1118316" cy="338554"/>
          </a:xfrm>
          <a:prstGeom prst="rect">
            <a:avLst/>
          </a:prstGeom>
          <a:noFill/>
        </p:spPr>
        <p:txBody>
          <a:bodyPr wrap="square" rtlCol="0">
            <a:spAutoFit/>
          </a:bodyPr>
          <a:lstStyle/>
          <a:p>
            <a:pPr algn="ctr"/>
            <a:r>
              <a:rPr lang="fr-FR" sz="1600" b="1" dirty="0" err="1">
                <a:solidFill>
                  <a:srgbClr val="DFC9EF"/>
                </a:solidFill>
              </a:rPr>
              <a:t>Stay</a:t>
            </a:r>
            <a:endParaRPr lang="en-GB" sz="1600" dirty="0">
              <a:solidFill>
                <a:srgbClr val="DFC9EF"/>
              </a:solidFill>
            </a:endParaRPr>
          </a:p>
        </p:txBody>
      </p:sp>
      <p:cxnSp>
        <p:nvCxnSpPr>
          <p:cNvPr id="97" name="Connector: Curved 96">
            <a:extLst>
              <a:ext uri="{FF2B5EF4-FFF2-40B4-BE49-F238E27FC236}">
                <a16:creationId xmlns:a16="http://schemas.microsoft.com/office/drawing/2014/main" id="{45EB05DC-AD30-4F52-827A-7EAE5A8439E2}"/>
              </a:ext>
            </a:extLst>
          </p:cNvPr>
          <p:cNvCxnSpPr>
            <a:cxnSpLocks/>
            <a:stCxn id="72" idx="2"/>
            <a:endCxn id="80" idx="6"/>
          </p:cNvCxnSpPr>
          <p:nvPr/>
        </p:nvCxnSpPr>
        <p:spPr>
          <a:xfrm rot="10800000" flipV="1">
            <a:off x="5482036" y="4049880"/>
            <a:ext cx="1583181" cy="1304425"/>
          </a:xfrm>
          <a:prstGeom prst="curvedConnector3">
            <a:avLst>
              <a:gd name="adj1" fmla="val 50000"/>
            </a:avLst>
          </a:prstGeom>
          <a:ln w="25400">
            <a:solidFill>
              <a:srgbClr val="DFC9EF"/>
            </a:solidFill>
            <a:tailEnd type="none"/>
          </a:ln>
        </p:spPr>
        <p:style>
          <a:lnRef idx="1">
            <a:schemeClr val="accent1"/>
          </a:lnRef>
          <a:fillRef idx="0">
            <a:schemeClr val="accent1"/>
          </a:fillRef>
          <a:effectRef idx="0">
            <a:schemeClr val="accent1"/>
          </a:effectRef>
          <a:fontRef idx="minor">
            <a:schemeClr val="tx1"/>
          </a:fontRef>
        </p:style>
      </p:cxnSp>
      <p:cxnSp>
        <p:nvCxnSpPr>
          <p:cNvPr id="101" name="Connector: Curved 100">
            <a:extLst>
              <a:ext uri="{FF2B5EF4-FFF2-40B4-BE49-F238E27FC236}">
                <a16:creationId xmlns:a16="http://schemas.microsoft.com/office/drawing/2014/main" id="{BD3EC09D-1329-4712-9B08-EF8697C6A655}"/>
              </a:ext>
            </a:extLst>
          </p:cNvPr>
          <p:cNvCxnSpPr>
            <a:cxnSpLocks/>
            <a:stCxn id="82" idx="2"/>
            <a:endCxn id="80" idx="4"/>
          </p:cNvCxnSpPr>
          <p:nvPr/>
        </p:nvCxnSpPr>
        <p:spPr>
          <a:xfrm rot="10800000" flipV="1">
            <a:off x="4244803" y="6099451"/>
            <a:ext cx="1440000" cy="9720"/>
          </a:xfrm>
          <a:prstGeom prst="curvedConnector4">
            <a:avLst>
              <a:gd name="adj1" fmla="val -2201"/>
              <a:gd name="adj2" fmla="val 3715964"/>
            </a:avLst>
          </a:prstGeom>
          <a:ln w="25400">
            <a:solidFill>
              <a:srgbClr val="DFC9EF"/>
            </a:solidFill>
            <a:tailEnd type="none"/>
          </a:ln>
        </p:spPr>
        <p:style>
          <a:lnRef idx="1">
            <a:schemeClr val="accent1"/>
          </a:lnRef>
          <a:fillRef idx="0">
            <a:schemeClr val="accent1"/>
          </a:fillRef>
          <a:effectRef idx="0">
            <a:schemeClr val="accent1"/>
          </a:effectRef>
          <a:fontRef idx="minor">
            <a:schemeClr val="tx1"/>
          </a:fontRef>
        </p:style>
      </p:cxnSp>
      <p:sp>
        <p:nvSpPr>
          <p:cNvPr id="122" name="TextBox 121">
            <a:extLst>
              <a:ext uri="{FF2B5EF4-FFF2-40B4-BE49-F238E27FC236}">
                <a16:creationId xmlns:a16="http://schemas.microsoft.com/office/drawing/2014/main" id="{0623F0E5-48CB-42D8-BD81-2EB48754DCBE}"/>
              </a:ext>
            </a:extLst>
          </p:cNvPr>
          <p:cNvSpPr txBox="1"/>
          <p:nvPr/>
        </p:nvSpPr>
        <p:spPr>
          <a:xfrm>
            <a:off x="6763471" y="4041928"/>
            <a:ext cx="286517" cy="309530"/>
          </a:xfrm>
          <a:prstGeom prst="rect">
            <a:avLst/>
          </a:prstGeom>
          <a:noFill/>
        </p:spPr>
        <p:txBody>
          <a:bodyPr wrap="square" rtlCol="0">
            <a:spAutoFit/>
          </a:bodyPr>
          <a:lstStyle/>
          <a:p>
            <a:r>
              <a:rPr lang="en-GB" b="1" dirty="0">
                <a:solidFill>
                  <a:srgbClr val="DFC9EF"/>
                </a:solidFill>
              </a:rPr>
              <a:t>U</a:t>
            </a:r>
          </a:p>
        </p:txBody>
      </p:sp>
      <p:sp>
        <p:nvSpPr>
          <p:cNvPr id="133" name="TextBox 132">
            <a:extLst>
              <a:ext uri="{FF2B5EF4-FFF2-40B4-BE49-F238E27FC236}">
                <a16:creationId xmlns:a16="http://schemas.microsoft.com/office/drawing/2014/main" id="{BF989B3F-D37A-4DB8-A2D9-0B9C4139494B}"/>
              </a:ext>
            </a:extLst>
          </p:cNvPr>
          <p:cNvSpPr txBox="1"/>
          <p:nvPr/>
        </p:nvSpPr>
        <p:spPr>
          <a:xfrm>
            <a:off x="5487449" y="4959947"/>
            <a:ext cx="339338" cy="309530"/>
          </a:xfrm>
          <a:prstGeom prst="rect">
            <a:avLst/>
          </a:prstGeom>
          <a:noFill/>
        </p:spPr>
        <p:txBody>
          <a:bodyPr wrap="square" rtlCol="0">
            <a:spAutoFit/>
          </a:bodyPr>
          <a:lstStyle/>
          <a:p>
            <a:r>
              <a:rPr lang="en-GB" b="1" dirty="0">
                <a:solidFill>
                  <a:srgbClr val="DFC9EF"/>
                </a:solidFill>
              </a:rPr>
              <a:t>d</a:t>
            </a:r>
          </a:p>
        </p:txBody>
      </p:sp>
      <p:sp>
        <p:nvSpPr>
          <p:cNvPr id="56" name="TextBox 55">
            <a:extLst>
              <a:ext uri="{FF2B5EF4-FFF2-40B4-BE49-F238E27FC236}">
                <a16:creationId xmlns:a16="http://schemas.microsoft.com/office/drawing/2014/main" id="{AC999156-410E-4A51-8348-B004561CE967}"/>
              </a:ext>
            </a:extLst>
          </p:cNvPr>
          <p:cNvSpPr txBox="1"/>
          <p:nvPr/>
        </p:nvSpPr>
        <p:spPr>
          <a:xfrm>
            <a:off x="5501420" y="6338916"/>
            <a:ext cx="286517" cy="309530"/>
          </a:xfrm>
          <a:prstGeom prst="rect">
            <a:avLst/>
          </a:prstGeom>
          <a:noFill/>
        </p:spPr>
        <p:txBody>
          <a:bodyPr wrap="square" rtlCol="0">
            <a:spAutoFit/>
          </a:bodyPr>
          <a:lstStyle/>
          <a:p>
            <a:r>
              <a:rPr lang="en-GB" b="1" dirty="0">
                <a:solidFill>
                  <a:srgbClr val="DFC9EF"/>
                </a:solidFill>
              </a:rPr>
              <a:t>U</a:t>
            </a:r>
          </a:p>
        </p:txBody>
      </p:sp>
      <p:sp>
        <p:nvSpPr>
          <p:cNvPr id="60" name="TextBox 59">
            <a:extLst>
              <a:ext uri="{FF2B5EF4-FFF2-40B4-BE49-F238E27FC236}">
                <a16:creationId xmlns:a16="http://schemas.microsoft.com/office/drawing/2014/main" id="{0A8ED0F6-1223-4455-9766-BDD9AC788DEE}"/>
              </a:ext>
            </a:extLst>
          </p:cNvPr>
          <p:cNvSpPr txBox="1"/>
          <p:nvPr/>
        </p:nvSpPr>
        <p:spPr>
          <a:xfrm>
            <a:off x="4012221" y="6075294"/>
            <a:ext cx="339338" cy="309530"/>
          </a:xfrm>
          <a:prstGeom prst="rect">
            <a:avLst/>
          </a:prstGeom>
          <a:noFill/>
        </p:spPr>
        <p:txBody>
          <a:bodyPr wrap="square" rtlCol="0">
            <a:spAutoFit/>
          </a:bodyPr>
          <a:lstStyle/>
          <a:p>
            <a:r>
              <a:rPr lang="en-GB" b="1" dirty="0">
                <a:solidFill>
                  <a:srgbClr val="DFC9EF"/>
                </a:solidFill>
              </a:rPr>
              <a:t>d</a:t>
            </a:r>
          </a:p>
        </p:txBody>
      </p:sp>
      <p:sp>
        <p:nvSpPr>
          <p:cNvPr id="67" name="Oval 66">
            <a:extLst>
              <a:ext uri="{FF2B5EF4-FFF2-40B4-BE49-F238E27FC236}">
                <a16:creationId xmlns:a16="http://schemas.microsoft.com/office/drawing/2014/main" id="{6095169B-425F-4ED7-9890-E8831E29DC77}"/>
              </a:ext>
            </a:extLst>
          </p:cNvPr>
          <p:cNvSpPr/>
          <p:nvPr/>
        </p:nvSpPr>
        <p:spPr>
          <a:xfrm>
            <a:off x="9557924" y="4586405"/>
            <a:ext cx="2544037" cy="1415699"/>
          </a:xfrm>
          <a:prstGeom prst="ellipse">
            <a:avLst/>
          </a:prstGeom>
          <a:solidFill>
            <a:schemeClr val="tx1">
              <a:alpha val="59000"/>
            </a:schemeClr>
          </a:solidFill>
          <a:ln w="63500">
            <a:solidFill>
              <a:srgbClr val="DFC9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1" name="TextBox 70">
            <a:extLst>
              <a:ext uri="{FF2B5EF4-FFF2-40B4-BE49-F238E27FC236}">
                <a16:creationId xmlns:a16="http://schemas.microsoft.com/office/drawing/2014/main" id="{44679243-8322-4588-B14D-D2E9098AEA3B}"/>
              </a:ext>
            </a:extLst>
          </p:cNvPr>
          <p:cNvSpPr txBox="1"/>
          <p:nvPr/>
        </p:nvSpPr>
        <p:spPr>
          <a:xfrm>
            <a:off x="10084386" y="4738642"/>
            <a:ext cx="1522497" cy="338554"/>
          </a:xfrm>
          <a:prstGeom prst="rect">
            <a:avLst/>
          </a:prstGeom>
          <a:noFill/>
        </p:spPr>
        <p:txBody>
          <a:bodyPr wrap="square" rtlCol="0">
            <a:spAutoFit/>
          </a:bodyPr>
          <a:lstStyle/>
          <a:p>
            <a:pPr algn="ctr"/>
            <a:r>
              <a:rPr lang="fr-FR" sz="1600" b="1" dirty="0">
                <a:solidFill>
                  <a:srgbClr val="DFC9EF"/>
                </a:solidFill>
              </a:rPr>
              <a:t>Revenue </a:t>
            </a:r>
            <a:r>
              <a:rPr lang="fr-FR" sz="1600" b="1" dirty="0" err="1">
                <a:solidFill>
                  <a:srgbClr val="DFC9EF"/>
                </a:solidFill>
              </a:rPr>
              <a:t>Mgmt</a:t>
            </a:r>
            <a:endParaRPr lang="en-GB" sz="1600" dirty="0">
              <a:solidFill>
                <a:srgbClr val="DFC9EF"/>
              </a:solidFill>
            </a:endParaRPr>
          </a:p>
        </p:txBody>
      </p:sp>
      <p:cxnSp>
        <p:nvCxnSpPr>
          <p:cNvPr id="87" name="Connector: Curved 86">
            <a:extLst>
              <a:ext uri="{FF2B5EF4-FFF2-40B4-BE49-F238E27FC236}">
                <a16:creationId xmlns:a16="http://schemas.microsoft.com/office/drawing/2014/main" id="{673AF8DB-A9F1-48C6-ABE6-3B58C6F16CF8}"/>
              </a:ext>
            </a:extLst>
          </p:cNvPr>
          <p:cNvCxnSpPr>
            <a:cxnSpLocks/>
            <a:stCxn id="8" idx="4"/>
            <a:endCxn id="67" idx="1"/>
          </p:cNvCxnSpPr>
          <p:nvPr/>
        </p:nvCxnSpPr>
        <p:spPr>
          <a:xfrm rot="16200000" flipH="1">
            <a:off x="8339757" y="3202996"/>
            <a:ext cx="2441710" cy="739756"/>
          </a:xfrm>
          <a:prstGeom prst="curvedConnector3">
            <a:avLst>
              <a:gd name="adj1" fmla="val 50000"/>
            </a:avLst>
          </a:prstGeom>
          <a:ln w="25400">
            <a:solidFill>
              <a:srgbClr val="DFC9EF"/>
            </a:solidFill>
            <a:tailEnd type="none"/>
          </a:ln>
        </p:spPr>
        <p:style>
          <a:lnRef idx="1">
            <a:schemeClr val="accent1"/>
          </a:lnRef>
          <a:fillRef idx="0">
            <a:schemeClr val="accent1"/>
          </a:fillRef>
          <a:effectRef idx="0">
            <a:schemeClr val="accent1"/>
          </a:effectRef>
          <a:fontRef idx="minor">
            <a:schemeClr val="tx1"/>
          </a:fontRef>
        </p:style>
      </p:cxnSp>
      <p:cxnSp>
        <p:nvCxnSpPr>
          <p:cNvPr id="94" name="Connector: Curved 93">
            <a:extLst>
              <a:ext uri="{FF2B5EF4-FFF2-40B4-BE49-F238E27FC236}">
                <a16:creationId xmlns:a16="http://schemas.microsoft.com/office/drawing/2014/main" id="{34E6C10F-3B10-4069-AC20-AAF22C9F9969}"/>
              </a:ext>
            </a:extLst>
          </p:cNvPr>
          <p:cNvCxnSpPr>
            <a:cxnSpLocks/>
            <a:stCxn id="72" idx="5"/>
            <a:endCxn id="67" idx="2"/>
          </p:cNvCxnSpPr>
          <p:nvPr/>
        </p:nvCxnSpPr>
        <p:spPr>
          <a:xfrm rot="16200000" flipH="1">
            <a:off x="8961598" y="4697928"/>
            <a:ext cx="755951" cy="436702"/>
          </a:xfrm>
          <a:prstGeom prst="curvedConnector2">
            <a:avLst/>
          </a:prstGeom>
          <a:ln w="25400">
            <a:solidFill>
              <a:srgbClr val="DFC9EF"/>
            </a:solidFill>
            <a:tailEnd type="none"/>
          </a:ln>
        </p:spPr>
        <p:style>
          <a:lnRef idx="1">
            <a:schemeClr val="accent1"/>
          </a:lnRef>
          <a:fillRef idx="0">
            <a:schemeClr val="accent1"/>
          </a:fillRef>
          <a:effectRef idx="0">
            <a:schemeClr val="accent1"/>
          </a:effectRef>
          <a:fontRef idx="minor">
            <a:schemeClr val="tx1"/>
          </a:fontRef>
        </p:style>
      </p:cxnSp>
      <p:sp>
        <p:nvSpPr>
          <p:cNvPr id="116" name="TextBox 115">
            <a:extLst>
              <a:ext uri="{FF2B5EF4-FFF2-40B4-BE49-F238E27FC236}">
                <a16:creationId xmlns:a16="http://schemas.microsoft.com/office/drawing/2014/main" id="{A3C2D1B3-357B-422E-9926-6A8CFB0AEEE4}"/>
              </a:ext>
            </a:extLst>
          </p:cNvPr>
          <p:cNvSpPr txBox="1"/>
          <p:nvPr/>
        </p:nvSpPr>
        <p:spPr>
          <a:xfrm>
            <a:off x="9900985" y="4335248"/>
            <a:ext cx="286517" cy="369332"/>
          </a:xfrm>
          <a:prstGeom prst="rect">
            <a:avLst/>
          </a:prstGeom>
          <a:noFill/>
        </p:spPr>
        <p:txBody>
          <a:bodyPr wrap="square" rtlCol="0">
            <a:spAutoFit/>
          </a:bodyPr>
          <a:lstStyle/>
          <a:p>
            <a:r>
              <a:rPr lang="en-GB" b="1" dirty="0">
                <a:solidFill>
                  <a:srgbClr val="DFC9EF"/>
                </a:solidFill>
              </a:rPr>
              <a:t>U</a:t>
            </a:r>
          </a:p>
        </p:txBody>
      </p:sp>
      <p:sp>
        <p:nvSpPr>
          <p:cNvPr id="117" name="TextBox 116">
            <a:extLst>
              <a:ext uri="{FF2B5EF4-FFF2-40B4-BE49-F238E27FC236}">
                <a16:creationId xmlns:a16="http://schemas.microsoft.com/office/drawing/2014/main" id="{616FB737-604C-4059-AD3E-EA466DFE75EF}"/>
              </a:ext>
            </a:extLst>
          </p:cNvPr>
          <p:cNvSpPr txBox="1"/>
          <p:nvPr/>
        </p:nvSpPr>
        <p:spPr>
          <a:xfrm>
            <a:off x="9356759" y="2309518"/>
            <a:ext cx="339338" cy="340483"/>
          </a:xfrm>
          <a:prstGeom prst="rect">
            <a:avLst/>
          </a:prstGeom>
          <a:noFill/>
        </p:spPr>
        <p:txBody>
          <a:bodyPr wrap="square" rtlCol="0">
            <a:spAutoFit/>
          </a:bodyPr>
          <a:lstStyle/>
          <a:p>
            <a:r>
              <a:rPr lang="en-GB" b="1" dirty="0">
                <a:solidFill>
                  <a:srgbClr val="DFC9EF"/>
                </a:solidFill>
              </a:rPr>
              <a:t>d</a:t>
            </a:r>
          </a:p>
        </p:txBody>
      </p:sp>
      <p:sp>
        <p:nvSpPr>
          <p:cNvPr id="64" name="TextBox 63">
            <a:extLst>
              <a:ext uri="{FF2B5EF4-FFF2-40B4-BE49-F238E27FC236}">
                <a16:creationId xmlns:a16="http://schemas.microsoft.com/office/drawing/2014/main" id="{14521028-42B8-465E-8A19-4A5C8C32B09E}"/>
              </a:ext>
            </a:extLst>
          </p:cNvPr>
          <p:cNvSpPr txBox="1"/>
          <p:nvPr/>
        </p:nvSpPr>
        <p:spPr>
          <a:xfrm>
            <a:off x="9235673" y="5234260"/>
            <a:ext cx="286517" cy="369332"/>
          </a:xfrm>
          <a:prstGeom prst="rect">
            <a:avLst/>
          </a:prstGeom>
          <a:noFill/>
        </p:spPr>
        <p:txBody>
          <a:bodyPr wrap="square" rtlCol="0">
            <a:spAutoFit/>
          </a:bodyPr>
          <a:lstStyle/>
          <a:p>
            <a:r>
              <a:rPr lang="en-GB" b="1" dirty="0">
                <a:solidFill>
                  <a:srgbClr val="DFC9EF"/>
                </a:solidFill>
              </a:rPr>
              <a:t>U</a:t>
            </a:r>
          </a:p>
        </p:txBody>
      </p:sp>
      <p:sp>
        <p:nvSpPr>
          <p:cNvPr id="65" name="TextBox 64">
            <a:extLst>
              <a:ext uri="{FF2B5EF4-FFF2-40B4-BE49-F238E27FC236}">
                <a16:creationId xmlns:a16="http://schemas.microsoft.com/office/drawing/2014/main" id="{878F12D2-8BCB-40F1-BC50-EB34B070C172}"/>
              </a:ext>
            </a:extLst>
          </p:cNvPr>
          <p:cNvSpPr txBox="1"/>
          <p:nvPr/>
        </p:nvSpPr>
        <p:spPr>
          <a:xfrm>
            <a:off x="8853711" y="4564244"/>
            <a:ext cx="286517" cy="369332"/>
          </a:xfrm>
          <a:prstGeom prst="rect">
            <a:avLst/>
          </a:prstGeom>
          <a:noFill/>
        </p:spPr>
        <p:txBody>
          <a:bodyPr wrap="square" rtlCol="0">
            <a:spAutoFit/>
          </a:bodyPr>
          <a:lstStyle/>
          <a:p>
            <a:r>
              <a:rPr lang="en-GB" b="1" dirty="0">
                <a:solidFill>
                  <a:srgbClr val="DFC9EF"/>
                </a:solidFill>
              </a:rPr>
              <a:t>d</a:t>
            </a:r>
          </a:p>
        </p:txBody>
      </p:sp>
      <p:sp>
        <p:nvSpPr>
          <p:cNvPr id="63" name="Oval 62">
            <a:extLst>
              <a:ext uri="{FF2B5EF4-FFF2-40B4-BE49-F238E27FC236}">
                <a16:creationId xmlns:a16="http://schemas.microsoft.com/office/drawing/2014/main" id="{8E9FD456-C1BF-487B-8D10-AFB97305CD46}"/>
              </a:ext>
            </a:extLst>
          </p:cNvPr>
          <p:cNvSpPr/>
          <p:nvPr/>
        </p:nvSpPr>
        <p:spPr>
          <a:xfrm>
            <a:off x="10034604" y="2611458"/>
            <a:ext cx="2879840" cy="1533637"/>
          </a:xfrm>
          <a:prstGeom prst="ellipse">
            <a:avLst/>
          </a:prstGeom>
          <a:solidFill>
            <a:schemeClr val="tx1">
              <a:alpha val="59000"/>
            </a:schemeClr>
          </a:solidFill>
          <a:ln w="63500">
            <a:solidFill>
              <a:srgbClr val="DFC9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84" name="Connector: Curved 83">
            <a:extLst>
              <a:ext uri="{FF2B5EF4-FFF2-40B4-BE49-F238E27FC236}">
                <a16:creationId xmlns:a16="http://schemas.microsoft.com/office/drawing/2014/main" id="{18CC4888-22D4-4E89-AB2D-54505F6D6C70}"/>
              </a:ext>
            </a:extLst>
          </p:cNvPr>
          <p:cNvCxnSpPr>
            <a:cxnSpLocks/>
            <a:stCxn id="8" idx="6"/>
            <a:endCxn id="63" idx="0"/>
          </p:cNvCxnSpPr>
          <p:nvPr/>
        </p:nvCxnSpPr>
        <p:spPr>
          <a:xfrm>
            <a:off x="10634670" y="1476604"/>
            <a:ext cx="839854" cy="1134854"/>
          </a:xfrm>
          <a:prstGeom prst="curvedConnector2">
            <a:avLst/>
          </a:prstGeom>
          <a:ln w="25400">
            <a:solidFill>
              <a:srgbClr val="DFC9EF"/>
            </a:solidFill>
            <a:tailEnd type="none"/>
          </a:ln>
        </p:spPr>
        <p:style>
          <a:lnRef idx="1">
            <a:schemeClr val="accent1"/>
          </a:lnRef>
          <a:fillRef idx="0">
            <a:schemeClr val="accent1"/>
          </a:fillRef>
          <a:effectRef idx="0">
            <a:schemeClr val="accent1"/>
          </a:effectRef>
          <a:fontRef idx="minor">
            <a:schemeClr val="tx1"/>
          </a:fontRef>
        </p:style>
      </p:cxnSp>
      <p:sp>
        <p:nvSpPr>
          <p:cNvPr id="114" name="TextBox 113">
            <a:extLst>
              <a:ext uri="{FF2B5EF4-FFF2-40B4-BE49-F238E27FC236}">
                <a16:creationId xmlns:a16="http://schemas.microsoft.com/office/drawing/2014/main" id="{CAAA7E05-9E87-4238-84EC-FD7C54081CBB}"/>
              </a:ext>
            </a:extLst>
          </p:cNvPr>
          <p:cNvSpPr txBox="1"/>
          <p:nvPr/>
        </p:nvSpPr>
        <p:spPr>
          <a:xfrm>
            <a:off x="11435789" y="2279583"/>
            <a:ext cx="286517" cy="309530"/>
          </a:xfrm>
          <a:prstGeom prst="rect">
            <a:avLst/>
          </a:prstGeom>
          <a:noFill/>
        </p:spPr>
        <p:txBody>
          <a:bodyPr wrap="square" rtlCol="0">
            <a:spAutoFit/>
          </a:bodyPr>
          <a:lstStyle/>
          <a:p>
            <a:r>
              <a:rPr lang="en-GB" b="1" dirty="0">
                <a:solidFill>
                  <a:srgbClr val="DFC9EF"/>
                </a:solidFill>
              </a:rPr>
              <a:t>U</a:t>
            </a:r>
          </a:p>
        </p:txBody>
      </p:sp>
      <p:sp>
        <p:nvSpPr>
          <p:cNvPr id="139" name="TextBox 138">
            <a:extLst>
              <a:ext uri="{FF2B5EF4-FFF2-40B4-BE49-F238E27FC236}">
                <a16:creationId xmlns:a16="http://schemas.microsoft.com/office/drawing/2014/main" id="{90AD0FE8-7CD1-4839-A509-F35EC62C59C5}"/>
              </a:ext>
            </a:extLst>
          </p:cNvPr>
          <p:cNvSpPr txBox="1"/>
          <p:nvPr/>
        </p:nvSpPr>
        <p:spPr>
          <a:xfrm>
            <a:off x="10629194" y="1150504"/>
            <a:ext cx="339338" cy="309530"/>
          </a:xfrm>
          <a:prstGeom prst="rect">
            <a:avLst/>
          </a:prstGeom>
          <a:noFill/>
        </p:spPr>
        <p:txBody>
          <a:bodyPr wrap="square" rtlCol="0">
            <a:spAutoFit/>
          </a:bodyPr>
          <a:lstStyle/>
          <a:p>
            <a:r>
              <a:rPr lang="en-GB" b="1" dirty="0">
                <a:solidFill>
                  <a:srgbClr val="DFC9EF"/>
                </a:solidFill>
              </a:rPr>
              <a:t>d</a:t>
            </a:r>
          </a:p>
        </p:txBody>
      </p:sp>
      <p:sp>
        <p:nvSpPr>
          <p:cNvPr id="43" name="Rectangle 42">
            <a:extLst>
              <a:ext uri="{FF2B5EF4-FFF2-40B4-BE49-F238E27FC236}">
                <a16:creationId xmlns:a16="http://schemas.microsoft.com/office/drawing/2014/main" id="{B06DF77F-F685-46CC-AEA0-A2F93299DF0E}"/>
              </a:ext>
            </a:extLst>
          </p:cNvPr>
          <p:cNvSpPr/>
          <p:nvPr/>
        </p:nvSpPr>
        <p:spPr>
          <a:xfrm>
            <a:off x="1383417" y="-609565"/>
            <a:ext cx="11370265" cy="7795555"/>
          </a:xfrm>
          <a:prstGeom prst="rect">
            <a:avLst/>
          </a:prstGeom>
          <a:solidFill>
            <a:schemeClr val="tx1">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6" name="TextBox 65">
            <a:extLst>
              <a:ext uri="{FF2B5EF4-FFF2-40B4-BE49-F238E27FC236}">
                <a16:creationId xmlns:a16="http://schemas.microsoft.com/office/drawing/2014/main" id="{05CAB2B2-28BC-4AD3-8FE5-79A16D4055E5}"/>
              </a:ext>
            </a:extLst>
          </p:cNvPr>
          <p:cNvSpPr txBox="1"/>
          <p:nvPr/>
        </p:nvSpPr>
        <p:spPr>
          <a:xfrm>
            <a:off x="10833210" y="2654952"/>
            <a:ext cx="1313693" cy="338554"/>
          </a:xfrm>
          <a:prstGeom prst="rect">
            <a:avLst/>
          </a:prstGeom>
          <a:noFill/>
        </p:spPr>
        <p:txBody>
          <a:bodyPr wrap="square" rtlCol="0">
            <a:spAutoFit/>
          </a:bodyPr>
          <a:lstStyle/>
          <a:p>
            <a:pPr algn="ctr"/>
            <a:r>
              <a:rPr lang="fr-FR" sz="1600" b="1" dirty="0">
                <a:solidFill>
                  <a:srgbClr val="DFC9EF"/>
                </a:solidFill>
              </a:rPr>
              <a:t>Marketing</a:t>
            </a:r>
            <a:endParaRPr lang="en-GB" sz="1600" dirty="0">
              <a:solidFill>
                <a:srgbClr val="DFC9EF"/>
              </a:solidFill>
            </a:endParaRPr>
          </a:p>
        </p:txBody>
      </p:sp>
      <p:sp>
        <p:nvSpPr>
          <p:cNvPr id="61" name="Octagon 60">
            <a:extLst>
              <a:ext uri="{FF2B5EF4-FFF2-40B4-BE49-F238E27FC236}">
                <a16:creationId xmlns:a16="http://schemas.microsoft.com/office/drawing/2014/main" id="{CCFE71D3-B579-48A5-8BDC-B8FA7AFDE7EC}"/>
              </a:ext>
            </a:extLst>
          </p:cNvPr>
          <p:cNvSpPr/>
          <p:nvPr/>
        </p:nvSpPr>
        <p:spPr>
          <a:xfrm>
            <a:off x="10292478" y="2962117"/>
            <a:ext cx="906760" cy="635642"/>
          </a:xfrm>
          <a:prstGeom prst="octagon">
            <a:avLst>
              <a:gd name="adj" fmla="val 30445"/>
            </a:avLst>
          </a:prstGeom>
          <a:solidFill>
            <a:srgbClr val="DFC9EF"/>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1100" b="1" dirty="0" err="1">
                <a:solidFill>
                  <a:schemeClr val="tx1"/>
                </a:solidFill>
                <a:latin typeface="Alte Haas Grotesk" panose="02000503000000020004" pitchFamily="2" charset="0"/>
              </a:rPr>
              <a:t>Accounts</a:t>
            </a:r>
            <a:r>
              <a:rPr lang="fr-FR" sz="1100" b="1" dirty="0">
                <a:solidFill>
                  <a:schemeClr val="tx1"/>
                </a:solidFill>
                <a:latin typeface="Alte Haas Grotesk" panose="02000503000000020004" pitchFamily="2" charset="0"/>
              </a:rPr>
              <a:t>  API</a:t>
            </a:r>
            <a:endParaRPr lang="en-GB" sz="1100" b="1" dirty="0">
              <a:solidFill>
                <a:schemeClr val="tx1"/>
              </a:solidFill>
              <a:latin typeface="Alte Haas Grotesk" panose="02000503000000020004" pitchFamily="2" charset="0"/>
            </a:endParaRPr>
          </a:p>
        </p:txBody>
      </p:sp>
      <p:sp>
        <p:nvSpPr>
          <p:cNvPr id="62" name="Octagon 61">
            <a:extLst>
              <a:ext uri="{FF2B5EF4-FFF2-40B4-BE49-F238E27FC236}">
                <a16:creationId xmlns:a16="http://schemas.microsoft.com/office/drawing/2014/main" id="{0F48D0F1-8E73-4623-A619-15A329BACDA7}"/>
              </a:ext>
            </a:extLst>
          </p:cNvPr>
          <p:cNvSpPr/>
          <p:nvPr/>
        </p:nvSpPr>
        <p:spPr>
          <a:xfrm>
            <a:off x="11234813" y="3385281"/>
            <a:ext cx="810320" cy="600565"/>
          </a:xfrm>
          <a:prstGeom prst="octagon">
            <a:avLst>
              <a:gd name="adj" fmla="val 30445"/>
            </a:avLst>
          </a:prstGeom>
          <a:solidFill>
            <a:srgbClr val="DFC9EF"/>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1100" b="1" dirty="0" err="1">
                <a:solidFill>
                  <a:schemeClr val="tx1"/>
                </a:solidFill>
                <a:latin typeface="Alte Haas Grotesk" panose="02000503000000020004" pitchFamily="2" charset="0"/>
              </a:rPr>
              <a:t>Loyalty</a:t>
            </a:r>
            <a:r>
              <a:rPr lang="fr-FR" sz="1100" b="1" dirty="0">
                <a:solidFill>
                  <a:schemeClr val="tx1"/>
                </a:solidFill>
                <a:latin typeface="Alte Haas Grotesk" panose="02000503000000020004" pitchFamily="2" charset="0"/>
              </a:rPr>
              <a:t> API</a:t>
            </a:r>
            <a:endParaRPr lang="en-GB" sz="1100" b="1" dirty="0">
              <a:solidFill>
                <a:schemeClr val="tx1"/>
              </a:solidFill>
              <a:latin typeface="Alte Haas Grotesk" panose="02000503000000020004" pitchFamily="2" charset="0"/>
            </a:endParaRPr>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itle 3">
            <a:extLst>
              <a:ext uri="{FF2B5EF4-FFF2-40B4-BE49-F238E27FC236}">
                <a16:creationId xmlns:a16="http://schemas.microsoft.com/office/drawing/2014/main" id="{602ACB4C-FD32-44AA-8680-CD5BCE6DA11E}"/>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DDD loves…</a:t>
            </a:r>
            <a:endParaRPr lang="en-GB" sz="7200" dirty="0">
              <a:solidFill>
                <a:schemeClr val="bg1"/>
              </a:solidFill>
            </a:endParaRPr>
          </a:p>
        </p:txBody>
      </p:sp>
      <p:sp>
        <p:nvSpPr>
          <p:cNvPr id="42" name="Title 3">
            <a:extLst>
              <a:ext uri="{FF2B5EF4-FFF2-40B4-BE49-F238E27FC236}">
                <a16:creationId xmlns:a16="http://schemas.microsoft.com/office/drawing/2014/main" id="{79739C7A-8703-4631-978F-5E8CB042E58F}"/>
              </a:ext>
            </a:extLst>
          </p:cNvPr>
          <p:cNvSpPr txBox="1">
            <a:spLocks/>
          </p:cNvSpPr>
          <p:nvPr/>
        </p:nvSpPr>
        <p:spPr>
          <a:xfrm>
            <a:off x="781318" y="4270693"/>
            <a:ext cx="2953684" cy="161555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000" dirty="0">
                <a:solidFill>
                  <a:schemeClr val="bg1"/>
                </a:solidFill>
              </a:rPr>
              <a:t>(Contextualized)</a:t>
            </a:r>
          </a:p>
          <a:p>
            <a:r>
              <a:rPr lang="en-US" sz="2800" dirty="0">
                <a:solidFill>
                  <a:schemeClr val="bg1"/>
                </a:solidFill>
              </a:rPr>
              <a:t>Services </a:t>
            </a:r>
          </a:p>
        </p:txBody>
      </p:sp>
      <p:sp>
        <p:nvSpPr>
          <p:cNvPr id="46" name="Octagon 45">
            <a:extLst>
              <a:ext uri="{FF2B5EF4-FFF2-40B4-BE49-F238E27FC236}">
                <a16:creationId xmlns:a16="http://schemas.microsoft.com/office/drawing/2014/main" id="{111BBDAF-2F6D-4A1C-B1A7-452AAAAD9BC2}"/>
              </a:ext>
            </a:extLst>
          </p:cNvPr>
          <p:cNvSpPr/>
          <p:nvPr/>
        </p:nvSpPr>
        <p:spPr>
          <a:xfrm>
            <a:off x="8754972" y="937403"/>
            <a:ext cx="867885" cy="690097"/>
          </a:xfrm>
          <a:prstGeom prst="octagon">
            <a:avLst>
              <a:gd name="adj" fmla="val 30445"/>
            </a:avLst>
          </a:prstGeom>
          <a:solidFill>
            <a:srgbClr val="DFC9EF"/>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1200" b="1" dirty="0">
                <a:solidFill>
                  <a:schemeClr val="tx1"/>
                </a:solidFill>
                <a:latin typeface="Alte Haas Grotesk" panose="02000503000000020004" pitchFamily="2" charset="0"/>
              </a:rPr>
              <a:t>BFF API</a:t>
            </a:r>
            <a:endParaRPr lang="en-GB" sz="1200" b="1" dirty="0">
              <a:solidFill>
                <a:schemeClr val="tx1"/>
              </a:solidFill>
              <a:latin typeface="Alte Haas Grotesk" panose="02000503000000020004" pitchFamily="2" charset="0"/>
            </a:endParaRPr>
          </a:p>
        </p:txBody>
      </p:sp>
      <p:sp>
        <p:nvSpPr>
          <p:cNvPr id="52" name="Octagon 51">
            <a:extLst>
              <a:ext uri="{FF2B5EF4-FFF2-40B4-BE49-F238E27FC236}">
                <a16:creationId xmlns:a16="http://schemas.microsoft.com/office/drawing/2014/main" id="{9106BC21-75A9-4C60-AEED-34F3838F981E}"/>
              </a:ext>
            </a:extLst>
          </p:cNvPr>
          <p:cNvSpPr/>
          <p:nvPr/>
        </p:nvSpPr>
        <p:spPr>
          <a:xfrm>
            <a:off x="7986156" y="1376373"/>
            <a:ext cx="893951" cy="647141"/>
          </a:xfrm>
          <a:prstGeom prst="octagon">
            <a:avLst>
              <a:gd name="adj" fmla="val 30445"/>
            </a:avLst>
          </a:prstGeom>
          <a:solidFill>
            <a:srgbClr val="DFC9EF"/>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1100" b="1" dirty="0" err="1">
                <a:solidFill>
                  <a:schemeClr val="tx1"/>
                </a:solidFill>
                <a:latin typeface="Alte Haas Grotesk" panose="02000503000000020004" pitchFamily="2" charset="0"/>
              </a:rPr>
              <a:t>Booking</a:t>
            </a:r>
            <a:r>
              <a:rPr lang="fr-FR" sz="1100" b="1" dirty="0">
                <a:solidFill>
                  <a:schemeClr val="tx1"/>
                </a:solidFill>
                <a:latin typeface="Alte Haas Grotesk" panose="02000503000000020004" pitchFamily="2" charset="0"/>
              </a:rPr>
              <a:t> API</a:t>
            </a:r>
            <a:endParaRPr lang="en-GB" sz="1100" b="1" dirty="0">
              <a:solidFill>
                <a:schemeClr val="tx1"/>
              </a:solidFill>
              <a:latin typeface="Alte Haas Grotesk" panose="02000503000000020004" pitchFamily="2" charset="0"/>
            </a:endParaRPr>
          </a:p>
        </p:txBody>
      </p:sp>
      <p:sp>
        <p:nvSpPr>
          <p:cNvPr id="54" name="Octagon 53">
            <a:extLst>
              <a:ext uri="{FF2B5EF4-FFF2-40B4-BE49-F238E27FC236}">
                <a16:creationId xmlns:a16="http://schemas.microsoft.com/office/drawing/2014/main" id="{99D63549-1E6B-4EED-84AE-1A309871A414}"/>
              </a:ext>
            </a:extLst>
          </p:cNvPr>
          <p:cNvSpPr/>
          <p:nvPr/>
        </p:nvSpPr>
        <p:spPr>
          <a:xfrm>
            <a:off x="9597232" y="1361117"/>
            <a:ext cx="810532" cy="586753"/>
          </a:xfrm>
          <a:prstGeom prst="octagon">
            <a:avLst>
              <a:gd name="adj" fmla="val 30445"/>
            </a:avLst>
          </a:prstGeom>
          <a:solidFill>
            <a:schemeClr val="bg1"/>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1100" b="1">
                <a:solidFill>
                  <a:schemeClr val="tx1"/>
                </a:solidFill>
                <a:latin typeface="Alte Haas Grotesk" panose="02000503000000020004" pitchFamily="2" charset="0"/>
              </a:rPr>
              <a:t>CMS API</a:t>
            </a:r>
            <a:endParaRPr lang="en-GB" sz="1100" b="1" dirty="0">
              <a:solidFill>
                <a:schemeClr val="tx1"/>
              </a:solidFill>
              <a:latin typeface="Alte Haas Grotesk" panose="02000503000000020004" pitchFamily="2" charset="0"/>
            </a:endParaRPr>
          </a:p>
        </p:txBody>
      </p:sp>
      <p:sp>
        <p:nvSpPr>
          <p:cNvPr id="53" name="Octagon 52">
            <a:extLst>
              <a:ext uri="{FF2B5EF4-FFF2-40B4-BE49-F238E27FC236}">
                <a16:creationId xmlns:a16="http://schemas.microsoft.com/office/drawing/2014/main" id="{5D1B7EF9-575D-4872-8824-E1DE980EE439}"/>
              </a:ext>
            </a:extLst>
          </p:cNvPr>
          <p:cNvSpPr/>
          <p:nvPr/>
        </p:nvSpPr>
        <p:spPr>
          <a:xfrm>
            <a:off x="5708382" y="3109537"/>
            <a:ext cx="759226" cy="647141"/>
          </a:xfrm>
          <a:prstGeom prst="octagon">
            <a:avLst>
              <a:gd name="adj" fmla="val 30445"/>
            </a:avLst>
          </a:prstGeom>
          <a:solidFill>
            <a:schemeClr val="bg1">
              <a:lumMod val="75000"/>
            </a:schemeClr>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1200" b="1" dirty="0">
                <a:solidFill>
                  <a:schemeClr val="tx1"/>
                </a:solidFill>
                <a:latin typeface="Alte Haas Grotesk" panose="02000503000000020004" pitchFamily="2" charset="0"/>
              </a:rPr>
              <a:t>PSP API</a:t>
            </a:r>
            <a:endParaRPr lang="en-GB" sz="1200" b="1" dirty="0">
              <a:solidFill>
                <a:schemeClr val="tx1"/>
              </a:solidFill>
              <a:latin typeface="Alte Haas Grotesk" panose="02000503000000020004" pitchFamily="2" charset="0"/>
            </a:endParaRPr>
          </a:p>
        </p:txBody>
      </p:sp>
      <p:sp>
        <p:nvSpPr>
          <p:cNvPr id="57" name="Octagon 56">
            <a:extLst>
              <a:ext uri="{FF2B5EF4-FFF2-40B4-BE49-F238E27FC236}">
                <a16:creationId xmlns:a16="http://schemas.microsoft.com/office/drawing/2014/main" id="{BE38B1CF-D464-4C95-A058-34090836511C}"/>
              </a:ext>
            </a:extLst>
          </p:cNvPr>
          <p:cNvSpPr/>
          <p:nvPr/>
        </p:nvSpPr>
        <p:spPr>
          <a:xfrm>
            <a:off x="7827022" y="3999438"/>
            <a:ext cx="885587" cy="488093"/>
          </a:xfrm>
          <a:prstGeom prst="octagon">
            <a:avLst>
              <a:gd name="adj" fmla="val 30445"/>
            </a:avLst>
          </a:prstGeom>
          <a:solidFill>
            <a:schemeClr val="bg1"/>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1100" b="1" dirty="0">
                <a:solidFill>
                  <a:schemeClr val="tx1"/>
                </a:solidFill>
                <a:latin typeface="Alte Haas Grotesk" panose="02000503000000020004" pitchFamily="2" charset="0"/>
              </a:rPr>
              <a:t>CRS API</a:t>
            </a:r>
            <a:endParaRPr lang="en-GB" sz="1100" b="1" dirty="0">
              <a:solidFill>
                <a:schemeClr val="tx1"/>
              </a:solidFill>
              <a:latin typeface="Alte Haas Grotesk" panose="02000503000000020004" pitchFamily="2" charset="0"/>
            </a:endParaRPr>
          </a:p>
        </p:txBody>
      </p:sp>
      <p:sp>
        <p:nvSpPr>
          <p:cNvPr id="55" name="Octagon 54">
            <a:extLst>
              <a:ext uri="{FF2B5EF4-FFF2-40B4-BE49-F238E27FC236}">
                <a16:creationId xmlns:a16="http://schemas.microsoft.com/office/drawing/2014/main" id="{590E9D39-F44E-48A5-9A0C-EEA21FE7ABDE}"/>
              </a:ext>
            </a:extLst>
          </p:cNvPr>
          <p:cNvSpPr/>
          <p:nvPr/>
        </p:nvSpPr>
        <p:spPr>
          <a:xfrm>
            <a:off x="10034604" y="5133782"/>
            <a:ext cx="1537436" cy="647141"/>
          </a:xfrm>
          <a:prstGeom prst="octagon">
            <a:avLst>
              <a:gd name="adj" fmla="val 30445"/>
            </a:avLst>
          </a:prstGeom>
          <a:solidFill>
            <a:srgbClr val="DFC9EF"/>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100" b="1" dirty="0">
                <a:solidFill>
                  <a:schemeClr val="tx1"/>
                </a:solidFill>
                <a:latin typeface="Alte Haas Grotesk" panose="02000503000000020004" pitchFamily="2" charset="0"/>
              </a:rPr>
              <a:t>Rates &amp; Cancellation rules API</a:t>
            </a:r>
          </a:p>
        </p:txBody>
      </p:sp>
      <p:sp>
        <p:nvSpPr>
          <p:cNvPr id="59" name="Octagon 58">
            <a:extLst>
              <a:ext uri="{FF2B5EF4-FFF2-40B4-BE49-F238E27FC236}">
                <a16:creationId xmlns:a16="http://schemas.microsoft.com/office/drawing/2014/main" id="{722559A6-456C-43FA-91CD-BCB2A4EE36CF}"/>
              </a:ext>
            </a:extLst>
          </p:cNvPr>
          <p:cNvSpPr/>
          <p:nvPr/>
        </p:nvSpPr>
        <p:spPr>
          <a:xfrm>
            <a:off x="7375260" y="5825849"/>
            <a:ext cx="1179477" cy="647141"/>
          </a:xfrm>
          <a:prstGeom prst="octagon">
            <a:avLst>
              <a:gd name="adj" fmla="val 30445"/>
            </a:avLst>
          </a:prstGeom>
          <a:solidFill>
            <a:srgbClr val="DFC9EF"/>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1100" b="1" dirty="0" err="1">
                <a:solidFill>
                  <a:schemeClr val="tx1"/>
                </a:solidFill>
                <a:latin typeface="Alte Haas Grotesk" panose="02000503000000020004" pitchFamily="2" charset="0"/>
              </a:rPr>
              <a:t>Metasearch</a:t>
            </a:r>
            <a:r>
              <a:rPr lang="fr-FR" sz="1100" b="1" dirty="0">
                <a:solidFill>
                  <a:schemeClr val="tx1"/>
                </a:solidFill>
                <a:latin typeface="Alte Haas Grotesk" panose="02000503000000020004" pitchFamily="2" charset="0"/>
              </a:rPr>
              <a:t> API</a:t>
            </a:r>
            <a:endParaRPr lang="en-GB" sz="1100" b="1" dirty="0">
              <a:solidFill>
                <a:schemeClr val="tx1"/>
              </a:solidFill>
              <a:latin typeface="Alte Haas Grotesk" panose="02000503000000020004" pitchFamily="2" charset="0"/>
            </a:endParaRPr>
          </a:p>
        </p:txBody>
      </p:sp>
      <p:sp>
        <p:nvSpPr>
          <p:cNvPr id="58" name="Octagon 57">
            <a:extLst>
              <a:ext uri="{FF2B5EF4-FFF2-40B4-BE49-F238E27FC236}">
                <a16:creationId xmlns:a16="http://schemas.microsoft.com/office/drawing/2014/main" id="{90F469C3-F419-4487-AC63-F22702D43D30}"/>
              </a:ext>
            </a:extLst>
          </p:cNvPr>
          <p:cNvSpPr/>
          <p:nvPr/>
        </p:nvSpPr>
        <p:spPr>
          <a:xfrm>
            <a:off x="3463197" y="5194640"/>
            <a:ext cx="1410686" cy="647141"/>
          </a:xfrm>
          <a:prstGeom prst="octagon">
            <a:avLst>
              <a:gd name="adj" fmla="val 30445"/>
            </a:avLst>
          </a:prstGeom>
          <a:solidFill>
            <a:srgbClr val="DFC9EF"/>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1100" b="1" dirty="0" err="1">
                <a:solidFill>
                  <a:schemeClr val="tx1"/>
                </a:solidFill>
                <a:latin typeface="Alte Haas Grotesk" panose="02000503000000020004" pitchFamily="2" charset="0"/>
              </a:rPr>
              <a:t>Property</a:t>
            </a:r>
            <a:r>
              <a:rPr lang="fr-FR" sz="1100" b="1" dirty="0">
                <a:solidFill>
                  <a:schemeClr val="tx1"/>
                </a:solidFill>
                <a:latin typeface="Alte Haas Grotesk" panose="02000503000000020004" pitchFamily="2" charset="0"/>
              </a:rPr>
              <a:t> Management System (PMS)</a:t>
            </a:r>
            <a:endParaRPr lang="en-GB" sz="1100" b="1" dirty="0">
              <a:solidFill>
                <a:schemeClr val="tx1"/>
              </a:solidFill>
              <a:latin typeface="Alte Haas Grotesk" panose="02000503000000020004" pitchFamily="2" charset="0"/>
            </a:endParaRPr>
          </a:p>
        </p:txBody>
      </p:sp>
      <p:sp>
        <p:nvSpPr>
          <p:cNvPr id="68" name="Title 3">
            <a:extLst>
              <a:ext uri="{FF2B5EF4-FFF2-40B4-BE49-F238E27FC236}">
                <a16:creationId xmlns:a16="http://schemas.microsoft.com/office/drawing/2014/main" id="{C36BEFCD-27B5-49DF-A797-66F7B4CCFD7B}"/>
              </a:ext>
            </a:extLst>
          </p:cNvPr>
          <p:cNvSpPr txBox="1">
            <a:spLocks/>
          </p:cNvSpPr>
          <p:nvPr/>
        </p:nvSpPr>
        <p:spPr>
          <a:xfrm>
            <a:off x="9564219" y="6264663"/>
            <a:ext cx="2304464" cy="480131"/>
          </a:xfrm>
          <a:prstGeom prst="rect">
            <a:avLst/>
          </a:prstGeom>
          <a:solidFill>
            <a:schemeClr val="tx1">
              <a:alpha val="41000"/>
            </a:schemeClr>
          </a:solidFill>
        </p:spPr>
        <p:txBody>
          <a:bodyPr vert="horz" lIns="91440" tIns="45720" rIns="91440" bIns="45720" rtlCol="0" anchor="t">
            <a:sp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pPr algn="r"/>
            <a:r>
              <a:rPr lang="en-US" sz="2800" dirty="0">
                <a:solidFill>
                  <a:schemeClr val="bg1"/>
                </a:solidFill>
              </a:rPr>
              <a:t>Hospitality</a:t>
            </a:r>
          </a:p>
        </p:txBody>
      </p:sp>
    </p:spTree>
    <p:extLst>
      <p:ext uri="{BB962C8B-B14F-4D97-AF65-F5344CB8AC3E}">
        <p14:creationId xmlns:p14="http://schemas.microsoft.com/office/powerpoint/2010/main" val="37139694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F92AEEA-AF61-4CDE-B1A4-0C0D67133943}"/>
              </a:ext>
            </a:extLst>
          </p:cNvPr>
          <p:cNvPicPr>
            <a:picLocks noChangeAspect="1"/>
          </p:cNvPicPr>
          <p:nvPr/>
        </p:nvPicPr>
        <p:blipFill rotWithShape="1">
          <a:blip r:embed="rId3">
            <a:extLst>
              <a:ext uri="{28A0092B-C50C-407E-A947-70E740481C1C}">
                <a14:useLocalDpi xmlns:a14="http://schemas.microsoft.com/office/drawing/2010/main" val="0"/>
              </a:ext>
            </a:extLst>
          </a:blip>
          <a:srcRect r="16248"/>
          <a:stretch/>
        </p:blipFill>
        <p:spPr>
          <a:xfrm>
            <a:off x="727023" y="-793082"/>
            <a:ext cx="12372289" cy="8314748"/>
          </a:xfrm>
          <a:prstGeom prst="rect">
            <a:avLst/>
          </a:prstGeom>
        </p:spPr>
      </p:pic>
      <p:sp>
        <p:nvSpPr>
          <p:cNvPr id="43" name="Rectangle 42">
            <a:extLst>
              <a:ext uri="{FF2B5EF4-FFF2-40B4-BE49-F238E27FC236}">
                <a16:creationId xmlns:a16="http://schemas.microsoft.com/office/drawing/2014/main" id="{B06DF77F-F685-46CC-AEA0-A2F93299DF0E}"/>
              </a:ext>
            </a:extLst>
          </p:cNvPr>
          <p:cNvSpPr/>
          <p:nvPr/>
        </p:nvSpPr>
        <p:spPr>
          <a:xfrm>
            <a:off x="1380846" y="-609565"/>
            <a:ext cx="11370265" cy="7795555"/>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11" name="Title 3">
            <a:extLst>
              <a:ext uri="{FF2B5EF4-FFF2-40B4-BE49-F238E27FC236}">
                <a16:creationId xmlns:a16="http://schemas.microsoft.com/office/drawing/2014/main" id="{602ACB4C-FD32-44AA-8680-CD5BCE6DA11E}"/>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sp>
        <p:nvSpPr>
          <p:cNvPr id="59" name="TextBox 58">
            <a:extLst>
              <a:ext uri="{FF2B5EF4-FFF2-40B4-BE49-F238E27FC236}">
                <a16:creationId xmlns:a16="http://schemas.microsoft.com/office/drawing/2014/main" id="{33DA1ED4-FA0E-458B-9F32-B46DE81127D1}"/>
              </a:ext>
            </a:extLst>
          </p:cNvPr>
          <p:cNvSpPr txBox="1"/>
          <p:nvPr/>
        </p:nvSpPr>
        <p:spPr>
          <a:xfrm rot="18780000">
            <a:off x="10268714" y="3011081"/>
            <a:ext cx="643001" cy="307777"/>
          </a:xfrm>
          <a:prstGeom prst="rect">
            <a:avLst/>
          </a:prstGeom>
          <a:noFill/>
        </p:spPr>
        <p:txBody>
          <a:bodyPr wrap="square" rtlCol="0">
            <a:spAutoFit/>
          </a:bodyPr>
          <a:lstStyle/>
          <a:p>
            <a:r>
              <a:rPr lang="fr-FR" sz="1400" b="1" cap="all" dirty="0">
                <a:solidFill>
                  <a:schemeClr val="bg1"/>
                </a:solidFill>
              </a:rPr>
              <a:t>Stub</a:t>
            </a:r>
            <a:endParaRPr lang="en-GB" sz="1400" b="1" cap="all" dirty="0">
              <a:solidFill>
                <a:schemeClr val="bg1"/>
              </a:solidFill>
            </a:endParaRPr>
          </a:p>
        </p:txBody>
      </p:sp>
      <p:cxnSp>
        <p:nvCxnSpPr>
          <p:cNvPr id="36" name="Straight Connector 35">
            <a:extLst>
              <a:ext uri="{FF2B5EF4-FFF2-40B4-BE49-F238E27FC236}">
                <a16:creationId xmlns:a16="http://schemas.microsoft.com/office/drawing/2014/main" id="{11C7B56D-56C3-4AF0-B319-3D57AA596F7B}"/>
              </a:ext>
            </a:extLst>
          </p:cNvPr>
          <p:cNvCxnSpPr/>
          <p:nvPr/>
        </p:nvCxnSpPr>
        <p:spPr>
          <a:xfrm>
            <a:off x="4709717" y="3610599"/>
            <a:ext cx="7399347" cy="0"/>
          </a:xfrm>
          <a:prstGeom prst="line">
            <a:avLst/>
          </a:prstGeom>
          <a:ln w="31750">
            <a:solidFill>
              <a:schemeClr val="accent3">
                <a:lumMod val="75000"/>
              </a:schemeClr>
            </a:solidFill>
            <a:prstDash val="lgDash"/>
          </a:ln>
        </p:spPr>
        <p:style>
          <a:lnRef idx="1">
            <a:schemeClr val="accent1"/>
          </a:lnRef>
          <a:fillRef idx="0">
            <a:schemeClr val="accent1"/>
          </a:fillRef>
          <a:effectRef idx="0">
            <a:schemeClr val="accent1"/>
          </a:effectRef>
          <a:fontRef idx="minor">
            <a:schemeClr val="tx1"/>
          </a:fontRef>
        </p:style>
      </p:cxnSp>
      <p:sp>
        <p:nvSpPr>
          <p:cNvPr id="80" name="Title 3">
            <a:extLst>
              <a:ext uri="{FF2B5EF4-FFF2-40B4-BE49-F238E27FC236}">
                <a16:creationId xmlns:a16="http://schemas.microsoft.com/office/drawing/2014/main" id="{E8D97B26-D5E6-4780-A526-CF516BFAA7FF}"/>
              </a:ext>
            </a:extLst>
          </p:cNvPr>
          <p:cNvSpPr txBox="1">
            <a:spLocks/>
          </p:cNvSpPr>
          <p:nvPr/>
        </p:nvSpPr>
        <p:spPr>
          <a:xfrm>
            <a:off x="781318" y="4270693"/>
            <a:ext cx="2611362" cy="161555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1800" dirty="0">
                <a:solidFill>
                  <a:schemeClr val="bg1"/>
                </a:solidFill>
              </a:rPr>
              <a:t>2.</a:t>
            </a:r>
          </a:p>
          <a:p>
            <a:r>
              <a:rPr lang="en-US" sz="2800" dirty="0">
                <a:solidFill>
                  <a:schemeClr val="bg1"/>
                </a:solidFill>
              </a:rPr>
              <a:t>Beware of…</a:t>
            </a:r>
            <a:br>
              <a:rPr lang="en-US" sz="2800" dirty="0">
                <a:solidFill>
                  <a:schemeClr val="bg1"/>
                </a:solidFill>
              </a:rPr>
            </a:br>
            <a:r>
              <a:rPr lang="en-US" sz="2800" dirty="0">
                <a:solidFill>
                  <a:schemeClr val="bg1"/>
                </a:solidFill>
              </a:rPr>
              <a:t>Blind Spots</a:t>
            </a:r>
            <a:endParaRPr lang="en-GB" sz="1800" dirty="0">
              <a:solidFill>
                <a:schemeClr val="bg1"/>
              </a:solidFill>
            </a:endParaRPr>
          </a:p>
        </p:txBody>
      </p:sp>
      <p:sp>
        <p:nvSpPr>
          <p:cNvPr id="98" name="Rectangle 97">
            <a:extLst>
              <a:ext uri="{FF2B5EF4-FFF2-40B4-BE49-F238E27FC236}">
                <a16:creationId xmlns:a16="http://schemas.microsoft.com/office/drawing/2014/main" id="{79ED868B-079A-47FD-84F4-9F3FA4A15895}"/>
              </a:ext>
            </a:extLst>
          </p:cNvPr>
          <p:cNvSpPr/>
          <p:nvPr/>
        </p:nvSpPr>
        <p:spPr>
          <a:xfrm rot="1024950">
            <a:off x="2589592" y="4883417"/>
            <a:ext cx="565064" cy="215769"/>
          </a:xfrm>
          <a:prstGeom prst="rect">
            <a:avLst/>
          </a:prstGeom>
          <a:solidFill>
            <a:srgbClr val="C00000"/>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1200" b="1" dirty="0">
                <a:solidFill>
                  <a:schemeClr val="bg1"/>
                </a:solidFill>
                <a:latin typeface="Alte Haas Grotesk" panose="02000503000000020004" pitchFamily="2" charset="0"/>
              </a:rPr>
              <a:t>BUG</a:t>
            </a:r>
            <a:endParaRPr lang="en-GB" sz="1200" b="1" dirty="0">
              <a:solidFill>
                <a:schemeClr val="bg1"/>
              </a:solidFill>
              <a:latin typeface="Alte Haas Grotesk" panose="02000503000000020004" pitchFamily="2" charset="0"/>
            </a:endParaRPr>
          </a:p>
        </p:txBody>
      </p:sp>
      <p:grpSp>
        <p:nvGrpSpPr>
          <p:cNvPr id="6" name="Group 5">
            <a:extLst>
              <a:ext uri="{FF2B5EF4-FFF2-40B4-BE49-F238E27FC236}">
                <a16:creationId xmlns:a16="http://schemas.microsoft.com/office/drawing/2014/main" id="{E966BAD0-2F16-42F8-959B-A02AF038BC06}"/>
              </a:ext>
            </a:extLst>
          </p:cNvPr>
          <p:cNvGrpSpPr/>
          <p:nvPr/>
        </p:nvGrpSpPr>
        <p:grpSpPr>
          <a:xfrm>
            <a:off x="3406543" y="3928520"/>
            <a:ext cx="4820813" cy="2744259"/>
            <a:chOff x="3406543" y="3928520"/>
            <a:chExt cx="4820813" cy="2744259"/>
          </a:xfrm>
        </p:grpSpPr>
        <p:sp>
          <p:nvSpPr>
            <p:cNvPr id="105" name="Rectangle 104">
              <a:extLst>
                <a:ext uri="{FF2B5EF4-FFF2-40B4-BE49-F238E27FC236}">
                  <a16:creationId xmlns:a16="http://schemas.microsoft.com/office/drawing/2014/main" id="{6CCD406D-5C4A-4033-8238-C58FED01F03A}"/>
                </a:ext>
              </a:extLst>
            </p:cNvPr>
            <p:cNvSpPr/>
            <p:nvPr/>
          </p:nvSpPr>
          <p:spPr>
            <a:xfrm>
              <a:off x="6012446" y="3928520"/>
              <a:ext cx="2214910" cy="1339326"/>
            </a:xfrm>
            <a:prstGeom prst="rect">
              <a:avLst/>
            </a:prstGeom>
            <a:solidFill>
              <a:schemeClr val="tx1">
                <a:alpha val="31000"/>
              </a:schemeClr>
            </a:solidFill>
            <a:ln>
              <a:solidFill>
                <a:srgbClr val="C594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76" name="Straight Arrow Connector 75">
              <a:extLst>
                <a:ext uri="{FF2B5EF4-FFF2-40B4-BE49-F238E27FC236}">
                  <a16:creationId xmlns:a16="http://schemas.microsoft.com/office/drawing/2014/main" id="{ECA11873-9BF6-443F-9370-8AED5B8D4775}"/>
                </a:ext>
              </a:extLst>
            </p:cNvPr>
            <p:cNvCxnSpPr>
              <a:cxnSpLocks/>
            </p:cNvCxnSpPr>
            <p:nvPr/>
          </p:nvCxnSpPr>
          <p:spPr>
            <a:xfrm>
              <a:off x="7109211" y="4185284"/>
              <a:ext cx="602224" cy="0"/>
            </a:xfrm>
            <a:prstGeom prst="straightConnector1">
              <a:avLst/>
            </a:prstGeom>
            <a:ln w="19050">
              <a:solidFill>
                <a:schemeClr val="bg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DFB8451F-9133-44AB-A25E-C74F3522FFD3}"/>
                </a:ext>
              </a:extLst>
            </p:cNvPr>
            <p:cNvCxnSpPr>
              <a:cxnSpLocks/>
            </p:cNvCxnSpPr>
            <p:nvPr/>
          </p:nvCxnSpPr>
          <p:spPr>
            <a:xfrm flipV="1">
              <a:off x="4662435" y="4868426"/>
              <a:ext cx="1517477" cy="495306"/>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21" name="Group 20">
              <a:extLst>
                <a:ext uri="{FF2B5EF4-FFF2-40B4-BE49-F238E27FC236}">
                  <a16:creationId xmlns:a16="http://schemas.microsoft.com/office/drawing/2014/main" id="{2DC9CD39-9F5C-4DEC-951E-1A879A722CEB}"/>
                </a:ext>
              </a:extLst>
            </p:cNvPr>
            <p:cNvGrpSpPr/>
            <p:nvPr/>
          </p:nvGrpSpPr>
          <p:grpSpPr>
            <a:xfrm>
              <a:off x="3958406" y="5168005"/>
              <a:ext cx="646962" cy="586015"/>
              <a:chOff x="5983840" y="4820277"/>
              <a:chExt cx="963300" cy="872553"/>
            </a:xfrm>
          </p:grpSpPr>
          <p:sp>
            <p:nvSpPr>
              <p:cNvPr id="74" name="Rectangle: Single Corner Snipped 73">
                <a:extLst>
                  <a:ext uri="{FF2B5EF4-FFF2-40B4-BE49-F238E27FC236}">
                    <a16:creationId xmlns:a16="http://schemas.microsoft.com/office/drawing/2014/main" id="{2DF02960-4701-421B-9A28-BE2B6AAE00CA}"/>
                  </a:ext>
                </a:extLst>
              </p:cNvPr>
              <p:cNvSpPr/>
              <p:nvPr/>
            </p:nvSpPr>
            <p:spPr>
              <a:xfrm>
                <a:off x="5983840" y="5148324"/>
                <a:ext cx="653143" cy="544506"/>
              </a:xfrm>
              <a:prstGeom prst="snip1Rect">
                <a:avLst/>
              </a:prstGeom>
              <a:solidFill>
                <a:srgbClr val="BF9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IT</a:t>
                </a:r>
              </a:p>
            </p:txBody>
          </p:sp>
          <p:sp>
            <p:nvSpPr>
              <p:cNvPr id="82" name="Rectangle: Single Corner Snipped 81">
                <a:extLst>
                  <a:ext uri="{FF2B5EF4-FFF2-40B4-BE49-F238E27FC236}">
                    <a16:creationId xmlns:a16="http://schemas.microsoft.com/office/drawing/2014/main" id="{EC8F29BC-5595-4327-BCE1-14491516E5BA}"/>
                  </a:ext>
                </a:extLst>
              </p:cNvPr>
              <p:cNvSpPr/>
              <p:nvPr/>
            </p:nvSpPr>
            <p:spPr>
              <a:xfrm>
                <a:off x="6077687" y="5037749"/>
                <a:ext cx="653143" cy="544506"/>
              </a:xfrm>
              <a:prstGeom prst="snip1Rect">
                <a:avLst/>
              </a:prstGeom>
              <a:solidFill>
                <a:srgbClr val="BF9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IT</a:t>
                </a:r>
              </a:p>
            </p:txBody>
          </p:sp>
          <p:sp>
            <p:nvSpPr>
              <p:cNvPr id="83" name="Rectangle: Single Corner Snipped 82">
                <a:extLst>
                  <a:ext uri="{FF2B5EF4-FFF2-40B4-BE49-F238E27FC236}">
                    <a16:creationId xmlns:a16="http://schemas.microsoft.com/office/drawing/2014/main" id="{27922804-145D-4B68-A114-A3CC6120A64A}"/>
                  </a:ext>
                </a:extLst>
              </p:cNvPr>
              <p:cNvSpPr/>
              <p:nvPr/>
            </p:nvSpPr>
            <p:spPr>
              <a:xfrm>
                <a:off x="6185840" y="4933334"/>
                <a:ext cx="653143" cy="544506"/>
              </a:xfrm>
              <a:prstGeom prst="snip1Rect">
                <a:avLst/>
              </a:prstGeom>
              <a:solidFill>
                <a:srgbClr val="BF9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IT</a:t>
                </a:r>
              </a:p>
            </p:txBody>
          </p:sp>
          <p:sp>
            <p:nvSpPr>
              <p:cNvPr id="84" name="Rectangle: Single Corner Snipped 83">
                <a:extLst>
                  <a:ext uri="{FF2B5EF4-FFF2-40B4-BE49-F238E27FC236}">
                    <a16:creationId xmlns:a16="http://schemas.microsoft.com/office/drawing/2014/main" id="{1CD5A7FF-788C-463B-BD57-B0861A6F2B4A}"/>
                  </a:ext>
                </a:extLst>
              </p:cNvPr>
              <p:cNvSpPr/>
              <p:nvPr/>
            </p:nvSpPr>
            <p:spPr>
              <a:xfrm>
                <a:off x="6293997" y="4820277"/>
                <a:ext cx="653143" cy="544507"/>
              </a:xfrm>
              <a:prstGeom prst="snip1Rect">
                <a:avLst/>
              </a:prstGeom>
              <a:solidFill>
                <a:srgbClr val="BF9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IT</a:t>
                </a:r>
              </a:p>
            </p:txBody>
          </p:sp>
        </p:grpSp>
        <p:grpSp>
          <p:nvGrpSpPr>
            <p:cNvPr id="3" name="Group 2">
              <a:extLst>
                <a:ext uri="{FF2B5EF4-FFF2-40B4-BE49-F238E27FC236}">
                  <a16:creationId xmlns:a16="http://schemas.microsoft.com/office/drawing/2014/main" id="{1CCA3916-1353-4EE1-98E5-97013B25EA48}"/>
                </a:ext>
              </a:extLst>
            </p:cNvPr>
            <p:cNvGrpSpPr/>
            <p:nvPr/>
          </p:nvGrpSpPr>
          <p:grpSpPr>
            <a:xfrm>
              <a:off x="6142450" y="4298014"/>
              <a:ext cx="1119685" cy="599157"/>
              <a:chOff x="6142450" y="4298014"/>
              <a:chExt cx="1119685" cy="599157"/>
            </a:xfrm>
          </p:grpSpPr>
          <p:grpSp>
            <p:nvGrpSpPr>
              <p:cNvPr id="85" name="Group 84">
                <a:extLst>
                  <a:ext uri="{FF2B5EF4-FFF2-40B4-BE49-F238E27FC236}">
                    <a16:creationId xmlns:a16="http://schemas.microsoft.com/office/drawing/2014/main" id="{CAF2441B-5EB8-4C1C-A0E5-E54C2CDD2A5E}"/>
                  </a:ext>
                </a:extLst>
              </p:cNvPr>
              <p:cNvGrpSpPr/>
              <p:nvPr/>
            </p:nvGrpSpPr>
            <p:grpSpPr>
              <a:xfrm>
                <a:off x="6142450" y="4298014"/>
                <a:ext cx="1082241" cy="599157"/>
                <a:chOff x="6793875" y="5862572"/>
                <a:chExt cx="632171" cy="347208"/>
              </a:xfrm>
            </p:grpSpPr>
            <p:sp>
              <p:nvSpPr>
                <p:cNvPr id="86" name="Rectangle 85">
                  <a:extLst>
                    <a:ext uri="{FF2B5EF4-FFF2-40B4-BE49-F238E27FC236}">
                      <a16:creationId xmlns:a16="http://schemas.microsoft.com/office/drawing/2014/main" id="{5E2F3EBC-4009-4BC9-A7EF-DCFC04F8D003}"/>
                    </a:ext>
                  </a:extLst>
                </p:cNvPr>
                <p:cNvSpPr/>
                <p:nvPr/>
              </p:nvSpPr>
              <p:spPr>
                <a:xfrm rot="18900000">
                  <a:off x="6834063" y="5862572"/>
                  <a:ext cx="591983" cy="347208"/>
                </a:xfrm>
                <a:prstGeom prst="rect">
                  <a:avLst/>
                </a:prstGeom>
                <a:solidFill>
                  <a:schemeClr val="accent4">
                    <a:lumMod val="60000"/>
                    <a:lumOff val="4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900" b="1" dirty="0">
                    <a:solidFill>
                      <a:schemeClr val="tx1"/>
                    </a:solidFill>
                  </a:endParaRPr>
                </a:p>
                <a:p>
                  <a:pPr algn="ctr"/>
                  <a:endParaRPr lang="fr-FR" sz="900" b="1" dirty="0">
                    <a:solidFill>
                      <a:schemeClr val="tx1"/>
                    </a:solidFill>
                  </a:endParaRPr>
                </a:p>
                <a:p>
                  <a:pPr algn="ctr"/>
                  <a:endParaRPr lang="fr-FR" sz="900" b="1" dirty="0">
                    <a:solidFill>
                      <a:schemeClr val="tx1"/>
                    </a:solidFill>
                  </a:endParaRPr>
                </a:p>
                <a:p>
                  <a:r>
                    <a:rPr lang="fr-FR" sz="900" b="1" dirty="0">
                      <a:solidFill>
                        <a:schemeClr val="tx1"/>
                      </a:solidFill>
                    </a:rPr>
                    <a:t>Right Adapter</a:t>
                  </a:r>
                  <a:endParaRPr lang="en-GB" sz="900" b="1" dirty="0">
                    <a:solidFill>
                      <a:schemeClr val="tx1"/>
                    </a:solidFill>
                  </a:endParaRPr>
                </a:p>
              </p:txBody>
            </p:sp>
            <p:sp>
              <p:nvSpPr>
                <p:cNvPr id="87" name="Rectangle 86">
                  <a:extLst>
                    <a:ext uri="{FF2B5EF4-FFF2-40B4-BE49-F238E27FC236}">
                      <a16:creationId xmlns:a16="http://schemas.microsoft.com/office/drawing/2014/main" id="{4491F876-C6B3-4758-9683-7309CF4D9E3D}"/>
                    </a:ext>
                  </a:extLst>
                </p:cNvPr>
                <p:cNvSpPr/>
                <p:nvPr/>
              </p:nvSpPr>
              <p:spPr>
                <a:xfrm rot="18900000">
                  <a:off x="6793875" y="5881050"/>
                  <a:ext cx="591983" cy="241965"/>
                </a:xfrm>
                <a:prstGeom prst="rect">
                  <a:avLst/>
                </a:prstGeom>
                <a:solidFill>
                  <a:srgbClr val="BF9000">
                    <a:alpha val="63000"/>
                  </a:srgbClr>
                </a:solidFill>
                <a:ln w="25400">
                  <a:solidFill>
                    <a:srgbClr val="BF9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dirty="0">
                      <a:solidFill>
                        <a:schemeClr val="bg1"/>
                      </a:solidFill>
                      <a:latin typeface="Alte Haas Grotesk" panose="02000503000000020004" pitchFamily="2" charset="0"/>
                    </a:rPr>
                    <a:t>80%</a:t>
                  </a:r>
                  <a:endParaRPr lang="en-GB" sz="1400" b="1" dirty="0">
                    <a:solidFill>
                      <a:schemeClr val="bg1"/>
                    </a:solidFill>
                    <a:latin typeface="Alte Haas Grotesk" panose="02000503000000020004" pitchFamily="2" charset="0"/>
                  </a:endParaRPr>
                </a:p>
              </p:txBody>
            </p:sp>
          </p:grpSp>
          <p:sp>
            <p:nvSpPr>
              <p:cNvPr id="95" name="Rectangle 94">
                <a:extLst>
                  <a:ext uri="{FF2B5EF4-FFF2-40B4-BE49-F238E27FC236}">
                    <a16:creationId xmlns:a16="http://schemas.microsoft.com/office/drawing/2014/main" id="{A7BC1DA6-93D6-4F8B-B919-F4F131372FB3}"/>
                  </a:ext>
                </a:extLst>
              </p:cNvPr>
              <p:cNvSpPr/>
              <p:nvPr/>
            </p:nvSpPr>
            <p:spPr>
              <a:xfrm rot="18900000">
                <a:off x="6950118" y="4446371"/>
                <a:ext cx="312017" cy="123181"/>
              </a:xfrm>
              <a:prstGeom prst="rect">
                <a:avLst/>
              </a:prstGeom>
              <a:solidFill>
                <a:srgbClr val="C00000"/>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600" b="1" dirty="0">
                    <a:solidFill>
                      <a:schemeClr val="bg1"/>
                    </a:solidFill>
                    <a:latin typeface="Alte Haas Grotesk" panose="02000503000000020004" pitchFamily="2" charset="0"/>
                  </a:rPr>
                  <a:t>BUG</a:t>
                </a:r>
                <a:endParaRPr lang="en-GB" sz="600" b="1" dirty="0">
                  <a:solidFill>
                    <a:schemeClr val="bg1"/>
                  </a:solidFill>
                  <a:latin typeface="Alte Haas Grotesk" panose="02000503000000020004" pitchFamily="2" charset="0"/>
                </a:endParaRPr>
              </a:p>
            </p:txBody>
          </p:sp>
        </p:grpSp>
        <p:sp>
          <p:nvSpPr>
            <p:cNvPr id="77" name="TextBox 76">
              <a:extLst>
                <a:ext uri="{FF2B5EF4-FFF2-40B4-BE49-F238E27FC236}">
                  <a16:creationId xmlns:a16="http://schemas.microsoft.com/office/drawing/2014/main" id="{082C0927-C9E4-40C6-AC73-FB3E69E443C1}"/>
                </a:ext>
              </a:extLst>
            </p:cNvPr>
            <p:cNvSpPr txBox="1"/>
            <p:nvPr/>
          </p:nvSpPr>
          <p:spPr>
            <a:xfrm>
              <a:off x="7177846" y="3987291"/>
              <a:ext cx="611867" cy="215444"/>
            </a:xfrm>
            <a:prstGeom prst="rect">
              <a:avLst/>
            </a:prstGeom>
            <a:noFill/>
          </p:spPr>
          <p:txBody>
            <a:bodyPr wrap="square" rtlCol="0">
              <a:spAutoFit/>
            </a:bodyPr>
            <a:lstStyle/>
            <a:p>
              <a:r>
                <a:rPr lang="fr-FR" sz="800" b="1" dirty="0">
                  <a:solidFill>
                    <a:schemeClr val="bg1"/>
                  </a:solidFill>
                  <a:latin typeface="Alte Haas Grotesk" panose="02000503000000020004" pitchFamily="2" charset="0"/>
                </a:rPr>
                <a:t>HTTP</a:t>
              </a:r>
              <a:endParaRPr lang="en-GB" sz="800" b="1" dirty="0">
                <a:solidFill>
                  <a:schemeClr val="bg1"/>
                </a:solidFill>
                <a:latin typeface="Alte Haas Grotesk" panose="02000503000000020004" pitchFamily="2" charset="0"/>
              </a:endParaRPr>
            </a:p>
          </p:txBody>
        </p:sp>
        <p:sp>
          <p:nvSpPr>
            <p:cNvPr id="78" name="Octagon 77">
              <a:extLst>
                <a:ext uri="{FF2B5EF4-FFF2-40B4-BE49-F238E27FC236}">
                  <a16:creationId xmlns:a16="http://schemas.microsoft.com/office/drawing/2014/main" id="{5156B216-CCD2-42DD-A017-5ABEB1C0A730}"/>
                </a:ext>
              </a:extLst>
            </p:cNvPr>
            <p:cNvSpPr/>
            <p:nvPr/>
          </p:nvSpPr>
          <p:spPr>
            <a:xfrm>
              <a:off x="7679448" y="4142956"/>
              <a:ext cx="435669" cy="370836"/>
            </a:xfrm>
            <a:prstGeom prst="octagon">
              <a:avLst>
                <a:gd name="adj" fmla="val 30445"/>
              </a:avLst>
            </a:prstGeom>
            <a:solidFill>
              <a:srgbClr val="DFC9EF"/>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1000" b="1" dirty="0">
                  <a:solidFill>
                    <a:schemeClr val="tx1"/>
                  </a:solidFill>
                  <a:latin typeface="Alte Haas Grotesk" panose="02000503000000020004" pitchFamily="2" charset="0"/>
                </a:rPr>
                <a:t>API</a:t>
              </a:r>
              <a:endParaRPr lang="en-GB" sz="1000" b="1" dirty="0">
                <a:solidFill>
                  <a:schemeClr val="tx1"/>
                </a:solidFill>
                <a:latin typeface="Alte Haas Grotesk" panose="02000503000000020004" pitchFamily="2" charset="0"/>
              </a:endParaRPr>
            </a:p>
          </p:txBody>
        </p:sp>
        <p:grpSp>
          <p:nvGrpSpPr>
            <p:cNvPr id="106" name="Group 105">
              <a:extLst>
                <a:ext uri="{FF2B5EF4-FFF2-40B4-BE49-F238E27FC236}">
                  <a16:creationId xmlns:a16="http://schemas.microsoft.com/office/drawing/2014/main" id="{C7FDEB85-8308-4902-8597-0771BAE179B2}"/>
                </a:ext>
              </a:extLst>
            </p:cNvPr>
            <p:cNvGrpSpPr/>
            <p:nvPr/>
          </p:nvGrpSpPr>
          <p:grpSpPr>
            <a:xfrm>
              <a:off x="6012445" y="5699844"/>
              <a:ext cx="2214910" cy="972935"/>
              <a:chOff x="6096385" y="5426027"/>
              <a:chExt cx="2130970" cy="972935"/>
            </a:xfrm>
          </p:grpSpPr>
          <p:sp>
            <p:nvSpPr>
              <p:cNvPr id="104" name="Rectangle 103">
                <a:extLst>
                  <a:ext uri="{FF2B5EF4-FFF2-40B4-BE49-F238E27FC236}">
                    <a16:creationId xmlns:a16="http://schemas.microsoft.com/office/drawing/2014/main" id="{E5EDA76A-A609-400D-AE0E-527AA364C88C}"/>
                  </a:ext>
                </a:extLst>
              </p:cNvPr>
              <p:cNvSpPr/>
              <p:nvPr/>
            </p:nvSpPr>
            <p:spPr>
              <a:xfrm>
                <a:off x="6096385" y="5426027"/>
                <a:ext cx="2130970" cy="972935"/>
              </a:xfrm>
              <a:prstGeom prst="rect">
                <a:avLst/>
              </a:prstGeom>
              <a:solidFill>
                <a:schemeClr val="tx1">
                  <a:alpha val="31000"/>
                </a:schemeClr>
              </a:solidFill>
              <a:ln>
                <a:solidFill>
                  <a:srgbClr val="C594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54" name="Group 53">
                <a:extLst>
                  <a:ext uri="{FF2B5EF4-FFF2-40B4-BE49-F238E27FC236}">
                    <a16:creationId xmlns:a16="http://schemas.microsoft.com/office/drawing/2014/main" id="{F471B49C-CEE9-481E-94EE-8462397759CD}"/>
                  </a:ext>
                </a:extLst>
              </p:cNvPr>
              <p:cNvGrpSpPr/>
              <p:nvPr/>
            </p:nvGrpSpPr>
            <p:grpSpPr>
              <a:xfrm>
                <a:off x="6303461" y="5584869"/>
                <a:ext cx="659592" cy="785015"/>
                <a:chOff x="6691182" y="5115414"/>
                <a:chExt cx="659592" cy="785015"/>
              </a:xfrm>
            </p:grpSpPr>
            <p:sp>
              <p:nvSpPr>
                <p:cNvPr id="81" name="Right Brace 80">
                  <a:extLst>
                    <a:ext uri="{FF2B5EF4-FFF2-40B4-BE49-F238E27FC236}">
                      <a16:creationId xmlns:a16="http://schemas.microsoft.com/office/drawing/2014/main" id="{45AC5DFE-22C2-4C69-A051-3AE820E11F5C}"/>
                    </a:ext>
                  </a:extLst>
                </p:cNvPr>
                <p:cNvSpPr/>
                <p:nvPr/>
              </p:nvSpPr>
              <p:spPr>
                <a:xfrm rot="13371144">
                  <a:off x="6691182" y="5115414"/>
                  <a:ext cx="566994" cy="567988"/>
                </a:xfrm>
                <a:prstGeom prst="rightBrace">
                  <a:avLst>
                    <a:gd name="adj1" fmla="val 8333"/>
                    <a:gd name="adj2" fmla="val 55289"/>
                  </a:avLst>
                </a:prstGeom>
                <a:ln w="3492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99" name="TextBox 98">
                  <a:extLst>
                    <a:ext uri="{FF2B5EF4-FFF2-40B4-BE49-F238E27FC236}">
                      <a16:creationId xmlns:a16="http://schemas.microsoft.com/office/drawing/2014/main" id="{083A5C5D-D035-4BF2-AE40-0888CE8F15D3}"/>
                    </a:ext>
                  </a:extLst>
                </p:cNvPr>
                <p:cNvSpPr txBox="1"/>
                <p:nvPr/>
              </p:nvSpPr>
              <p:spPr>
                <a:xfrm rot="18780000">
                  <a:off x="6859996" y="5409652"/>
                  <a:ext cx="643001" cy="338554"/>
                </a:xfrm>
                <a:prstGeom prst="rect">
                  <a:avLst/>
                </a:prstGeom>
                <a:noFill/>
              </p:spPr>
              <p:txBody>
                <a:bodyPr wrap="square" rtlCol="0">
                  <a:spAutoFit/>
                </a:bodyPr>
                <a:lstStyle/>
                <a:p>
                  <a:r>
                    <a:rPr lang="fr-FR" sz="1600" b="1" cap="all" dirty="0">
                      <a:solidFill>
                        <a:schemeClr val="bg1"/>
                      </a:solidFill>
                    </a:rPr>
                    <a:t>Stub</a:t>
                  </a:r>
                  <a:endParaRPr lang="en-GB" sz="1600" b="1" cap="all" dirty="0">
                    <a:solidFill>
                      <a:schemeClr val="bg1"/>
                    </a:solidFill>
                  </a:endParaRPr>
                </a:p>
              </p:txBody>
            </p:sp>
          </p:grpSp>
        </p:grpSp>
        <p:cxnSp>
          <p:nvCxnSpPr>
            <p:cNvPr id="102" name="Straight Arrow Connector 101">
              <a:extLst>
                <a:ext uri="{FF2B5EF4-FFF2-40B4-BE49-F238E27FC236}">
                  <a16:creationId xmlns:a16="http://schemas.microsoft.com/office/drawing/2014/main" id="{B0109084-3E7C-4D99-B761-DD9F9F0815DF}"/>
                </a:ext>
              </a:extLst>
            </p:cNvPr>
            <p:cNvCxnSpPr>
              <a:cxnSpLocks/>
            </p:cNvCxnSpPr>
            <p:nvPr/>
          </p:nvCxnSpPr>
          <p:spPr>
            <a:xfrm>
              <a:off x="4662435" y="5481376"/>
              <a:ext cx="1604524" cy="643094"/>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03" name="Title 3">
              <a:extLst>
                <a:ext uri="{FF2B5EF4-FFF2-40B4-BE49-F238E27FC236}">
                  <a16:creationId xmlns:a16="http://schemas.microsoft.com/office/drawing/2014/main" id="{1161FCCF-007E-4D83-8AE3-B8100AD832DB}"/>
                </a:ext>
              </a:extLst>
            </p:cNvPr>
            <p:cNvSpPr txBox="1">
              <a:spLocks/>
            </p:cNvSpPr>
            <p:nvPr/>
          </p:nvSpPr>
          <p:spPr>
            <a:xfrm>
              <a:off x="6859340" y="5363732"/>
              <a:ext cx="775634" cy="399779"/>
            </a:xfrm>
            <a:prstGeom prst="rect">
              <a:avLst/>
            </a:prstGeom>
            <a:solidFill>
              <a:schemeClr val="tx1">
                <a:alpha val="31000"/>
              </a:schemeClr>
            </a:solidFill>
          </p:spPr>
          <p:txBody>
            <a:bodyPr vert="horz" lIns="91440" tIns="45720" rIns="91440" bIns="45720" rtlCol="0" anchor="t">
              <a:normAutofit fontScale="77500" lnSpcReduction="20000"/>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3600" dirty="0">
                  <a:solidFill>
                    <a:srgbClr val="C59400"/>
                  </a:solidFill>
                  <a:sym typeface="Wingdings" panose="05000000000000000000" pitchFamily="2" charset="2"/>
                </a:rPr>
                <a:t></a:t>
              </a:r>
              <a:endParaRPr lang="en-GB" sz="2400" dirty="0">
                <a:solidFill>
                  <a:srgbClr val="C59400"/>
                </a:solidFill>
              </a:endParaRPr>
            </a:p>
          </p:txBody>
        </p:sp>
        <p:sp>
          <p:nvSpPr>
            <p:cNvPr id="114" name="TextBox 113">
              <a:extLst>
                <a:ext uri="{FF2B5EF4-FFF2-40B4-BE49-F238E27FC236}">
                  <a16:creationId xmlns:a16="http://schemas.microsoft.com/office/drawing/2014/main" id="{F2E34344-688F-4429-96E9-CB6D853DEDC7}"/>
                </a:ext>
              </a:extLst>
            </p:cNvPr>
            <p:cNvSpPr txBox="1"/>
            <p:nvPr/>
          </p:nvSpPr>
          <p:spPr>
            <a:xfrm>
              <a:off x="3406543" y="5813358"/>
              <a:ext cx="1650423" cy="338554"/>
            </a:xfrm>
            <a:prstGeom prst="rect">
              <a:avLst/>
            </a:prstGeom>
            <a:noFill/>
          </p:spPr>
          <p:txBody>
            <a:bodyPr wrap="square" rtlCol="0">
              <a:spAutoFit/>
            </a:bodyPr>
            <a:lstStyle/>
            <a:p>
              <a:pPr algn="ctr"/>
              <a:r>
                <a:rPr lang="fr-FR" sz="1600" b="1" cap="all" dirty="0" err="1">
                  <a:solidFill>
                    <a:srgbClr val="C59400"/>
                  </a:solidFill>
                </a:rPr>
                <a:t>Contract</a:t>
              </a:r>
              <a:r>
                <a:rPr lang="fr-FR" sz="1600" b="1" cap="all" dirty="0">
                  <a:solidFill>
                    <a:srgbClr val="C59400"/>
                  </a:solidFill>
                </a:rPr>
                <a:t> tests</a:t>
              </a:r>
              <a:endParaRPr lang="en-GB" sz="1600" b="1" cap="all" dirty="0">
                <a:solidFill>
                  <a:srgbClr val="C59400"/>
                </a:solidFill>
              </a:endParaRPr>
            </a:p>
          </p:txBody>
        </p:sp>
      </p:grpSp>
      <p:grpSp>
        <p:nvGrpSpPr>
          <p:cNvPr id="120" name="Group 119">
            <a:extLst>
              <a:ext uri="{FF2B5EF4-FFF2-40B4-BE49-F238E27FC236}">
                <a16:creationId xmlns:a16="http://schemas.microsoft.com/office/drawing/2014/main" id="{D06514C6-6871-43D3-AF57-4C922BF3D53F}"/>
              </a:ext>
            </a:extLst>
          </p:cNvPr>
          <p:cNvGrpSpPr/>
          <p:nvPr/>
        </p:nvGrpSpPr>
        <p:grpSpPr>
          <a:xfrm>
            <a:off x="7397044" y="260089"/>
            <a:ext cx="4345303" cy="2999346"/>
            <a:chOff x="7397044" y="260089"/>
            <a:chExt cx="4345303" cy="2999346"/>
          </a:xfrm>
        </p:grpSpPr>
        <p:grpSp>
          <p:nvGrpSpPr>
            <p:cNvPr id="2" name="Group 1">
              <a:extLst>
                <a:ext uri="{FF2B5EF4-FFF2-40B4-BE49-F238E27FC236}">
                  <a16:creationId xmlns:a16="http://schemas.microsoft.com/office/drawing/2014/main" id="{1597CEB3-3479-40EB-9C1A-0209C6FB5CBF}"/>
                </a:ext>
              </a:extLst>
            </p:cNvPr>
            <p:cNvGrpSpPr/>
            <p:nvPr/>
          </p:nvGrpSpPr>
          <p:grpSpPr>
            <a:xfrm>
              <a:off x="7397044" y="519314"/>
              <a:ext cx="3227627" cy="2740121"/>
              <a:chOff x="6283565" y="1116235"/>
              <a:chExt cx="4138320" cy="3513261"/>
            </a:xfrm>
          </p:grpSpPr>
          <p:sp>
            <p:nvSpPr>
              <p:cNvPr id="10" name="Octagon 9">
                <a:extLst>
                  <a:ext uri="{FF2B5EF4-FFF2-40B4-BE49-F238E27FC236}">
                    <a16:creationId xmlns:a16="http://schemas.microsoft.com/office/drawing/2014/main" id="{FBBA3537-5C7E-4591-8124-946907AAFAB4}"/>
                  </a:ext>
                </a:extLst>
              </p:cNvPr>
              <p:cNvSpPr/>
              <p:nvPr/>
            </p:nvSpPr>
            <p:spPr>
              <a:xfrm>
                <a:off x="7611446" y="2273093"/>
                <a:ext cx="2571789" cy="2189074"/>
              </a:xfrm>
              <a:prstGeom prst="octagon">
                <a:avLst>
                  <a:gd name="adj" fmla="val 30445"/>
                </a:avLst>
              </a:prstGeom>
              <a:solidFill>
                <a:srgbClr val="BA8CDC"/>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E4C07E13-E787-4FBD-9471-50189356F7AC}"/>
                  </a:ext>
                </a:extLst>
              </p:cNvPr>
              <p:cNvSpPr txBox="1"/>
              <p:nvPr/>
            </p:nvSpPr>
            <p:spPr>
              <a:xfrm>
                <a:off x="8780412" y="2279060"/>
                <a:ext cx="805858" cy="215444"/>
              </a:xfrm>
              <a:prstGeom prst="rect">
                <a:avLst/>
              </a:prstGeom>
              <a:noFill/>
            </p:spPr>
            <p:txBody>
              <a:bodyPr wrap="square" rtlCol="0">
                <a:spAutoFit/>
              </a:bodyPr>
              <a:lstStyle/>
              <a:p>
                <a:pPr algn="r"/>
                <a:r>
                  <a:rPr lang="en-GB" sz="800" b="1" cap="all" dirty="0">
                    <a:latin typeface="Alte Haas Grotesk" panose="02000503000000020004" pitchFamily="2" charset="0"/>
                  </a:rPr>
                  <a:t>Domain</a:t>
                </a:r>
              </a:p>
            </p:txBody>
          </p:sp>
          <p:sp>
            <p:nvSpPr>
              <p:cNvPr id="13" name="Rectangle: Rounded Corners 12">
                <a:extLst>
                  <a:ext uri="{FF2B5EF4-FFF2-40B4-BE49-F238E27FC236}">
                    <a16:creationId xmlns:a16="http://schemas.microsoft.com/office/drawing/2014/main" id="{99C3108D-C53E-4514-BC74-B0CE94AB0293}"/>
                  </a:ext>
                </a:extLst>
              </p:cNvPr>
              <p:cNvSpPr/>
              <p:nvPr/>
            </p:nvSpPr>
            <p:spPr>
              <a:xfrm>
                <a:off x="8213139" y="3725327"/>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Rounded Corners 13">
                <a:extLst>
                  <a:ext uri="{FF2B5EF4-FFF2-40B4-BE49-F238E27FC236}">
                    <a16:creationId xmlns:a16="http://schemas.microsoft.com/office/drawing/2014/main" id="{871F5B30-A80B-460A-B3F4-4CF3D298C8C9}"/>
                  </a:ext>
                </a:extLst>
              </p:cNvPr>
              <p:cNvSpPr/>
              <p:nvPr/>
            </p:nvSpPr>
            <p:spPr>
              <a:xfrm>
                <a:off x="9427235" y="3513961"/>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Rounded Corners 14">
                <a:extLst>
                  <a:ext uri="{FF2B5EF4-FFF2-40B4-BE49-F238E27FC236}">
                    <a16:creationId xmlns:a16="http://schemas.microsoft.com/office/drawing/2014/main" id="{F73A8D92-1FBD-4660-BF94-0C2CB2500690}"/>
                  </a:ext>
                </a:extLst>
              </p:cNvPr>
              <p:cNvSpPr/>
              <p:nvPr/>
            </p:nvSpPr>
            <p:spPr>
              <a:xfrm>
                <a:off x="8915751" y="3956764"/>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6" name="Connector: Elbow 15">
                <a:extLst>
                  <a:ext uri="{FF2B5EF4-FFF2-40B4-BE49-F238E27FC236}">
                    <a16:creationId xmlns:a16="http://schemas.microsoft.com/office/drawing/2014/main" id="{92ADCA49-922D-4583-A9CD-797434F42338}"/>
                  </a:ext>
                </a:extLst>
              </p:cNvPr>
              <p:cNvCxnSpPr>
                <a:cxnSpLocks/>
                <a:stCxn id="25" idx="3"/>
                <a:endCxn id="28" idx="1"/>
              </p:cNvCxnSpPr>
              <p:nvPr/>
            </p:nvCxnSpPr>
            <p:spPr>
              <a:xfrm>
                <a:off x="8239963" y="2990227"/>
                <a:ext cx="653133" cy="105787"/>
              </a:xfrm>
              <a:prstGeom prst="bentConnector3">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6BE20C4D-E077-481F-AC31-B0767247CE6A}"/>
                  </a:ext>
                </a:extLst>
              </p:cNvPr>
              <p:cNvCxnSpPr>
                <a:cxnSpLocks/>
                <a:stCxn id="28" idx="3"/>
                <a:endCxn id="14" idx="3"/>
              </p:cNvCxnSpPr>
              <p:nvPr/>
            </p:nvCxnSpPr>
            <p:spPr>
              <a:xfrm>
                <a:off x="9229728" y="3096015"/>
                <a:ext cx="534139" cy="556913"/>
              </a:xfrm>
              <a:prstGeom prst="bentConnector3">
                <a:avLst>
                  <a:gd name="adj1" fmla="val 131118"/>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4163D75C-83AB-4DFB-A14E-D747BFCA06B6}"/>
                  </a:ext>
                </a:extLst>
              </p:cNvPr>
              <p:cNvCxnSpPr>
                <a:cxnSpLocks/>
                <a:stCxn id="13" idx="3"/>
                <a:endCxn id="15" idx="1"/>
              </p:cNvCxnSpPr>
              <p:nvPr/>
            </p:nvCxnSpPr>
            <p:spPr>
              <a:xfrm>
                <a:off x="8549772" y="3864294"/>
                <a:ext cx="365979" cy="231437"/>
              </a:xfrm>
              <a:prstGeom prst="bentConnector3">
                <a:avLst>
                  <a:gd name="adj1" fmla="val 50000"/>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4469FC4-85D1-4B50-BBD2-7C1345CFD82C}"/>
                  </a:ext>
                </a:extLst>
              </p:cNvPr>
              <p:cNvCxnSpPr>
                <a:cxnSpLocks/>
                <a:stCxn id="25" idx="2"/>
                <a:endCxn id="13" idx="0"/>
              </p:cNvCxnSpPr>
              <p:nvPr/>
            </p:nvCxnSpPr>
            <p:spPr>
              <a:xfrm>
                <a:off x="8071647" y="3129193"/>
                <a:ext cx="309808" cy="596134"/>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B3E45977-E48D-4734-B756-9D2F550E99C3}"/>
                  </a:ext>
                </a:extLst>
              </p:cNvPr>
              <p:cNvGrpSpPr/>
              <p:nvPr/>
            </p:nvGrpSpPr>
            <p:grpSpPr>
              <a:xfrm>
                <a:off x="8893096" y="2957048"/>
                <a:ext cx="468759" cy="277932"/>
                <a:chOff x="9227632" y="3957458"/>
                <a:chExt cx="644700" cy="382249"/>
              </a:xfrm>
            </p:grpSpPr>
            <p:sp>
              <p:nvSpPr>
                <p:cNvPr id="28" name="Rectangle: Rounded Corners 27">
                  <a:extLst>
                    <a:ext uri="{FF2B5EF4-FFF2-40B4-BE49-F238E27FC236}">
                      <a16:creationId xmlns:a16="http://schemas.microsoft.com/office/drawing/2014/main" id="{4512494C-4C73-4FC1-A516-5E44C0DF638C}"/>
                    </a:ext>
                  </a:extLst>
                </p:cNvPr>
                <p:cNvSpPr/>
                <p:nvPr/>
              </p:nvSpPr>
              <p:spPr>
                <a:xfrm>
                  <a:off x="9227632" y="3957458"/>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Diamond 28">
                  <a:extLst>
                    <a:ext uri="{FF2B5EF4-FFF2-40B4-BE49-F238E27FC236}">
                      <a16:creationId xmlns:a16="http://schemas.microsoft.com/office/drawing/2014/main" id="{F6E506FF-5389-477F-BAA2-CA1F9F5C9062}"/>
                    </a:ext>
                  </a:extLst>
                </p:cNvPr>
                <p:cNvSpPr/>
                <p:nvPr/>
              </p:nvSpPr>
              <p:spPr>
                <a:xfrm>
                  <a:off x="9690614" y="4057723"/>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22" name="Group 21">
                <a:extLst>
                  <a:ext uri="{FF2B5EF4-FFF2-40B4-BE49-F238E27FC236}">
                    <a16:creationId xmlns:a16="http://schemas.microsoft.com/office/drawing/2014/main" id="{E7B9F872-DB72-47D5-8EF6-685B55BA1483}"/>
                  </a:ext>
                </a:extLst>
              </p:cNvPr>
              <p:cNvGrpSpPr/>
              <p:nvPr/>
            </p:nvGrpSpPr>
            <p:grpSpPr>
              <a:xfrm>
                <a:off x="7903330" y="2851261"/>
                <a:ext cx="471424" cy="277932"/>
                <a:chOff x="7897242" y="3479357"/>
                <a:chExt cx="648365" cy="382249"/>
              </a:xfrm>
            </p:grpSpPr>
            <p:sp>
              <p:nvSpPr>
                <p:cNvPr id="25" name="Rectangle: Rounded Corners 24">
                  <a:extLst>
                    <a:ext uri="{FF2B5EF4-FFF2-40B4-BE49-F238E27FC236}">
                      <a16:creationId xmlns:a16="http://schemas.microsoft.com/office/drawing/2014/main" id="{74FF85BB-00BB-4E1B-910A-D75B9E6077EB}"/>
                    </a:ext>
                  </a:extLst>
                </p:cNvPr>
                <p:cNvSpPr/>
                <p:nvPr/>
              </p:nvSpPr>
              <p:spPr>
                <a:xfrm>
                  <a:off x="7897242" y="3479357"/>
                  <a:ext cx="462983"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Diamond 26">
                  <a:extLst>
                    <a:ext uri="{FF2B5EF4-FFF2-40B4-BE49-F238E27FC236}">
                      <a16:creationId xmlns:a16="http://schemas.microsoft.com/office/drawing/2014/main" id="{6DFB715C-3E95-4833-860D-A8CE62F1A3CF}"/>
                    </a:ext>
                  </a:extLst>
                </p:cNvPr>
                <p:cNvSpPr/>
                <p:nvPr/>
              </p:nvSpPr>
              <p:spPr>
                <a:xfrm>
                  <a:off x="8363890" y="3575560"/>
                  <a:ext cx="181717" cy="181719"/>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cxnSp>
            <p:nvCxnSpPr>
              <p:cNvPr id="24" name="Straight Connector 23">
                <a:extLst>
                  <a:ext uri="{FF2B5EF4-FFF2-40B4-BE49-F238E27FC236}">
                    <a16:creationId xmlns:a16="http://schemas.microsoft.com/office/drawing/2014/main" id="{55E19BD1-6957-40BF-83A3-4CD59ACFE0BF}"/>
                  </a:ext>
                </a:extLst>
              </p:cNvPr>
              <p:cNvCxnSpPr>
                <a:cxnSpLocks/>
              </p:cNvCxnSpPr>
              <p:nvPr/>
            </p:nvCxnSpPr>
            <p:spPr>
              <a:xfrm>
                <a:off x="8054837" y="2685084"/>
                <a:ext cx="0" cy="166178"/>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1C0A515F-DD78-42D9-9846-6F242FA62508}"/>
                  </a:ext>
                </a:extLst>
              </p:cNvPr>
              <p:cNvCxnSpPr>
                <a:cxnSpLocks/>
                <a:stCxn id="14" idx="2"/>
                <a:endCxn id="44" idx="1"/>
              </p:cNvCxnSpPr>
              <p:nvPr/>
            </p:nvCxnSpPr>
            <p:spPr>
              <a:xfrm>
                <a:off x="9595551" y="3791893"/>
                <a:ext cx="201516" cy="205056"/>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7" name="Octagon 36">
                <a:extLst>
                  <a:ext uri="{FF2B5EF4-FFF2-40B4-BE49-F238E27FC236}">
                    <a16:creationId xmlns:a16="http://schemas.microsoft.com/office/drawing/2014/main" id="{561D815F-57AC-4FA5-BCA6-EE7C221C2EFF}"/>
                  </a:ext>
                </a:extLst>
              </p:cNvPr>
              <p:cNvSpPr/>
              <p:nvPr/>
            </p:nvSpPr>
            <p:spPr>
              <a:xfrm>
                <a:off x="7581552" y="2236069"/>
                <a:ext cx="2657819" cy="2262301"/>
              </a:xfrm>
              <a:prstGeom prst="octagon">
                <a:avLst>
                  <a:gd name="adj" fmla="val 30445"/>
                </a:avLst>
              </a:prstGeom>
              <a:solidFill>
                <a:srgbClr val="2E8EE4">
                  <a:alpha val="78000"/>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Right Brace 46">
                <a:extLst>
                  <a:ext uri="{FF2B5EF4-FFF2-40B4-BE49-F238E27FC236}">
                    <a16:creationId xmlns:a16="http://schemas.microsoft.com/office/drawing/2014/main" id="{2C1DCAC6-41ED-4AEF-B15E-406A6B8D14BE}"/>
                  </a:ext>
                </a:extLst>
              </p:cNvPr>
              <p:cNvSpPr/>
              <p:nvPr/>
            </p:nvSpPr>
            <p:spPr>
              <a:xfrm rot="13371144">
                <a:off x="9854891" y="4061508"/>
                <a:ext cx="566994" cy="567988"/>
              </a:xfrm>
              <a:prstGeom prst="rightBrace">
                <a:avLst>
                  <a:gd name="adj1" fmla="val 8333"/>
                  <a:gd name="adj2" fmla="val 55289"/>
                </a:avLst>
              </a:prstGeom>
              <a:ln w="3492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44" name="Oval 43">
                <a:extLst>
                  <a:ext uri="{FF2B5EF4-FFF2-40B4-BE49-F238E27FC236}">
                    <a16:creationId xmlns:a16="http://schemas.microsoft.com/office/drawing/2014/main" id="{A926DF01-8A19-4158-B2AA-37D3D2F0C252}"/>
                  </a:ext>
                </a:extLst>
              </p:cNvPr>
              <p:cNvSpPr/>
              <p:nvPr/>
            </p:nvSpPr>
            <p:spPr>
              <a:xfrm>
                <a:off x="9777226" y="3977108"/>
                <a:ext cx="135481" cy="13548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val 22">
                <a:extLst>
                  <a:ext uri="{FF2B5EF4-FFF2-40B4-BE49-F238E27FC236}">
                    <a16:creationId xmlns:a16="http://schemas.microsoft.com/office/drawing/2014/main" id="{F8421C92-9E24-42C3-A033-15C5B3FEFF2B}"/>
                  </a:ext>
                </a:extLst>
              </p:cNvPr>
              <p:cNvSpPr/>
              <p:nvPr/>
            </p:nvSpPr>
            <p:spPr>
              <a:xfrm>
                <a:off x="7980971" y="2546190"/>
                <a:ext cx="135481" cy="13548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9" name="Straight Arrow Connector 38">
                <a:extLst>
                  <a:ext uri="{FF2B5EF4-FFF2-40B4-BE49-F238E27FC236}">
                    <a16:creationId xmlns:a16="http://schemas.microsoft.com/office/drawing/2014/main" id="{5624E842-A3E5-4ABD-B13C-C2DE8B4E6771}"/>
                  </a:ext>
                </a:extLst>
              </p:cNvPr>
              <p:cNvCxnSpPr>
                <a:cxnSpLocks/>
                <a:stCxn id="51" idx="1"/>
                <a:endCxn id="23" idx="1"/>
              </p:cNvCxnSpPr>
              <p:nvPr/>
            </p:nvCxnSpPr>
            <p:spPr>
              <a:xfrm>
                <a:off x="7413013" y="2162464"/>
                <a:ext cx="587799" cy="403567"/>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D29E5C25-EAC3-4CCA-83AE-E9F324A61C76}"/>
                  </a:ext>
                </a:extLst>
              </p:cNvPr>
              <p:cNvGrpSpPr/>
              <p:nvPr/>
            </p:nvGrpSpPr>
            <p:grpSpPr>
              <a:xfrm>
                <a:off x="6283565" y="1116235"/>
                <a:ext cx="1896683" cy="1948489"/>
                <a:chOff x="6283565" y="1116235"/>
                <a:chExt cx="1896683" cy="1948489"/>
              </a:xfrm>
            </p:grpSpPr>
            <p:grpSp>
              <p:nvGrpSpPr>
                <p:cNvPr id="7" name="Group 6">
                  <a:extLst>
                    <a:ext uri="{FF2B5EF4-FFF2-40B4-BE49-F238E27FC236}">
                      <a16:creationId xmlns:a16="http://schemas.microsoft.com/office/drawing/2014/main" id="{4567AEB5-AD86-425E-BD13-C99284BA97F0}"/>
                    </a:ext>
                  </a:extLst>
                </p:cNvPr>
                <p:cNvGrpSpPr/>
                <p:nvPr/>
              </p:nvGrpSpPr>
              <p:grpSpPr>
                <a:xfrm>
                  <a:off x="6283565" y="2320352"/>
                  <a:ext cx="832095" cy="744372"/>
                  <a:chOff x="6322835" y="2292302"/>
                  <a:chExt cx="832095" cy="744372"/>
                </a:xfrm>
              </p:grpSpPr>
              <p:sp>
                <p:nvSpPr>
                  <p:cNvPr id="61" name="Rectangle: Single Corner Snipped 60">
                    <a:extLst>
                      <a:ext uri="{FF2B5EF4-FFF2-40B4-BE49-F238E27FC236}">
                        <a16:creationId xmlns:a16="http://schemas.microsoft.com/office/drawing/2014/main" id="{137664BA-7004-4DF0-BC89-3198ED26A28B}"/>
                      </a:ext>
                    </a:extLst>
                  </p:cNvPr>
                  <p:cNvSpPr/>
                  <p:nvPr/>
                </p:nvSpPr>
                <p:spPr>
                  <a:xfrm>
                    <a:off x="6322835" y="2492168"/>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62" name="Rectangle: Single Corner Snipped 61">
                    <a:extLst>
                      <a:ext uri="{FF2B5EF4-FFF2-40B4-BE49-F238E27FC236}">
                        <a16:creationId xmlns:a16="http://schemas.microsoft.com/office/drawing/2014/main" id="{4980C380-9E7E-4547-B28B-9FC39C4551DA}"/>
                      </a:ext>
                    </a:extLst>
                  </p:cNvPr>
                  <p:cNvSpPr/>
                  <p:nvPr/>
                </p:nvSpPr>
                <p:spPr>
                  <a:xfrm>
                    <a:off x="6399362" y="2403988"/>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63" name="Rectangle: Single Corner Snipped 62">
                    <a:extLst>
                      <a:ext uri="{FF2B5EF4-FFF2-40B4-BE49-F238E27FC236}">
                        <a16:creationId xmlns:a16="http://schemas.microsoft.com/office/drawing/2014/main" id="{260ACA40-FE28-448D-A506-E6C6CE21E53F}"/>
                      </a:ext>
                    </a:extLst>
                  </p:cNvPr>
                  <p:cNvSpPr/>
                  <p:nvPr/>
                </p:nvSpPr>
                <p:spPr>
                  <a:xfrm>
                    <a:off x="6501787" y="2292302"/>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grpSp>
            <p:grpSp>
              <p:nvGrpSpPr>
                <p:cNvPr id="4" name="Group 3">
                  <a:extLst>
                    <a:ext uri="{FF2B5EF4-FFF2-40B4-BE49-F238E27FC236}">
                      <a16:creationId xmlns:a16="http://schemas.microsoft.com/office/drawing/2014/main" id="{7833F6AC-EE76-49EE-B417-ADB4EE396A2B}"/>
                    </a:ext>
                  </a:extLst>
                </p:cNvPr>
                <p:cNvGrpSpPr/>
                <p:nvPr/>
              </p:nvGrpSpPr>
              <p:grpSpPr>
                <a:xfrm>
                  <a:off x="6560456" y="1116235"/>
                  <a:ext cx="1619792" cy="1642363"/>
                  <a:chOff x="7056064" y="555523"/>
                  <a:chExt cx="1619792" cy="1642363"/>
                </a:xfrm>
              </p:grpSpPr>
              <p:sp>
                <p:nvSpPr>
                  <p:cNvPr id="38" name="Rectangle: Single Corner Snipped 37">
                    <a:extLst>
                      <a:ext uri="{FF2B5EF4-FFF2-40B4-BE49-F238E27FC236}">
                        <a16:creationId xmlns:a16="http://schemas.microsoft.com/office/drawing/2014/main" id="{B968CBAC-0015-4B91-9EB6-CBF8E554D146}"/>
                      </a:ext>
                    </a:extLst>
                  </p:cNvPr>
                  <p:cNvSpPr/>
                  <p:nvPr/>
                </p:nvSpPr>
                <p:spPr>
                  <a:xfrm>
                    <a:off x="7056064" y="1653380"/>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42" name="Rectangle: Single Corner Snipped 41">
                    <a:extLst>
                      <a:ext uri="{FF2B5EF4-FFF2-40B4-BE49-F238E27FC236}">
                        <a16:creationId xmlns:a16="http://schemas.microsoft.com/office/drawing/2014/main" id="{4BAF1697-831C-4BAE-8F0F-02C0E43177A9}"/>
                      </a:ext>
                    </a:extLst>
                  </p:cNvPr>
                  <p:cNvSpPr/>
                  <p:nvPr/>
                </p:nvSpPr>
                <p:spPr>
                  <a:xfrm>
                    <a:off x="7132591" y="1565200"/>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45" name="Rectangle: Single Corner Snipped 44">
                    <a:extLst>
                      <a:ext uri="{FF2B5EF4-FFF2-40B4-BE49-F238E27FC236}">
                        <a16:creationId xmlns:a16="http://schemas.microsoft.com/office/drawing/2014/main" id="{01602177-FE0E-4B38-BB26-4F3DFB28FBCC}"/>
                      </a:ext>
                    </a:extLst>
                  </p:cNvPr>
                  <p:cNvSpPr/>
                  <p:nvPr/>
                </p:nvSpPr>
                <p:spPr>
                  <a:xfrm>
                    <a:off x="7235016" y="1453514"/>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46" name="Rectangle: Single Corner Snipped 45">
                    <a:extLst>
                      <a:ext uri="{FF2B5EF4-FFF2-40B4-BE49-F238E27FC236}">
                        <a16:creationId xmlns:a16="http://schemas.microsoft.com/office/drawing/2014/main" id="{9A5EEAC3-569D-4D70-8097-0A109AF0AAE1}"/>
                      </a:ext>
                    </a:extLst>
                  </p:cNvPr>
                  <p:cNvSpPr/>
                  <p:nvPr/>
                </p:nvSpPr>
                <p:spPr>
                  <a:xfrm>
                    <a:off x="7317776" y="1351523"/>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48" name="Rectangle: Single Corner Snipped 47">
                    <a:extLst>
                      <a:ext uri="{FF2B5EF4-FFF2-40B4-BE49-F238E27FC236}">
                        <a16:creationId xmlns:a16="http://schemas.microsoft.com/office/drawing/2014/main" id="{C50ACC7E-906C-454A-963D-7BE8B59C2EDE}"/>
                      </a:ext>
                    </a:extLst>
                  </p:cNvPr>
                  <p:cNvSpPr/>
                  <p:nvPr/>
                </p:nvSpPr>
                <p:spPr>
                  <a:xfrm>
                    <a:off x="7394303" y="1263343"/>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49" name="Rectangle: Single Corner Snipped 48">
                    <a:extLst>
                      <a:ext uri="{FF2B5EF4-FFF2-40B4-BE49-F238E27FC236}">
                        <a16:creationId xmlns:a16="http://schemas.microsoft.com/office/drawing/2014/main" id="{11857260-DE14-4C0C-A9C4-A25CE7810800}"/>
                      </a:ext>
                    </a:extLst>
                  </p:cNvPr>
                  <p:cNvSpPr/>
                  <p:nvPr/>
                </p:nvSpPr>
                <p:spPr>
                  <a:xfrm>
                    <a:off x="7496728" y="1151657"/>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51" name="Rectangle: Single Corner Snipped 50">
                    <a:extLst>
                      <a:ext uri="{FF2B5EF4-FFF2-40B4-BE49-F238E27FC236}">
                        <a16:creationId xmlns:a16="http://schemas.microsoft.com/office/drawing/2014/main" id="{BF6C7652-B605-42C7-AFAF-FB02C70A0482}"/>
                      </a:ext>
                    </a:extLst>
                  </p:cNvPr>
                  <p:cNvSpPr/>
                  <p:nvPr/>
                </p:nvSpPr>
                <p:spPr>
                  <a:xfrm>
                    <a:off x="7582049" y="1057246"/>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52" name="Rectangle: Single Corner Snipped 51">
                    <a:extLst>
                      <a:ext uri="{FF2B5EF4-FFF2-40B4-BE49-F238E27FC236}">
                        <a16:creationId xmlns:a16="http://schemas.microsoft.com/office/drawing/2014/main" id="{A6F30753-CDE9-4D75-8B73-40C6DD6AE59A}"/>
                      </a:ext>
                    </a:extLst>
                  </p:cNvPr>
                  <p:cNvSpPr/>
                  <p:nvPr/>
                </p:nvSpPr>
                <p:spPr>
                  <a:xfrm>
                    <a:off x="7658576" y="969066"/>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53" name="Rectangle: Single Corner Snipped 52">
                    <a:extLst>
                      <a:ext uri="{FF2B5EF4-FFF2-40B4-BE49-F238E27FC236}">
                        <a16:creationId xmlns:a16="http://schemas.microsoft.com/office/drawing/2014/main" id="{D21C775E-CF48-4683-994B-A65E03619F58}"/>
                      </a:ext>
                    </a:extLst>
                  </p:cNvPr>
                  <p:cNvSpPr/>
                  <p:nvPr/>
                </p:nvSpPr>
                <p:spPr>
                  <a:xfrm>
                    <a:off x="7761001" y="857380"/>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55" name="Rectangle: Single Corner Snipped 54">
                    <a:extLst>
                      <a:ext uri="{FF2B5EF4-FFF2-40B4-BE49-F238E27FC236}">
                        <a16:creationId xmlns:a16="http://schemas.microsoft.com/office/drawing/2014/main" id="{99C3C80A-7C0F-4869-9EF0-6392E8AB1867}"/>
                      </a:ext>
                    </a:extLst>
                  </p:cNvPr>
                  <p:cNvSpPr/>
                  <p:nvPr/>
                </p:nvSpPr>
                <p:spPr>
                  <a:xfrm>
                    <a:off x="7843761" y="755389"/>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56" name="Rectangle: Single Corner Snipped 55">
                    <a:extLst>
                      <a:ext uri="{FF2B5EF4-FFF2-40B4-BE49-F238E27FC236}">
                        <a16:creationId xmlns:a16="http://schemas.microsoft.com/office/drawing/2014/main" id="{F9BA9CED-E0A8-4373-8F39-A0EB44349E78}"/>
                      </a:ext>
                    </a:extLst>
                  </p:cNvPr>
                  <p:cNvSpPr/>
                  <p:nvPr/>
                </p:nvSpPr>
                <p:spPr>
                  <a:xfrm>
                    <a:off x="7920288" y="667209"/>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58" name="Rectangle: Single Corner Snipped 57">
                    <a:extLst>
                      <a:ext uri="{FF2B5EF4-FFF2-40B4-BE49-F238E27FC236}">
                        <a16:creationId xmlns:a16="http://schemas.microsoft.com/office/drawing/2014/main" id="{5ED9CFD4-6779-417E-BD33-AA0AC99C1428}"/>
                      </a:ext>
                    </a:extLst>
                  </p:cNvPr>
                  <p:cNvSpPr/>
                  <p:nvPr/>
                </p:nvSpPr>
                <p:spPr>
                  <a:xfrm>
                    <a:off x="8022713" y="555523"/>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grpSp>
          </p:grpSp>
          <p:sp>
            <p:nvSpPr>
              <p:cNvPr id="60" name="TextBox 59">
                <a:extLst>
                  <a:ext uri="{FF2B5EF4-FFF2-40B4-BE49-F238E27FC236}">
                    <a16:creationId xmlns:a16="http://schemas.microsoft.com/office/drawing/2014/main" id="{7ED82698-8854-4A9A-B725-6B66E99AD274}"/>
                  </a:ext>
                </a:extLst>
              </p:cNvPr>
              <p:cNvSpPr txBox="1"/>
              <p:nvPr/>
            </p:nvSpPr>
            <p:spPr>
              <a:xfrm>
                <a:off x="7775924" y="2791354"/>
                <a:ext cx="2253291" cy="1180124"/>
              </a:xfrm>
              <a:prstGeom prst="rect">
                <a:avLst/>
              </a:prstGeom>
              <a:noFill/>
            </p:spPr>
            <p:txBody>
              <a:bodyPr wrap="square" tIns="90000" bIns="90000" rtlCol="0" anchor="ctr">
                <a:spAutoFit/>
              </a:bodyPr>
              <a:lstStyle/>
              <a:p>
                <a:pPr algn="ctr"/>
                <a:r>
                  <a:rPr lang="en-GB" sz="1600" b="1" dirty="0">
                    <a:solidFill>
                      <a:schemeClr val="bg1"/>
                    </a:solidFill>
                    <a:latin typeface="Alte Haas Grotesk" panose="02000503000000020004" pitchFamily="2" charset="0"/>
                  </a:rPr>
                  <a:t>100% covered</a:t>
                </a:r>
              </a:p>
              <a:p>
                <a:pPr algn="ctr"/>
                <a:r>
                  <a:rPr lang="en-GB" sz="1600" b="1" dirty="0">
                    <a:solidFill>
                      <a:schemeClr val="bg1"/>
                    </a:solidFill>
                    <a:latin typeface="Alte Haas Grotesk" panose="02000503000000020004" pitchFamily="2" charset="0"/>
                  </a:rPr>
                  <a:t>by Acceptance Tests</a:t>
                </a:r>
              </a:p>
            </p:txBody>
          </p:sp>
        </p:grpSp>
        <p:grpSp>
          <p:nvGrpSpPr>
            <p:cNvPr id="119" name="Group 118">
              <a:extLst>
                <a:ext uri="{FF2B5EF4-FFF2-40B4-BE49-F238E27FC236}">
                  <a16:creationId xmlns:a16="http://schemas.microsoft.com/office/drawing/2014/main" id="{51AAA9CA-35FB-4FF4-8C78-B6A47A3179BE}"/>
                </a:ext>
              </a:extLst>
            </p:cNvPr>
            <p:cNvGrpSpPr/>
            <p:nvPr/>
          </p:nvGrpSpPr>
          <p:grpSpPr>
            <a:xfrm>
              <a:off x="9390589" y="260089"/>
              <a:ext cx="2351758" cy="908265"/>
              <a:chOff x="9390589" y="260089"/>
              <a:chExt cx="2351758" cy="908265"/>
            </a:xfrm>
          </p:grpSpPr>
          <p:sp>
            <p:nvSpPr>
              <p:cNvPr id="116" name="Title 3">
                <a:extLst>
                  <a:ext uri="{FF2B5EF4-FFF2-40B4-BE49-F238E27FC236}">
                    <a16:creationId xmlns:a16="http://schemas.microsoft.com/office/drawing/2014/main" id="{0B5B22C5-B9EC-4452-AAB7-4BCE9A49A09E}"/>
                  </a:ext>
                </a:extLst>
              </p:cNvPr>
              <p:cNvSpPr txBox="1">
                <a:spLocks/>
              </p:cNvSpPr>
              <p:nvPr/>
            </p:nvSpPr>
            <p:spPr>
              <a:xfrm>
                <a:off x="9390589" y="260089"/>
                <a:ext cx="2351758" cy="908265"/>
              </a:xfrm>
              <a:prstGeom prst="rect">
                <a:avLst/>
              </a:prstGeom>
              <a:solidFill>
                <a:schemeClr val="tx1">
                  <a:alpha val="31000"/>
                </a:schemeClr>
              </a:solidFill>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000" dirty="0">
                    <a:solidFill>
                      <a:schemeClr val="bg1"/>
                    </a:solidFill>
                  </a:rPr>
                  <a:t>As DEV we </a:t>
                </a:r>
              </a:p>
              <a:p>
                <a:r>
                  <a:rPr lang="en-US" sz="2000" dirty="0">
                    <a:solidFill>
                      <a:schemeClr val="bg1"/>
                    </a:solidFill>
                  </a:rPr>
                  <a:t>to write Domain-Driven tests</a:t>
                </a:r>
                <a:endParaRPr lang="en-GB" sz="1400" dirty="0">
                  <a:solidFill>
                    <a:schemeClr val="bg1"/>
                  </a:solidFill>
                </a:endParaRPr>
              </a:p>
            </p:txBody>
          </p:sp>
          <p:pic>
            <p:nvPicPr>
              <p:cNvPr id="118" name="Picture 117">
                <a:extLst>
                  <a:ext uri="{FF2B5EF4-FFF2-40B4-BE49-F238E27FC236}">
                    <a16:creationId xmlns:a16="http://schemas.microsoft.com/office/drawing/2014/main" id="{E41DC18F-4D29-44A6-A7D2-70E0C2E3EB7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84174" y="300267"/>
                <a:ext cx="297527" cy="297527"/>
              </a:xfrm>
              <a:prstGeom prst="rect">
                <a:avLst/>
              </a:prstGeom>
            </p:spPr>
          </p:pic>
        </p:grpSp>
      </p:grpSp>
      <p:pic>
        <p:nvPicPr>
          <p:cNvPr id="31" name="Picture 30">
            <a:extLst>
              <a:ext uri="{FF2B5EF4-FFF2-40B4-BE49-F238E27FC236}">
                <a16:creationId xmlns:a16="http://schemas.microsoft.com/office/drawing/2014/main" id="{1C7E7EB5-24FD-4845-9618-EC452CEF826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058768" y="4745981"/>
            <a:ext cx="597244" cy="597244"/>
          </a:xfrm>
          <a:prstGeom prst="rect">
            <a:avLst/>
          </a:prstGeom>
        </p:spPr>
      </p:pic>
      <p:cxnSp>
        <p:nvCxnSpPr>
          <p:cNvPr id="35" name="Connector: Curved 34">
            <a:extLst>
              <a:ext uri="{FF2B5EF4-FFF2-40B4-BE49-F238E27FC236}">
                <a16:creationId xmlns:a16="http://schemas.microsoft.com/office/drawing/2014/main" id="{678D0201-0E95-42B9-B85E-1CC13E2B0271}"/>
              </a:ext>
            </a:extLst>
          </p:cNvPr>
          <p:cNvCxnSpPr>
            <a:cxnSpLocks/>
          </p:cNvCxnSpPr>
          <p:nvPr/>
        </p:nvCxnSpPr>
        <p:spPr>
          <a:xfrm rot="10800000">
            <a:off x="7247157" y="4597593"/>
            <a:ext cx="2864302" cy="477671"/>
          </a:xfrm>
          <a:prstGeom prst="curvedConnector3">
            <a:avLst>
              <a:gd name="adj1" fmla="val 50000"/>
            </a:avLst>
          </a:prstGeom>
          <a:ln w="22225">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8909653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F92AEEA-AF61-4CDE-B1A4-0C0D67133943}"/>
              </a:ext>
            </a:extLst>
          </p:cNvPr>
          <p:cNvPicPr>
            <a:picLocks noChangeAspect="1"/>
          </p:cNvPicPr>
          <p:nvPr/>
        </p:nvPicPr>
        <p:blipFill rotWithShape="1">
          <a:blip r:embed="rId3">
            <a:extLst>
              <a:ext uri="{28A0092B-C50C-407E-A947-70E740481C1C}">
                <a14:useLocalDpi xmlns:a14="http://schemas.microsoft.com/office/drawing/2010/main" val="0"/>
              </a:ext>
            </a:extLst>
          </a:blip>
          <a:srcRect r="16248"/>
          <a:stretch/>
        </p:blipFill>
        <p:spPr>
          <a:xfrm>
            <a:off x="727023" y="-793082"/>
            <a:ext cx="12372289" cy="8314748"/>
          </a:xfrm>
          <a:prstGeom prst="rect">
            <a:avLst/>
          </a:prstGeom>
        </p:spPr>
      </p:pic>
      <p:sp>
        <p:nvSpPr>
          <p:cNvPr id="43" name="Rectangle 42">
            <a:extLst>
              <a:ext uri="{FF2B5EF4-FFF2-40B4-BE49-F238E27FC236}">
                <a16:creationId xmlns:a16="http://schemas.microsoft.com/office/drawing/2014/main" id="{B06DF77F-F685-46CC-AEA0-A2F93299DF0E}"/>
              </a:ext>
            </a:extLst>
          </p:cNvPr>
          <p:cNvSpPr/>
          <p:nvPr/>
        </p:nvSpPr>
        <p:spPr>
          <a:xfrm>
            <a:off x="1380846" y="-609565"/>
            <a:ext cx="11370265" cy="7795555"/>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11" name="Title 3">
            <a:extLst>
              <a:ext uri="{FF2B5EF4-FFF2-40B4-BE49-F238E27FC236}">
                <a16:creationId xmlns:a16="http://schemas.microsoft.com/office/drawing/2014/main" id="{602ACB4C-FD32-44AA-8680-CD5BCE6DA11E}"/>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sp>
        <p:nvSpPr>
          <p:cNvPr id="59" name="TextBox 58">
            <a:extLst>
              <a:ext uri="{FF2B5EF4-FFF2-40B4-BE49-F238E27FC236}">
                <a16:creationId xmlns:a16="http://schemas.microsoft.com/office/drawing/2014/main" id="{33DA1ED4-FA0E-458B-9F32-B46DE81127D1}"/>
              </a:ext>
            </a:extLst>
          </p:cNvPr>
          <p:cNvSpPr txBox="1"/>
          <p:nvPr/>
        </p:nvSpPr>
        <p:spPr>
          <a:xfrm rot="18780000">
            <a:off x="10268714" y="3011081"/>
            <a:ext cx="643001" cy="307777"/>
          </a:xfrm>
          <a:prstGeom prst="rect">
            <a:avLst/>
          </a:prstGeom>
          <a:noFill/>
        </p:spPr>
        <p:txBody>
          <a:bodyPr wrap="square" rtlCol="0">
            <a:spAutoFit/>
          </a:bodyPr>
          <a:lstStyle/>
          <a:p>
            <a:r>
              <a:rPr lang="fr-FR" sz="1400" b="1" cap="all" dirty="0">
                <a:solidFill>
                  <a:schemeClr val="bg1"/>
                </a:solidFill>
              </a:rPr>
              <a:t>Stub</a:t>
            </a:r>
            <a:endParaRPr lang="en-GB" sz="1400" b="1" cap="all" dirty="0">
              <a:solidFill>
                <a:schemeClr val="bg1"/>
              </a:solidFill>
            </a:endParaRPr>
          </a:p>
        </p:txBody>
      </p:sp>
      <p:cxnSp>
        <p:nvCxnSpPr>
          <p:cNvPr id="36" name="Straight Connector 35">
            <a:extLst>
              <a:ext uri="{FF2B5EF4-FFF2-40B4-BE49-F238E27FC236}">
                <a16:creationId xmlns:a16="http://schemas.microsoft.com/office/drawing/2014/main" id="{11C7B56D-56C3-4AF0-B319-3D57AA596F7B}"/>
              </a:ext>
            </a:extLst>
          </p:cNvPr>
          <p:cNvCxnSpPr/>
          <p:nvPr/>
        </p:nvCxnSpPr>
        <p:spPr>
          <a:xfrm>
            <a:off x="4709717" y="3610599"/>
            <a:ext cx="7399347" cy="0"/>
          </a:xfrm>
          <a:prstGeom prst="line">
            <a:avLst/>
          </a:prstGeom>
          <a:ln w="31750">
            <a:solidFill>
              <a:schemeClr val="accent3">
                <a:lumMod val="75000"/>
              </a:schemeClr>
            </a:solidFill>
            <a:prstDash val="lgDash"/>
          </a:ln>
        </p:spPr>
        <p:style>
          <a:lnRef idx="1">
            <a:schemeClr val="accent1"/>
          </a:lnRef>
          <a:fillRef idx="0">
            <a:schemeClr val="accent1"/>
          </a:fillRef>
          <a:effectRef idx="0">
            <a:schemeClr val="accent1"/>
          </a:effectRef>
          <a:fontRef idx="minor">
            <a:schemeClr val="tx1"/>
          </a:fontRef>
        </p:style>
      </p:cxnSp>
      <p:sp>
        <p:nvSpPr>
          <p:cNvPr id="80" name="Title 3">
            <a:extLst>
              <a:ext uri="{FF2B5EF4-FFF2-40B4-BE49-F238E27FC236}">
                <a16:creationId xmlns:a16="http://schemas.microsoft.com/office/drawing/2014/main" id="{E8D97B26-D5E6-4780-A526-CF516BFAA7FF}"/>
              </a:ext>
            </a:extLst>
          </p:cNvPr>
          <p:cNvSpPr txBox="1">
            <a:spLocks/>
          </p:cNvSpPr>
          <p:nvPr/>
        </p:nvSpPr>
        <p:spPr>
          <a:xfrm>
            <a:off x="781318" y="4270693"/>
            <a:ext cx="2611362" cy="161555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1800" dirty="0">
                <a:solidFill>
                  <a:schemeClr val="bg1"/>
                </a:solidFill>
              </a:rPr>
              <a:t>2.</a:t>
            </a:r>
          </a:p>
          <a:p>
            <a:r>
              <a:rPr lang="en-US" sz="2800" dirty="0">
                <a:solidFill>
                  <a:schemeClr val="bg1"/>
                </a:solidFill>
              </a:rPr>
              <a:t>Beware of…</a:t>
            </a:r>
            <a:br>
              <a:rPr lang="en-US" sz="2800" dirty="0">
                <a:solidFill>
                  <a:schemeClr val="bg1"/>
                </a:solidFill>
              </a:rPr>
            </a:br>
            <a:r>
              <a:rPr lang="en-US" sz="2800" dirty="0">
                <a:solidFill>
                  <a:schemeClr val="bg1"/>
                </a:solidFill>
              </a:rPr>
              <a:t>Blind Spots</a:t>
            </a:r>
            <a:endParaRPr lang="en-GB" sz="1800" dirty="0">
              <a:solidFill>
                <a:schemeClr val="bg1"/>
              </a:solidFill>
            </a:endParaRPr>
          </a:p>
        </p:txBody>
      </p:sp>
      <p:sp>
        <p:nvSpPr>
          <p:cNvPr id="98" name="Rectangle 97">
            <a:extLst>
              <a:ext uri="{FF2B5EF4-FFF2-40B4-BE49-F238E27FC236}">
                <a16:creationId xmlns:a16="http://schemas.microsoft.com/office/drawing/2014/main" id="{79ED868B-079A-47FD-84F4-9F3FA4A15895}"/>
              </a:ext>
            </a:extLst>
          </p:cNvPr>
          <p:cNvSpPr/>
          <p:nvPr/>
        </p:nvSpPr>
        <p:spPr>
          <a:xfrm rot="1024950">
            <a:off x="2589592" y="4883417"/>
            <a:ext cx="565064" cy="215769"/>
          </a:xfrm>
          <a:prstGeom prst="rect">
            <a:avLst/>
          </a:prstGeom>
          <a:solidFill>
            <a:srgbClr val="C00000"/>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1200" b="1" dirty="0">
                <a:solidFill>
                  <a:schemeClr val="bg1"/>
                </a:solidFill>
                <a:latin typeface="Alte Haas Grotesk" panose="02000503000000020004" pitchFamily="2" charset="0"/>
              </a:rPr>
              <a:t>BUG</a:t>
            </a:r>
            <a:endParaRPr lang="en-GB" sz="1200" b="1" dirty="0">
              <a:solidFill>
                <a:schemeClr val="bg1"/>
              </a:solidFill>
              <a:latin typeface="Alte Haas Grotesk" panose="02000503000000020004" pitchFamily="2" charset="0"/>
            </a:endParaRPr>
          </a:p>
        </p:txBody>
      </p:sp>
      <p:grpSp>
        <p:nvGrpSpPr>
          <p:cNvPr id="30" name="Group 29">
            <a:extLst>
              <a:ext uri="{FF2B5EF4-FFF2-40B4-BE49-F238E27FC236}">
                <a16:creationId xmlns:a16="http://schemas.microsoft.com/office/drawing/2014/main" id="{DB317C51-7C42-4903-BB7C-CEDF577844F0}"/>
              </a:ext>
            </a:extLst>
          </p:cNvPr>
          <p:cNvGrpSpPr/>
          <p:nvPr/>
        </p:nvGrpSpPr>
        <p:grpSpPr>
          <a:xfrm>
            <a:off x="3406543" y="3928520"/>
            <a:ext cx="8623846" cy="2744259"/>
            <a:chOff x="3406543" y="3928520"/>
            <a:chExt cx="8623846" cy="2744259"/>
          </a:xfrm>
        </p:grpSpPr>
        <p:grpSp>
          <p:nvGrpSpPr>
            <p:cNvPr id="121" name="Group 120">
              <a:extLst>
                <a:ext uri="{FF2B5EF4-FFF2-40B4-BE49-F238E27FC236}">
                  <a16:creationId xmlns:a16="http://schemas.microsoft.com/office/drawing/2014/main" id="{11179CB6-240B-4CE6-BA75-4B71CB892B7E}"/>
                </a:ext>
              </a:extLst>
            </p:cNvPr>
            <p:cNvGrpSpPr/>
            <p:nvPr/>
          </p:nvGrpSpPr>
          <p:grpSpPr>
            <a:xfrm>
              <a:off x="8523506" y="4242722"/>
              <a:ext cx="3506883" cy="2295312"/>
              <a:chOff x="8523506" y="4242722"/>
              <a:chExt cx="3506883" cy="2295312"/>
            </a:xfrm>
          </p:grpSpPr>
          <p:sp>
            <p:nvSpPr>
              <p:cNvPr id="96" name="Title 3">
                <a:extLst>
                  <a:ext uri="{FF2B5EF4-FFF2-40B4-BE49-F238E27FC236}">
                    <a16:creationId xmlns:a16="http://schemas.microsoft.com/office/drawing/2014/main" id="{C711A546-CD12-4ED7-8918-58EDAF55136F}"/>
                  </a:ext>
                </a:extLst>
              </p:cNvPr>
              <p:cNvSpPr txBox="1">
                <a:spLocks/>
              </p:cNvSpPr>
              <p:nvPr/>
            </p:nvSpPr>
            <p:spPr>
              <a:xfrm>
                <a:off x="8523506" y="4242722"/>
                <a:ext cx="3506883" cy="2295312"/>
              </a:xfrm>
              <a:prstGeom prst="rect">
                <a:avLst/>
              </a:prstGeom>
              <a:solidFill>
                <a:schemeClr val="tx1">
                  <a:alpha val="31000"/>
                </a:schemeClr>
              </a:solidFill>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000" dirty="0">
                    <a:solidFill>
                      <a:schemeClr val="bg1"/>
                    </a:solidFill>
                  </a:rPr>
                  <a:t>As DEV we don’t write enough integration tests</a:t>
                </a:r>
              </a:p>
              <a:p>
                <a:endParaRPr lang="en-US" sz="2000" dirty="0">
                  <a:solidFill>
                    <a:schemeClr val="bg1"/>
                  </a:solidFill>
                </a:endParaRPr>
              </a:p>
              <a:p>
                <a:r>
                  <a:rPr lang="en-US" sz="2000" dirty="0">
                    <a:solidFill>
                      <a:schemeClr val="bg1"/>
                    </a:solidFill>
                  </a:rPr>
                  <a:t>Because they are slow to run &amp; boring </a:t>
                </a:r>
                <a:br>
                  <a:rPr lang="en-US" sz="2000" dirty="0">
                    <a:solidFill>
                      <a:schemeClr val="bg1"/>
                    </a:solidFill>
                  </a:rPr>
                </a:br>
                <a:endParaRPr lang="en-US" sz="1100" dirty="0">
                  <a:solidFill>
                    <a:schemeClr val="bg1"/>
                  </a:solidFill>
                  <a:sym typeface="Wingdings" panose="05000000000000000000" pitchFamily="2" charset="2"/>
                </a:endParaRPr>
              </a:p>
              <a:p>
                <a:endParaRPr lang="en-US" sz="1100" dirty="0">
                  <a:solidFill>
                    <a:schemeClr val="bg1"/>
                  </a:solidFill>
                  <a:sym typeface="Wingdings" panose="05000000000000000000" pitchFamily="2" charset="2"/>
                </a:endParaRPr>
              </a:p>
              <a:p>
                <a:r>
                  <a:rPr lang="en-US" sz="2000" dirty="0">
                    <a:solidFill>
                      <a:schemeClr val="bg1"/>
                    </a:solidFill>
                    <a:sym typeface="Wingdings" panose="05000000000000000000" pitchFamily="2" charset="2"/>
                  </a:rPr>
                  <a:t></a:t>
                </a:r>
                <a:endParaRPr lang="en-GB" sz="1400" dirty="0">
                  <a:solidFill>
                    <a:schemeClr val="bg1"/>
                  </a:solidFill>
                </a:endParaRPr>
              </a:p>
            </p:txBody>
          </p:sp>
          <p:sp>
            <p:nvSpPr>
              <p:cNvPr id="97" name="Rectangle 96">
                <a:extLst>
                  <a:ext uri="{FF2B5EF4-FFF2-40B4-BE49-F238E27FC236}">
                    <a16:creationId xmlns:a16="http://schemas.microsoft.com/office/drawing/2014/main" id="{0ED76CBE-367B-4F2D-979D-E7E55982023A}"/>
                  </a:ext>
                </a:extLst>
              </p:cNvPr>
              <p:cNvSpPr/>
              <p:nvPr/>
            </p:nvSpPr>
            <p:spPr>
              <a:xfrm>
                <a:off x="9030758" y="5897890"/>
                <a:ext cx="830195" cy="341571"/>
              </a:xfrm>
              <a:prstGeom prst="rect">
                <a:avLst/>
              </a:prstGeom>
              <a:solidFill>
                <a:srgbClr val="C00000"/>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1600" b="1" dirty="0">
                    <a:solidFill>
                      <a:schemeClr val="bg1"/>
                    </a:solidFill>
                    <a:latin typeface="Alte Haas Grotesk" panose="02000503000000020004" pitchFamily="2" charset="0"/>
                  </a:rPr>
                  <a:t>BUGS</a:t>
                </a:r>
                <a:endParaRPr lang="en-GB" sz="1600" b="1" dirty="0">
                  <a:solidFill>
                    <a:schemeClr val="bg1"/>
                  </a:solidFill>
                  <a:latin typeface="Alte Haas Grotesk" panose="02000503000000020004" pitchFamily="2" charset="0"/>
                </a:endParaRPr>
              </a:p>
            </p:txBody>
          </p:sp>
        </p:grpSp>
        <p:grpSp>
          <p:nvGrpSpPr>
            <p:cNvPr id="6" name="Group 5">
              <a:extLst>
                <a:ext uri="{FF2B5EF4-FFF2-40B4-BE49-F238E27FC236}">
                  <a16:creationId xmlns:a16="http://schemas.microsoft.com/office/drawing/2014/main" id="{E966BAD0-2F16-42F8-959B-A02AF038BC06}"/>
                </a:ext>
              </a:extLst>
            </p:cNvPr>
            <p:cNvGrpSpPr/>
            <p:nvPr/>
          </p:nvGrpSpPr>
          <p:grpSpPr>
            <a:xfrm>
              <a:off x="3406543" y="3928520"/>
              <a:ext cx="4820813" cy="2744259"/>
              <a:chOff x="3406543" y="3928520"/>
              <a:chExt cx="4820813" cy="2744259"/>
            </a:xfrm>
          </p:grpSpPr>
          <p:sp>
            <p:nvSpPr>
              <p:cNvPr id="105" name="Rectangle 104">
                <a:extLst>
                  <a:ext uri="{FF2B5EF4-FFF2-40B4-BE49-F238E27FC236}">
                    <a16:creationId xmlns:a16="http://schemas.microsoft.com/office/drawing/2014/main" id="{6CCD406D-5C4A-4033-8238-C58FED01F03A}"/>
                  </a:ext>
                </a:extLst>
              </p:cNvPr>
              <p:cNvSpPr/>
              <p:nvPr/>
            </p:nvSpPr>
            <p:spPr>
              <a:xfrm>
                <a:off x="6012446" y="3928520"/>
                <a:ext cx="2214910" cy="1339326"/>
              </a:xfrm>
              <a:prstGeom prst="rect">
                <a:avLst/>
              </a:prstGeom>
              <a:solidFill>
                <a:schemeClr val="tx1">
                  <a:alpha val="31000"/>
                </a:schemeClr>
              </a:solidFill>
              <a:ln>
                <a:solidFill>
                  <a:srgbClr val="C594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76" name="Straight Arrow Connector 75">
                <a:extLst>
                  <a:ext uri="{FF2B5EF4-FFF2-40B4-BE49-F238E27FC236}">
                    <a16:creationId xmlns:a16="http://schemas.microsoft.com/office/drawing/2014/main" id="{ECA11873-9BF6-443F-9370-8AED5B8D4775}"/>
                  </a:ext>
                </a:extLst>
              </p:cNvPr>
              <p:cNvCxnSpPr>
                <a:cxnSpLocks/>
              </p:cNvCxnSpPr>
              <p:nvPr/>
            </p:nvCxnSpPr>
            <p:spPr>
              <a:xfrm>
                <a:off x="7109211" y="4185284"/>
                <a:ext cx="602224" cy="0"/>
              </a:xfrm>
              <a:prstGeom prst="straightConnector1">
                <a:avLst/>
              </a:prstGeom>
              <a:ln w="19050">
                <a:solidFill>
                  <a:schemeClr val="bg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DFB8451F-9133-44AB-A25E-C74F3522FFD3}"/>
                  </a:ext>
                </a:extLst>
              </p:cNvPr>
              <p:cNvCxnSpPr>
                <a:cxnSpLocks/>
              </p:cNvCxnSpPr>
              <p:nvPr/>
            </p:nvCxnSpPr>
            <p:spPr>
              <a:xfrm flipV="1">
                <a:off x="4662435" y="4868426"/>
                <a:ext cx="1517477" cy="495306"/>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21" name="Group 20">
                <a:extLst>
                  <a:ext uri="{FF2B5EF4-FFF2-40B4-BE49-F238E27FC236}">
                    <a16:creationId xmlns:a16="http://schemas.microsoft.com/office/drawing/2014/main" id="{2DC9CD39-9F5C-4DEC-951E-1A879A722CEB}"/>
                  </a:ext>
                </a:extLst>
              </p:cNvPr>
              <p:cNvGrpSpPr/>
              <p:nvPr/>
            </p:nvGrpSpPr>
            <p:grpSpPr>
              <a:xfrm>
                <a:off x="3958406" y="5168005"/>
                <a:ext cx="646962" cy="586015"/>
                <a:chOff x="5983840" y="4820277"/>
                <a:chExt cx="963300" cy="872553"/>
              </a:xfrm>
            </p:grpSpPr>
            <p:sp>
              <p:nvSpPr>
                <p:cNvPr id="74" name="Rectangle: Single Corner Snipped 73">
                  <a:extLst>
                    <a:ext uri="{FF2B5EF4-FFF2-40B4-BE49-F238E27FC236}">
                      <a16:creationId xmlns:a16="http://schemas.microsoft.com/office/drawing/2014/main" id="{2DF02960-4701-421B-9A28-BE2B6AAE00CA}"/>
                    </a:ext>
                  </a:extLst>
                </p:cNvPr>
                <p:cNvSpPr/>
                <p:nvPr/>
              </p:nvSpPr>
              <p:spPr>
                <a:xfrm>
                  <a:off x="5983840" y="5148324"/>
                  <a:ext cx="653143" cy="544506"/>
                </a:xfrm>
                <a:prstGeom prst="snip1Rect">
                  <a:avLst/>
                </a:prstGeom>
                <a:solidFill>
                  <a:srgbClr val="BF9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IT</a:t>
                  </a:r>
                </a:p>
              </p:txBody>
            </p:sp>
            <p:sp>
              <p:nvSpPr>
                <p:cNvPr id="82" name="Rectangle: Single Corner Snipped 81">
                  <a:extLst>
                    <a:ext uri="{FF2B5EF4-FFF2-40B4-BE49-F238E27FC236}">
                      <a16:creationId xmlns:a16="http://schemas.microsoft.com/office/drawing/2014/main" id="{EC8F29BC-5595-4327-BCE1-14491516E5BA}"/>
                    </a:ext>
                  </a:extLst>
                </p:cNvPr>
                <p:cNvSpPr/>
                <p:nvPr/>
              </p:nvSpPr>
              <p:spPr>
                <a:xfrm>
                  <a:off x="6077687" y="5037749"/>
                  <a:ext cx="653143" cy="544506"/>
                </a:xfrm>
                <a:prstGeom prst="snip1Rect">
                  <a:avLst/>
                </a:prstGeom>
                <a:solidFill>
                  <a:srgbClr val="BF9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IT</a:t>
                  </a:r>
                </a:p>
              </p:txBody>
            </p:sp>
            <p:sp>
              <p:nvSpPr>
                <p:cNvPr id="83" name="Rectangle: Single Corner Snipped 82">
                  <a:extLst>
                    <a:ext uri="{FF2B5EF4-FFF2-40B4-BE49-F238E27FC236}">
                      <a16:creationId xmlns:a16="http://schemas.microsoft.com/office/drawing/2014/main" id="{27922804-145D-4B68-A114-A3CC6120A64A}"/>
                    </a:ext>
                  </a:extLst>
                </p:cNvPr>
                <p:cNvSpPr/>
                <p:nvPr/>
              </p:nvSpPr>
              <p:spPr>
                <a:xfrm>
                  <a:off x="6185840" y="4933334"/>
                  <a:ext cx="653143" cy="544506"/>
                </a:xfrm>
                <a:prstGeom prst="snip1Rect">
                  <a:avLst/>
                </a:prstGeom>
                <a:solidFill>
                  <a:srgbClr val="BF9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IT</a:t>
                  </a:r>
                </a:p>
              </p:txBody>
            </p:sp>
            <p:sp>
              <p:nvSpPr>
                <p:cNvPr id="84" name="Rectangle: Single Corner Snipped 83">
                  <a:extLst>
                    <a:ext uri="{FF2B5EF4-FFF2-40B4-BE49-F238E27FC236}">
                      <a16:creationId xmlns:a16="http://schemas.microsoft.com/office/drawing/2014/main" id="{1CD5A7FF-788C-463B-BD57-B0861A6F2B4A}"/>
                    </a:ext>
                  </a:extLst>
                </p:cNvPr>
                <p:cNvSpPr/>
                <p:nvPr/>
              </p:nvSpPr>
              <p:spPr>
                <a:xfrm>
                  <a:off x="6293997" y="4820277"/>
                  <a:ext cx="653143" cy="544507"/>
                </a:xfrm>
                <a:prstGeom prst="snip1Rect">
                  <a:avLst/>
                </a:prstGeom>
                <a:solidFill>
                  <a:srgbClr val="BF9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IT</a:t>
                  </a:r>
                </a:p>
              </p:txBody>
            </p:sp>
          </p:grpSp>
          <p:grpSp>
            <p:nvGrpSpPr>
              <p:cNvPr id="3" name="Group 2">
                <a:extLst>
                  <a:ext uri="{FF2B5EF4-FFF2-40B4-BE49-F238E27FC236}">
                    <a16:creationId xmlns:a16="http://schemas.microsoft.com/office/drawing/2014/main" id="{1CCA3916-1353-4EE1-98E5-97013B25EA48}"/>
                  </a:ext>
                </a:extLst>
              </p:cNvPr>
              <p:cNvGrpSpPr/>
              <p:nvPr/>
            </p:nvGrpSpPr>
            <p:grpSpPr>
              <a:xfrm>
                <a:off x="6142450" y="4298014"/>
                <a:ext cx="1119685" cy="599157"/>
                <a:chOff x="6142450" y="4298014"/>
                <a:chExt cx="1119685" cy="599157"/>
              </a:xfrm>
            </p:grpSpPr>
            <p:grpSp>
              <p:nvGrpSpPr>
                <p:cNvPr id="85" name="Group 84">
                  <a:extLst>
                    <a:ext uri="{FF2B5EF4-FFF2-40B4-BE49-F238E27FC236}">
                      <a16:creationId xmlns:a16="http://schemas.microsoft.com/office/drawing/2014/main" id="{CAF2441B-5EB8-4C1C-A0E5-E54C2CDD2A5E}"/>
                    </a:ext>
                  </a:extLst>
                </p:cNvPr>
                <p:cNvGrpSpPr/>
                <p:nvPr/>
              </p:nvGrpSpPr>
              <p:grpSpPr>
                <a:xfrm>
                  <a:off x="6142450" y="4298014"/>
                  <a:ext cx="1082241" cy="599157"/>
                  <a:chOff x="6793875" y="5862572"/>
                  <a:chExt cx="632171" cy="347208"/>
                </a:xfrm>
              </p:grpSpPr>
              <p:sp>
                <p:nvSpPr>
                  <p:cNvPr id="86" name="Rectangle 85">
                    <a:extLst>
                      <a:ext uri="{FF2B5EF4-FFF2-40B4-BE49-F238E27FC236}">
                        <a16:creationId xmlns:a16="http://schemas.microsoft.com/office/drawing/2014/main" id="{5E2F3EBC-4009-4BC9-A7EF-DCFC04F8D003}"/>
                      </a:ext>
                    </a:extLst>
                  </p:cNvPr>
                  <p:cNvSpPr/>
                  <p:nvPr/>
                </p:nvSpPr>
                <p:spPr>
                  <a:xfrm rot="18900000">
                    <a:off x="6834063" y="5862572"/>
                    <a:ext cx="591983" cy="347208"/>
                  </a:xfrm>
                  <a:prstGeom prst="rect">
                    <a:avLst/>
                  </a:prstGeom>
                  <a:solidFill>
                    <a:schemeClr val="accent4">
                      <a:lumMod val="60000"/>
                      <a:lumOff val="4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900" b="1" dirty="0">
                      <a:solidFill>
                        <a:schemeClr val="tx1"/>
                      </a:solidFill>
                    </a:endParaRPr>
                  </a:p>
                  <a:p>
                    <a:pPr algn="ctr"/>
                    <a:endParaRPr lang="fr-FR" sz="900" b="1" dirty="0">
                      <a:solidFill>
                        <a:schemeClr val="tx1"/>
                      </a:solidFill>
                    </a:endParaRPr>
                  </a:p>
                  <a:p>
                    <a:pPr algn="ctr"/>
                    <a:endParaRPr lang="fr-FR" sz="900" b="1" dirty="0">
                      <a:solidFill>
                        <a:schemeClr val="tx1"/>
                      </a:solidFill>
                    </a:endParaRPr>
                  </a:p>
                  <a:p>
                    <a:r>
                      <a:rPr lang="fr-FR" sz="900" b="1" dirty="0">
                        <a:solidFill>
                          <a:schemeClr val="tx1"/>
                        </a:solidFill>
                      </a:rPr>
                      <a:t>Right Adapter</a:t>
                    </a:r>
                    <a:endParaRPr lang="en-GB" sz="900" b="1" dirty="0">
                      <a:solidFill>
                        <a:schemeClr val="tx1"/>
                      </a:solidFill>
                    </a:endParaRPr>
                  </a:p>
                </p:txBody>
              </p:sp>
              <p:sp>
                <p:nvSpPr>
                  <p:cNvPr id="87" name="Rectangle 86">
                    <a:extLst>
                      <a:ext uri="{FF2B5EF4-FFF2-40B4-BE49-F238E27FC236}">
                        <a16:creationId xmlns:a16="http://schemas.microsoft.com/office/drawing/2014/main" id="{4491F876-C6B3-4758-9683-7309CF4D9E3D}"/>
                      </a:ext>
                    </a:extLst>
                  </p:cNvPr>
                  <p:cNvSpPr/>
                  <p:nvPr/>
                </p:nvSpPr>
                <p:spPr>
                  <a:xfrm rot="18900000">
                    <a:off x="6793875" y="5881050"/>
                    <a:ext cx="591983" cy="241965"/>
                  </a:xfrm>
                  <a:prstGeom prst="rect">
                    <a:avLst/>
                  </a:prstGeom>
                  <a:solidFill>
                    <a:srgbClr val="BF9000">
                      <a:alpha val="63000"/>
                    </a:srgbClr>
                  </a:solidFill>
                  <a:ln w="25400">
                    <a:solidFill>
                      <a:srgbClr val="BF9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dirty="0">
                        <a:solidFill>
                          <a:schemeClr val="bg1"/>
                        </a:solidFill>
                        <a:latin typeface="Alte Haas Grotesk" panose="02000503000000020004" pitchFamily="2" charset="0"/>
                      </a:rPr>
                      <a:t>80%</a:t>
                    </a:r>
                    <a:endParaRPr lang="en-GB" sz="1400" b="1" dirty="0">
                      <a:solidFill>
                        <a:schemeClr val="bg1"/>
                      </a:solidFill>
                      <a:latin typeface="Alte Haas Grotesk" panose="02000503000000020004" pitchFamily="2" charset="0"/>
                    </a:endParaRPr>
                  </a:p>
                </p:txBody>
              </p:sp>
            </p:grpSp>
            <p:sp>
              <p:nvSpPr>
                <p:cNvPr id="95" name="Rectangle 94">
                  <a:extLst>
                    <a:ext uri="{FF2B5EF4-FFF2-40B4-BE49-F238E27FC236}">
                      <a16:creationId xmlns:a16="http://schemas.microsoft.com/office/drawing/2014/main" id="{A7BC1DA6-93D6-4F8B-B919-F4F131372FB3}"/>
                    </a:ext>
                  </a:extLst>
                </p:cNvPr>
                <p:cNvSpPr/>
                <p:nvPr/>
              </p:nvSpPr>
              <p:spPr>
                <a:xfrm rot="18900000">
                  <a:off x="6950118" y="4446371"/>
                  <a:ext cx="312017" cy="123181"/>
                </a:xfrm>
                <a:prstGeom prst="rect">
                  <a:avLst/>
                </a:prstGeom>
                <a:solidFill>
                  <a:srgbClr val="C00000"/>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600" b="1" dirty="0">
                      <a:solidFill>
                        <a:schemeClr val="bg1"/>
                      </a:solidFill>
                      <a:latin typeface="Alte Haas Grotesk" panose="02000503000000020004" pitchFamily="2" charset="0"/>
                    </a:rPr>
                    <a:t>BUG</a:t>
                  </a:r>
                  <a:endParaRPr lang="en-GB" sz="600" b="1" dirty="0">
                    <a:solidFill>
                      <a:schemeClr val="bg1"/>
                    </a:solidFill>
                    <a:latin typeface="Alte Haas Grotesk" panose="02000503000000020004" pitchFamily="2" charset="0"/>
                  </a:endParaRPr>
                </a:p>
              </p:txBody>
            </p:sp>
          </p:grpSp>
          <p:sp>
            <p:nvSpPr>
              <p:cNvPr id="77" name="TextBox 76">
                <a:extLst>
                  <a:ext uri="{FF2B5EF4-FFF2-40B4-BE49-F238E27FC236}">
                    <a16:creationId xmlns:a16="http://schemas.microsoft.com/office/drawing/2014/main" id="{082C0927-C9E4-40C6-AC73-FB3E69E443C1}"/>
                  </a:ext>
                </a:extLst>
              </p:cNvPr>
              <p:cNvSpPr txBox="1"/>
              <p:nvPr/>
            </p:nvSpPr>
            <p:spPr>
              <a:xfrm>
                <a:off x="7177846" y="3987291"/>
                <a:ext cx="611867" cy="215444"/>
              </a:xfrm>
              <a:prstGeom prst="rect">
                <a:avLst/>
              </a:prstGeom>
              <a:noFill/>
            </p:spPr>
            <p:txBody>
              <a:bodyPr wrap="square" rtlCol="0">
                <a:spAutoFit/>
              </a:bodyPr>
              <a:lstStyle/>
              <a:p>
                <a:r>
                  <a:rPr lang="fr-FR" sz="800" b="1" dirty="0">
                    <a:solidFill>
                      <a:schemeClr val="bg1"/>
                    </a:solidFill>
                    <a:latin typeface="Alte Haas Grotesk" panose="02000503000000020004" pitchFamily="2" charset="0"/>
                  </a:rPr>
                  <a:t>HTTP</a:t>
                </a:r>
                <a:endParaRPr lang="en-GB" sz="800" b="1" dirty="0">
                  <a:solidFill>
                    <a:schemeClr val="bg1"/>
                  </a:solidFill>
                  <a:latin typeface="Alte Haas Grotesk" panose="02000503000000020004" pitchFamily="2" charset="0"/>
                </a:endParaRPr>
              </a:p>
            </p:txBody>
          </p:sp>
          <p:sp>
            <p:nvSpPr>
              <p:cNvPr id="78" name="Octagon 77">
                <a:extLst>
                  <a:ext uri="{FF2B5EF4-FFF2-40B4-BE49-F238E27FC236}">
                    <a16:creationId xmlns:a16="http://schemas.microsoft.com/office/drawing/2014/main" id="{5156B216-CCD2-42DD-A017-5ABEB1C0A730}"/>
                  </a:ext>
                </a:extLst>
              </p:cNvPr>
              <p:cNvSpPr/>
              <p:nvPr/>
            </p:nvSpPr>
            <p:spPr>
              <a:xfrm>
                <a:off x="7679448" y="4142956"/>
                <a:ext cx="435669" cy="370836"/>
              </a:xfrm>
              <a:prstGeom prst="octagon">
                <a:avLst>
                  <a:gd name="adj" fmla="val 30445"/>
                </a:avLst>
              </a:prstGeom>
              <a:solidFill>
                <a:srgbClr val="DFC9EF"/>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1000" b="1" dirty="0">
                    <a:solidFill>
                      <a:schemeClr val="tx1"/>
                    </a:solidFill>
                    <a:latin typeface="Alte Haas Grotesk" panose="02000503000000020004" pitchFamily="2" charset="0"/>
                  </a:rPr>
                  <a:t>API</a:t>
                </a:r>
                <a:endParaRPr lang="en-GB" sz="1000" b="1" dirty="0">
                  <a:solidFill>
                    <a:schemeClr val="tx1"/>
                  </a:solidFill>
                  <a:latin typeface="Alte Haas Grotesk" panose="02000503000000020004" pitchFamily="2" charset="0"/>
                </a:endParaRPr>
              </a:p>
            </p:txBody>
          </p:sp>
          <p:grpSp>
            <p:nvGrpSpPr>
              <p:cNvPr id="106" name="Group 105">
                <a:extLst>
                  <a:ext uri="{FF2B5EF4-FFF2-40B4-BE49-F238E27FC236}">
                    <a16:creationId xmlns:a16="http://schemas.microsoft.com/office/drawing/2014/main" id="{C7FDEB85-8308-4902-8597-0771BAE179B2}"/>
                  </a:ext>
                </a:extLst>
              </p:cNvPr>
              <p:cNvGrpSpPr/>
              <p:nvPr/>
            </p:nvGrpSpPr>
            <p:grpSpPr>
              <a:xfrm>
                <a:off x="6012445" y="5699844"/>
                <a:ext cx="2214910" cy="972935"/>
                <a:chOff x="6096385" y="5426027"/>
                <a:chExt cx="2130970" cy="972935"/>
              </a:xfrm>
            </p:grpSpPr>
            <p:sp>
              <p:nvSpPr>
                <p:cNvPr id="104" name="Rectangle 103">
                  <a:extLst>
                    <a:ext uri="{FF2B5EF4-FFF2-40B4-BE49-F238E27FC236}">
                      <a16:creationId xmlns:a16="http://schemas.microsoft.com/office/drawing/2014/main" id="{E5EDA76A-A609-400D-AE0E-527AA364C88C}"/>
                    </a:ext>
                  </a:extLst>
                </p:cNvPr>
                <p:cNvSpPr/>
                <p:nvPr/>
              </p:nvSpPr>
              <p:spPr>
                <a:xfrm>
                  <a:off x="6096385" y="5426027"/>
                  <a:ext cx="2130970" cy="972935"/>
                </a:xfrm>
                <a:prstGeom prst="rect">
                  <a:avLst/>
                </a:prstGeom>
                <a:solidFill>
                  <a:schemeClr val="tx1">
                    <a:alpha val="31000"/>
                  </a:schemeClr>
                </a:solidFill>
                <a:ln>
                  <a:solidFill>
                    <a:srgbClr val="C594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54" name="Group 53">
                  <a:extLst>
                    <a:ext uri="{FF2B5EF4-FFF2-40B4-BE49-F238E27FC236}">
                      <a16:creationId xmlns:a16="http://schemas.microsoft.com/office/drawing/2014/main" id="{F471B49C-CEE9-481E-94EE-8462397759CD}"/>
                    </a:ext>
                  </a:extLst>
                </p:cNvPr>
                <p:cNvGrpSpPr/>
                <p:nvPr/>
              </p:nvGrpSpPr>
              <p:grpSpPr>
                <a:xfrm>
                  <a:off x="6303461" y="5584869"/>
                  <a:ext cx="659592" cy="785015"/>
                  <a:chOff x="6691182" y="5115414"/>
                  <a:chExt cx="659592" cy="785015"/>
                </a:xfrm>
              </p:grpSpPr>
              <p:sp>
                <p:nvSpPr>
                  <p:cNvPr id="81" name="Right Brace 80">
                    <a:extLst>
                      <a:ext uri="{FF2B5EF4-FFF2-40B4-BE49-F238E27FC236}">
                        <a16:creationId xmlns:a16="http://schemas.microsoft.com/office/drawing/2014/main" id="{45AC5DFE-22C2-4C69-A051-3AE820E11F5C}"/>
                      </a:ext>
                    </a:extLst>
                  </p:cNvPr>
                  <p:cNvSpPr/>
                  <p:nvPr/>
                </p:nvSpPr>
                <p:spPr>
                  <a:xfrm rot="13371144">
                    <a:off x="6691182" y="5115414"/>
                    <a:ext cx="566994" cy="567988"/>
                  </a:xfrm>
                  <a:prstGeom prst="rightBrace">
                    <a:avLst>
                      <a:gd name="adj1" fmla="val 8333"/>
                      <a:gd name="adj2" fmla="val 55289"/>
                    </a:avLst>
                  </a:prstGeom>
                  <a:ln w="3492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99" name="TextBox 98">
                    <a:extLst>
                      <a:ext uri="{FF2B5EF4-FFF2-40B4-BE49-F238E27FC236}">
                        <a16:creationId xmlns:a16="http://schemas.microsoft.com/office/drawing/2014/main" id="{083A5C5D-D035-4BF2-AE40-0888CE8F15D3}"/>
                      </a:ext>
                    </a:extLst>
                  </p:cNvPr>
                  <p:cNvSpPr txBox="1"/>
                  <p:nvPr/>
                </p:nvSpPr>
                <p:spPr>
                  <a:xfrm rot="18780000">
                    <a:off x="6859996" y="5409652"/>
                    <a:ext cx="643001" cy="338554"/>
                  </a:xfrm>
                  <a:prstGeom prst="rect">
                    <a:avLst/>
                  </a:prstGeom>
                  <a:noFill/>
                </p:spPr>
                <p:txBody>
                  <a:bodyPr wrap="square" rtlCol="0">
                    <a:spAutoFit/>
                  </a:bodyPr>
                  <a:lstStyle/>
                  <a:p>
                    <a:r>
                      <a:rPr lang="fr-FR" sz="1600" b="1" cap="all" dirty="0">
                        <a:solidFill>
                          <a:schemeClr val="bg1"/>
                        </a:solidFill>
                      </a:rPr>
                      <a:t>Stub</a:t>
                    </a:r>
                    <a:endParaRPr lang="en-GB" sz="1600" b="1" cap="all" dirty="0">
                      <a:solidFill>
                        <a:schemeClr val="bg1"/>
                      </a:solidFill>
                    </a:endParaRPr>
                  </a:p>
                </p:txBody>
              </p:sp>
            </p:grpSp>
          </p:grpSp>
          <p:cxnSp>
            <p:nvCxnSpPr>
              <p:cNvPr id="102" name="Straight Arrow Connector 101">
                <a:extLst>
                  <a:ext uri="{FF2B5EF4-FFF2-40B4-BE49-F238E27FC236}">
                    <a16:creationId xmlns:a16="http://schemas.microsoft.com/office/drawing/2014/main" id="{B0109084-3E7C-4D99-B761-DD9F9F0815DF}"/>
                  </a:ext>
                </a:extLst>
              </p:cNvPr>
              <p:cNvCxnSpPr>
                <a:cxnSpLocks/>
              </p:cNvCxnSpPr>
              <p:nvPr/>
            </p:nvCxnSpPr>
            <p:spPr>
              <a:xfrm>
                <a:off x="4662435" y="5481376"/>
                <a:ext cx="1604524" cy="643094"/>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03" name="Title 3">
                <a:extLst>
                  <a:ext uri="{FF2B5EF4-FFF2-40B4-BE49-F238E27FC236}">
                    <a16:creationId xmlns:a16="http://schemas.microsoft.com/office/drawing/2014/main" id="{1161FCCF-007E-4D83-8AE3-B8100AD832DB}"/>
                  </a:ext>
                </a:extLst>
              </p:cNvPr>
              <p:cNvSpPr txBox="1">
                <a:spLocks/>
              </p:cNvSpPr>
              <p:nvPr/>
            </p:nvSpPr>
            <p:spPr>
              <a:xfrm>
                <a:off x="6859340" y="5363732"/>
                <a:ext cx="775634" cy="399779"/>
              </a:xfrm>
              <a:prstGeom prst="rect">
                <a:avLst/>
              </a:prstGeom>
              <a:solidFill>
                <a:schemeClr val="tx1">
                  <a:alpha val="31000"/>
                </a:schemeClr>
              </a:solidFill>
            </p:spPr>
            <p:txBody>
              <a:bodyPr vert="horz" lIns="91440" tIns="45720" rIns="91440" bIns="45720" rtlCol="0" anchor="t">
                <a:normAutofit fontScale="77500" lnSpcReduction="20000"/>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3600" dirty="0">
                    <a:solidFill>
                      <a:srgbClr val="C59400"/>
                    </a:solidFill>
                    <a:sym typeface="Wingdings" panose="05000000000000000000" pitchFamily="2" charset="2"/>
                  </a:rPr>
                  <a:t></a:t>
                </a:r>
                <a:endParaRPr lang="en-GB" sz="2400" dirty="0">
                  <a:solidFill>
                    <a:srgbClr val="C59400"/>
                  </a:solidFill>
                </a:endParaRPr>
              </a:p>
            </p:txBody>
          </p:sp>
          <p:sp>
            <p:nvSpPr>
              <p:cNvPr id="114" name="TextBox 113">
                <a:extLst>
                  <a:ext uri="{FF2B5EF4-FFF2-40B4-BE49-F238E27FC236}">
                    <a16:creationId xmlns:a16="http://schemas.microsoft.com/office/drawing/2014/main" id="{F2E34344-688F-4429-96E9-CB6D853DEDC7}"/>
                  </a:ext>
                </a:extLst>
              </p:cNvPr>
              <p:cNvSpPr txBox="1"/>
              <p:nvPr/>
            </p:nvSpPr>
            <p:spPr>
              <a:xfrm>
                <a:off x="3406543" y="5813358"/>
                <a:ext cx="1650423" cy="338554"/>
              </a:xfrm>
              <a:prstGeom prst="rect">
                <a:avLst/>
              </a:prstGeom>
              <a:noFill/>
            </p:spPr>
            <p:txBody>
              <a:bodyPr wrap="square" rtlCol="0">
                <a:spAutoFit/>
              </a:bodyPr>
              <a:lstStyle/>
              <a:p>
                <a:pPr algn="ctr"/>
                <a:r>
                  <a:rPr lang="fr-FR" sz="1600" b="1" cap="all" dirty="0" err="1">
                    <a:solidFill>
                      <a:srgbClr val="C59400"/>
                    </a:solidFill>
                  </a:rPr>
                  <a:t>Contract</a:t>
                </a:r>
                <a:r>
                  <a:rPr lang="fr-FR" sz="1600" b="1" cap="all" dirty="0">
                    <a:solidFill>
                      <a:srgbClr val="C59400"/>
                    </a:solidFill>
                  </a:rPr>
                  <a:t> tests</a:t>
                </a:r>
                <a:endParaRPr lang="en-GB" sz="1600" b="1" cap="all" dirty="0">
                  <a:solidFill>
                    <a:srgbClr val="C59400"/>
                  </a:solidFill>
                </a:endParaRPr>
              </a:p>
            </p:txBody>
          </p:sp>
        </p:grpSp>
      </p:grpSp>
      <p:grpSp>
        <p:nvGrpSpPr>
          <p:cNvPr id="120" name="Group 119">
            <a:extLst>
              <a:ext uri="{FF2B5EF4-FFF2-40B4-BE49-F238E27FC236}">
                <a16:creationId xmlns:a16="http://schemas.microsoft.com/office/drawing/2014/main" id="{D06514C6-6871-43D3-AF57-4C922BF3D53F}"/>
              </a:ext>
            </a:extLst>
          </p:cNvPr>
          <p:cNvGrpSpPr/>
          <p:nvPr/>
        </p:nvGrpSpPr>
        <p:grpSpPr>
          <a:xfrm>
            <a:off x="7397044" y="260089"/>
            <a:ext cx="4345303" cy="2999346"/>
            <a:chOff x="7397044" y="260089"/>
            <a:chExt cx="4345303" cy="2999346"/>
          </a:xfrm>
        </p:grpSpPr>
        <p:grpSp>
          <p:nvGrpSpPr>
            <p:cNvPr id="2" name="Group 1">
              <a:extLst>
                <a:ext uri="{FF2B5EF4-FFF2-40B4-BE49-F238E27FC236}">
                  <a16:creationId xmlns:a16="http://schemas.microsoft.com/office/drawing/2014/main" id="{1597CEB3-3479-40EB-9C1A-0209C6FB5CBF}"/>
                </a:ext>
              </a:extLst>
            </p:cNvPr>
            <p:cNvGrpSpPr/>
            <p:nvPr/>
          </p:nvGrpSpPr>
          <p:grpSpPr>
            <a:xfrm>
              <a:off x="7397044" y="519314"/>
              <a:ext cx="3227627" cy="2740121"/>
              <a:chOff x="6283565" y="1116235"/>
              <a:chExt cx="4138320" cy="3513261"/>
            </a:xfrm>
          </p:grpSpPr>
          <p:sp>
            <p:nvSpPr>
              <p:cNvPr id="10" name="Octagon 9">
                <a:extLst>
                  <a:ext uri="{FF2B5EF4-FFF2-40B4-BE49-F238E27FC236}">
                    <a16:creationId xmlns:a16="http://schemas.microsoft.com/office/drawing/2014/main" id="{FBBA3537-5C7E-4591-8124-946907AAFAB4}"/>
                  </a:ext>
                </a:extLst>
              </p:cNvPr>
              <p:cNvSpPr/>
              <p:nvPr/>
            </p:nvSpPr>
            <p:spPr>
              <a:xfrm>
                <a:off x="7611446" y="2273093"/>
                <a:ext cx="2571789" cy="2189074"/>
              </a:xfrm>
              <a:prstGeom prst="octagon">
                <a:avLst>
                  <a:gd name="adj" fmla="val 30445"/>
                </a:avLst>
              </a:prstGeom>
              <a:solidFill>
                <a:srgbClr val="BA8CDC"/>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E4C07E13-E787-4FBD-9471-50189356F7AC}"/>
                  </a:ext>
                </a:extLst>
              </p:cNvPr>
              <p:cNvSpPr txBox="1"/>
              <p:nvPr/>
            </p:nvSpPr>
            <p:spPr>
              <a:xfrm>
                <a:off x="8780412" y="2279060"/>
                <a:ext cx="805858" cy="215444"/>
              </a:xfrm>
              <a:prstGeom prst="rect">
                <a:avLst/>
              </a:prstGeom>
              <a:noFill/>
            </p:spPr>
            <p:txBody>
              <a:bodyPr wrap="square" rtlCol="0">
                <a:spAutoFit/>
              </a:bodyPr>
              <a:lstStyle/>
              <a:p>
                <a:pPr algn="r"/>
                <a:r>
                  <a:rPr lang="en-GB" sz="800" b="1" cap="all" dirty="0">
                    <a:latin typeface="Alte Haas Grotesk" panose="02000503000000020004" pitchFamily="2" charset="0"/>
                  </a:rPr>
                  <a:t>Domain</a:t>
                </a:r>
              </a:p>
            </p:txBody>
          </p:sp>
          <p:sp>
            <p:nvSpPr>
              <p:cNvPr id="13" name="Rectangle: Rounded Corners 12">
                <a:extLst>
                  <a:ext uri="{FF2B5EF4-FFF2-40B4-BE49-F238E27FC236}">
                    <a16:creationId xmlns:a16="http://schemas.microsoft.com/office/drawing/2014/main" id="{99C3108D-C53E-4514-BC74-B0CE94AB0293}"/>
                  </a:ext>
                </a:extLst>
              </p:cNvPr>
              <p:cNvSpPr/>
              <p:nvPr/>
            </p:nvSpPr>
            <p:spPr>
              <a:xfrm>
                <a:off x="8213139" y="3725327"/>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Rounded Corners 13">
                <a:extLst>
                  <a:ext uri="{FF2B5EF4-FFF2-40B4-BE49-F238E27FC236}">
                    <a16:creationId xmlns:a16="http://schemas.microsoft.com/office/drawing/2014/main" id="{871F5B30-A80B-460A-B3F4-4CF3D298C8C9}"/>
                  </a:ext>
                </a:extLst>
              </p:cNvPr>
              <p:cNvSpPr/>
              <p:nvPr/>
            </p:nvSpPr>
            <p:spPr>
              <a:xfrm>
                <a:off x="9427235" y="3513961"/>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Rounded Corners 14">
                <a:extLst>
                  <a:ext uri="{FF2B5EF4-FFF2-40B4-BE49-F238E27FC236}">
                    <a16:creationId xmlns:a16="http://schemas.microsoft.com/office/drawing/2014/main" id="{F73A8D92-1FBD-4660-BF94-0C2CB2500690}"/>
                  </a:ext>
                </a:extLst>
              </p:cNvPr>
              <p:cNvSpPr/>
              <p:nvPr/>
            </p:nvSpPr>
            <p:spPr>
              <a:xfrm>
                <a:off x="8915751" y="3956764"/>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6" name="Connector: Elbow 15">
                <a:extLst>
                  <a:ext uri="{FF2B5EF4-FFF2-40B4-BE49-F238E27FC236}">
                    <a16:creationId xmlns:a16="http://schemas.microsoft.com/office/drawing/2014/main" id="{92ADCA49-922D-4583-A9CD-797434F42338}"/>
                  </a:ext>
                </a:extLst>
              </p:cNvPr>
              <p:cNvCxnSpPr>
                <a:cxnSpLocks/>
                <a:stCxn id="25" idx="3"/>
                <a:endCxn id="28" idx="1"/>
              </p:cNvCxnSpPr>
              <p:nvPr/>
            </p:nvCxnSpPr>
            <p:spPr>
              <a:xfrm>
                <a:off x="8239963" y="2990227"/>
                <a:ext cx="653133" cy="105787"/>
              </a:xfrm>
              <a:prstGeom prst="bentConnector3">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6BE20C4D-E077-481F-AC31-B0767247CE6A}"/>
                  </a:ext>
                </a:extLst>
              </p:cNvPr>
              <p:cNvCxnSpPr>
                <a:cxnSpLocks/>
                <a:stCxn id="28" idx="3"/>
                <a:endCxn id="14" idx="3"/>
              </p:cNvCxnSpPr>
              <p:nvPr/>
            </p:nvCxnSpPr>
            <p:spPr>
              <a:xfrm>
                <a:off x="9229728" y="3096015"/>
                <a:ext cx="534139" cy="556913"/>
              </a:xfrm>
              <a:prstGeom prst="bentConnector3">
                <a:avLst>
                  <a:gd name="adj1" fmla="val 131118"/>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4163D75C-83AB-4DFB-A14E-D747BFCA06B6}"/>
                  </a:ext>
                </a:extLst>
              </p:cNvPr>
              <p:cNvCxnSpPr>
                <a:cxnSpLocks/>
                <a:stCxn id="13" idx="3"/>
                <a:endCxn id="15" idx="1"/>
              </p:cNvCxnSpPr>
              <p:nvPr/>
            </p:nvCxnSpPr>
            <p:spPr>
              <a:xfrm>
                <a:off x="8549772" y="3864294"/>
                <a:ext cx="365979" cy="231437"/>
              </a:xfrm>
              <a:prstGeom prst="bentConnector3">
                <a:avLst>
                  <a:gd name="adj1" fmla="val 50000"/>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4469FC4-85D1-4B50-BBD2-7C1345CFD82C}"/>
                  </a:ext>
                </a:extLst>
              </p:cNvPr>
              <p:cNvCxnSpPr>
                <a:cxnSpLocks/>
                <a:stCxn id="25" idx="2"/>
                <a:endCxn id="13" idx="0"/>
              </p:cNvCxnSpPr>
              <p:nvPr/>
            </p:nvCxnSpPr>
            <p:spPr>
              <a:xfrm>
                <a:off x="8071647" y="3129193"/>
                <a:ext cx="309808" cy="596134"/>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B3E45977-E48D-4734-B756-9D2F550E99C3}"/>
                  </a:ext>
                </a:extLst>
              </p:cNvPr>
              <p:cNvGrpSpPr/>
              <p:nvPr/>
            </p:nvGrpSpPr>
            <p:grpSpPr>
              <a:xfrm>
                <a:off x="8893096" y="2957048"/>
                <a:ext cx="468759" cy="277932"/>
                <a:chOff x="9227632" y="3957458"/>
                <a:chExt cx="644700" cy="382249"/>
              </a:xfrm>
            </p:grpSpPr>
            <p:sp>
              <p:nvSpPr>
                <p:cNvPr id="28" name="Rectangle: Rounded Corners 27">
                  <a:extLst>
                    <a:ext uri="{FF2B5EF4-FFF2-40B4-BE49-F238E27FC236}">
                      <a16:creationId xmlns:a16="http://schemas.microsoft.com/office/drawing/2014/main" id="{4512494C-4C73-4FC1-A516-5E44C0DF638C}"/>
                    </a:ext>
                  </a:extLst>
                </p:cNvPr>
                <p:cNvSpPr/>
                <p:nvPr/>
              </p:nvSpPr>
              <p:spPr>
                <a:xfrm>
                  <a:off x="9227632" y="3957458"/>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Diamond 28">
                  <a:extLst>
                    <a:ext uri="{FF2B5EF4-FFF2-40B4-BE49-F238E27FC236}">
                      <a16:creationId xmlns:a16="http://schemas.microsoft.com/office/drawing/2014/main" id="{F6E506FF-5389-477F-BAA2-CA1F9F5C9062}"/>
                    </a:ext>
                  </a:extLst>
                </p:cNvPr>
                <p:cNvSpPr/>
                <p:nvPr/>
              </p:nvSpPr>
              <p:spPr>
                <a:xfrm>
                  <a:off x="9690614" y="4057723"/>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22" name="Group 21">
                <a:extLst>
                  <a:ext uri="{FF2B5EF4-FFF2-40B4-BE49-F238E27FC236}">
                    <a16:creationId xmlns:a16="http://schemas.microsoft.com/office/drawing/2014/main" id="{E7B9F872-DB72-47D5-8EF6-685B55BA1483}"/>
                  </a:ext>
                </a:extLst>
              </p:cNvPr>
              <p:cNvGrpSpPr/>
              <p:nvPr/>
            </p:nvGrpSpPr>
            <p:grpSpPr>
              <a:xfrm>
                <a:off x="7903330" y="2851261"/>
                <a:ext cx="471424" cy="277932"/>
                <a:chOff x="7897242" y="3479357"/>
                <a:chExt cx="648365" cy="382249"/>
              </a:xfrm>
            </p:grpSpPr>
            <p:sp>
              <p:nvSpPr>
                <p:cNvPr id="25" name="Rectangle: Rounded Corners 24">
                  <a:extLst>
                    <a:ext uri="{FF2B5EF4-FFF2-40B4-BE49-F238E27FC236}">
                      <a16:creationId xmlns:a16="http://schemas.microsoft.com/office/drawing/2014/main" id="{74FF85BB-00BB-4E1B-910A-D75B9E6077EB}"/>
                    </a:ext>
                  </a:extLst>
                </p:cNvPr>
                <p:cNvSpPr/>
                <p:nvPr/>
              </p:nvSpPr>
              <p:spPr>
                <a:xfrm>
                  <a:off x="7897242" y="3479357"/>
                  <a:ext cx="462983"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Diamond 26">
                  <a:extLst>
                    <a:ext uri="{FF2B5EF4-FFF2-40B4-BE49-F238E27FC236}">
                      <a16:creationId xmlns:a16="http://schemas.microsoft.com/office/drawing/2014/main" id="{6DFB715C-3E95-4833-860D-A8CE62F1A3CF}"/>
                    </a:ext>
                  </a:extLst>
                </p:cNvPr>
                <p:cNvSpPr/>
                <p:nvPr/>
              </p:nvSpPr>
              <p:spPr>
                <a:xfrm>
                  <a:off x="8363890" y="3575560"/>
                  <a:ext cx="181717" cy="181719"/>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cxnSp>
            <p:nvCxnSpPr>
              <p:cNvPr id="24" name="Straight Connector 23">
                <a:extLst>
                  <a:ext uri="{FF2B5EF4-FFF2-40B4-BE49-F238E27FC236}">
                    <a16:creationId xmlns:a16="http://schemas.microsoft.com/office/drawing/2014/main" id="{55E19BD1-6957-40BF-83A3-4CD59ACFE0BF}"/>
                  </a:ext>
                </a:extLst>
              </p:cNvPr>
              <p:cNvCxnSpPr>
                <a:cxnSpLocks/>
              </p:cNvCxnSpPr>
              <p:nvPr/>
            </p:nvCxnSpPr>
            <p:spPr>
              <a:xfrm>
                <a:off x="8054837" y="2685084"/>
                <a:ext cx="0" cy="166178"/>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1C0A515F-DD78-42D9-9846-6F242FA62508}"/>
                  </a:ext>
                </a:extLst>
              </p:cNvPr>
              <p:cNvCxnSpPr>
                <a:cxnSpLocks/>
                <a:stCxn id="14" idx="2"/>
                <a:endCxn id="44" idx="1"/>
              </p:cNvCxnSpPr>
              <p:nvPr/>
            </p:nvCxnSpPr>
            <p:spPr>
              <a:xfrm>
                <a:off x="9595551" y="3791893"/>
                <a:ext cx="201516" cy="205056"/>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7" name="Octagon 36">
                <a:extLst>
                  <a:ext uri="{FF2B5EF4-FFF2-40B4-BE49-F238E27FC236}">
                    <a16:creationId xmlns:a16="http://schemas.microsoft.com/office/drawing/2014/main" id="{561D815F-57AC-4FA5-BCA6-EE7C221C2EFF}"/>
                  </a:ext>
                </a:extLst>
              </p:cNvPr>
              <p:cNvSpPr/>
              <p:nvPr/>
            </p:nvSpPr>
            <p:spPr>
              <a:xfrm>
                <a:off x="7581552" y="2236069"/>
                <a:ext cx="2657819" cy="2262301"/>
              </a:xfrm>
              <a:prstGeom prst="octagon">
                <a:avLst>
                  <a:gd name="adj" fmla="val 30445"/>
                </a:avLst>
              </a:prstGeom>
              <a:solidFill>
                <a:srgbClr val="2E8EE4">
                  <a:alpha val="78000"/>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Right Brace 46">
                <a:extLst>
                  <a:ext uri="{FF2B5EF4-FFF2-40B4-BE49-F238E27FC236}">
                    <a16:creationId xmlns:a16="http://schemas.microsoft.com/office/drawing/2014/main" id="{2C1DCAC6-41ED-4AEF-B15E-406A6B8D14BE}"/>
                  </a:ext>
                </a:extLst>
              </p:cNvPr>
              <p:cNvSpPr/>
              <p:nvPr/>
            </p:nvSpPr>
            <p:spPr>
              <a:xfrm rot="13371144">
                <a:off x="9854891" y="4061508"/>
                <a:ext cx="566994" cy="567988"/>
              </a:xfrm>
              <a:prstGeom prst="rightBrace">
                <a:avLst>
                  <a:gd name="adj1" fmla="val 8333"/>
                  <a:gd name="adj2" fmla="val 55289"/>
                </a:avLst>
              </a:prstGeom>
              <a:ln w="3492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44" name="Oval 43">
                <a:extLst>
                  <a:ext uri="{FF2B5EF4-FFF2-40B4-BE49-F238E27FC236}">
                    <a16:creationId xmlns:a16="http://schemas.microsoft.com/office/drawing/2014/main" id="{A926DF01-8A19-4158-B2AA-37D3D2F0C252}"/>
                  </a:ext>
                </a:extLst>
              </p:cNvPr>
              <p:cNvSpPr/>
              <p:nvPr/>
            </p:nvSpPr>
            <p:spPr>
              <a:xfrm>
                <a:off x="9777226" y="3977108"/>
                <a:ext cx="135481" cy="13548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val 22">
                <a:extLst>
                  <a:ext uri="{FF2B5EF4-FFF2-40B4-BE49-F238E27FC236}">
                    <a16:creationId xmlns:a16="http://schemas.microsoft.com/office/drawing/2014/main" id="{F8421C92-9E24-42C3-A033-15C5B3FEFF2B}"/>
                  </a:ext>
                </a:extLst>
              </p:cNvPr>
              <p:cNvSpPr/>
              <p:nvPr/>
            </p:nvSpPr>
            <p:spPr>
              <a:xfrm>
                <a:off x="7980971" y="2546190"/>
                <a:ext cx="135481" cy="13548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9" name="Straight Arrow Connector 38">
                <a:extLst>
                  <a:ext uri="{FF2B5EF4-FFF2-40B4-BE49-F238E27FC236}">
                    <a16:creationId xmlns:a16="http://schemas.microsoft.com/office/drawing/2014/main" id="{5624E842-A3E5-4ABD-B13C-C2DE8B4E6771}"/>
                  </a:ext>
                </a:extLst>
              </p:cNvPr>
              <p:cNvCxnSpPr>
                <a:cxnSpLocks/>
                <a:stCxn id="51" idx="1"/>
                <a:endCxn id="23" idx="1"/>
              </p:cNvCxnSpPr>
              <p:nvPr/>
            </p:nvCxnSpPr>
            <p:spPr>
              <a:xfrm>
                <a:off x="7413013" y="2162464"/>
                <a:ext cx="587799" cy="403567"/>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D29E5C25-EAC3-4CCA-83AE-E9F324A61C76}"/>
                  </a:ext>
                </a:extLst>
              </p:cNvPr>
              <p:cNvGrpSpPr/>
              <p:nvPr/>
            </p:nvGrpSpPr>
            <p:grpSpPr>
              <a:xfrm>
                <a:off x="6283565" y="1116235"/>
                <a:ext cx="1896683" cy="1948489"/>
                <a:chOff x="6283565" y="1116235"/>
                <a:chExt cx="1896683" cy="1948489"/>
              </a:xfrm>
            </p:grpSpPr>
            <p:grpSp>
              <p:nvGrpSpPr>
                <p:cNvPr id="7" name="Group 6">
                  <a:extLst>
                    <a:ext uri="{FF2B5EF4-FFF2-40B4-BE49-F238E27FC236}">
                      <a16:creationId xmlns:a16="http://schemas.microsoft.com/office/drawing/2014/main" id="{4567AEB5-AD86-425E-BD13-C99284BA97F0}"/>
                    </a:ext>
                  </a:extLst>
                </p:cNvPr>
                <p:cNvGrpSpPr/>
                <p:nvPr/>
              </p:nvGrpSpPr>
              <p:grpSpPr>
                <a:xfrm>
                  <a:off x="6283565" y="2320352"/>
                  <a:ext cx="832095" cy="744372"/>
                  <a:chOff x="6322835" y="2292302"/>
                  <a:chExt cx="832095" cy="744372"/>
                </a:xfrm>
              </p:grpSpPr>
              <p:sp>
                <p:nvSpPr>
                  <p:cNvPr id="61" name="Rectangle: Single Corner Snipped 60">
                    <a:extLst>
                      <a:ext uri="{FF2B5EF4-FFF2-40B4-BE49-F238E27FC236}">
                        <a16:creationId xmlns:a16="http://schemas.microsoft.com/office/drawing/2014/main" id="{137664BA-7004-4DF0-BC89-3198ED26A28B}"/>
                      </a:ext>
                    </a:extLst>
                  </p:cNvPr>
                  <p:cNvSpPr/>
                  <p:nvPr/>
                </p:nvSpPr>
                <p:spPr>
                  <a:xfrm>
                    <a:off x="6322835" y="2492168"/>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62" name="Rectangle: Single Corner Snipped 61">
                    <a:extLst>
                      <a:ext uri="{FF2B5EF4-FFF2-40B4-BE49-F238E27FC236}">
                        <a16:creationId xmlns:a16="http://schemas.microsoft.com/office/drawing/2014/main" id="{4980C380-9E7E-4547-B28B-9FC39C4551DA}"/>
                      </a:ext>
                    </a:extLst>
                  </p:cNvPr>
                  <p:cNvSpPr/>
                  <p:nvPr/>
                </p:nvSpPr>
                <p:spPr>
                  <a:xfrm>
                    <a:off x="6399362" y="2403988"/>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63" name="Rectangle: Single Corner Snipped 62">
                    <a:extLst>
                      <a:ext uri="{FF2B5EF4-FFF2-40B4-BE49-F238E27FC236}">
                        <a16:creationId xmlns:a16="http://schemas.microsoft.com/office/drawing/2014/main" id="{260ACA40-FE28-448D-A506-E6C6CE21E53F}"/>
                      </a:ext>
                    </a:extLst>
                  </p:cNvPr>
                  <p:cNvSpPr/>
                  <p:nvPr/>
                </p:nvSpPr>
                <p:spPr>
                  <a:xfrm>
                    <a:off x="6501787" y="2292302"/>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grpSp>
            <p:grpSp>
              <p:nvGrpSpPr>
                <p:cNvPr id="4" name="Group 3">
                  <a:extLst>
                    <a:ext uri="{FF2B5EF4-FFF2-40B4-BE49-F238E27FC236}">
                      <a16:creationId xmlns:a16="http://schemas.microsoft.com/office/drawing/2014/main" id="{7833F6AC-EE76-49EE-B417-ADB4EE396A2B}"/>
                    </a:ext>
                  </a:extLst>
                </p:cNvPr>
                <p:cNvGrpSpPr/>
                <p:nvPr/>
              </p:nvGrpSpPr>
              <p:grpSpPr>
                <a:xfrm>
                  <a:off x="6560456" y="1116235"/>
                  <a:ext cx="1619792" cy="1642363"/>
                  <a:chOff x="7056064" y="555523"/>
                  <a:chExt cx="1619792" cy="1642363"/>
                </a:xfrm>
              </p:grpSpPr>
              <p:sp>
                <p:nvSpPr>
                  <p:cNvPr id="38" name="Rectangle: Single Corner Snipped 37">
                    <a:extLst>
                      <a:ext uri="{FF2B5EF4-FFF2-40B4-BE49-F238E27FC236}">
                        <a16:creationId xmlns:a16="http://schemas.microsoft.com/office/drawing/2014/main" id="{B968CBAC-0015-4B91-9EB6-CBF8E554D146}"/>
                      </a:ext>
                    </a:extLst>
                  </p:cNvPr>
                  <p:cNvSpPr/>
                  <p:nvPr/>
                </p:nvSpPr>
                <p:spPr>
                  <a:xfrm>
                    <a:off x="7056064" y="1653380"/>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42" name="Rectangle: Single Corner Snipped 41">
                    <a:extLst>
                      <a:ext uri="{FF2B5EF4-FFF2-40B4-BE49-F238E27FC236}">
                        <a16:creationId xmlns:a16="http://schemas.microsoft.com/office/drawing/2014/main" id="{4BAF1697-831C-4BAE-8F0F-02C0E43177A9}"/>
                      </a:ext>
                    </a:extLst>
                  </p:cNvPr>
                  <p:cNvSpPr/>
                  <p:nvPr/>
                </p:nvSpPr>
                <p:spPr>
                  <a:xfrm>
                    <a:off x="7132591" y="1565200"/>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45" name="Rectangle: Single Corner Snipped 44">
                    <a:extLst>
                      <a:ext uri="{FF2B5EF4-FFF2-40B4-BE49-F238E27FC236}">
                        <a16:creationId xmlns:a16="http://schemas.microsoft.com/office/drawing/2014/main" id="{01602177-FE0E-4B38-BB26-4F3DFB28FBCC}"/>
                      </a:ext>
                    </a:extLst>
                  </p:cNvPr>
                  <p:cNvSpPr/>
                  <p:nvPr/>
                </p:nvSpPr>
                <p:spPr>
                  <a:xfrm>
                    <a:off x="7235016" y="1453514"/>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46" name="Rectangle: Single Corner Snipped 45">
                    <a:extLst>
                      <a:ext uri="{FF2B5EF4-FFF2-40B4-BE49-F238E27FC236}">
                        <a16:creationId xmlns:a16="http://schemas.microsoft.com/office/drawing/2014/main" id="{9A5EEAC3-569D-4D70-8097-0A109AF0AAE1}"/>
                      </a:ext>
                    </a:extLst>
                  </p:cNvPr>
                  <p:cNvSpPr/>
                  <p:nvPr/>
                </p:nvSpPr>
                <p:spPr>
                  <a:xfrm>
                    <a:off x="7317776" y="1351523"/>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48" name="Rectangle: Single Corner Snipped 47">
                    <a:extLst>
                      <a:ext uri="{FF2B5EF4-FFF2-40B4-BE49-F238E27FC236}">
                        <a16:creationId xmlns:a16="http://schemas.microsoft.com/office/drawing/2014/main" id="{C50ACC7E-906C-454A-963D-7BE8B59C2EDE}"/>
                      </a:ext>
                    </a:extLst>
                  </p:cNvPr>
                  <p:cNvSpPr/>
                  <p:nvPr/>
                </p:nvSpPr>
                <p:spPr>
                  <a:xfrm>
                    <a:off x="7394303" y="1263343"/>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49" name="Rectangle: Single Corner Snipped 48">
                    <a:extLst>
                      <a:ext uri="{FF2B5EF4-FFF2-40B4-BE49-F238E27FC236}">
                        <a16:creationId xmlns:a16="http://schemas.microsoft.com/office/drawing/2014/main" id="{11857260-DE14-4C0C-A9C4-A25CE7810800}"/>
                      </a:ext>
                    </a:extLst>
                  </p:cNvPr>
                  <p:cNvSpPr/>
                  <p:nvPr/>
                </p:nvSpPr>
                <p:spPr>
                  <a:xfrm>
                    <a:off x="7496728" y="1151657"/>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51" name="Rectangle: Single Corner Snipped 50">
                    <a:extLst>
                      <a:ext uri="{FF2B5EF4-FFF2-40B4-BE49-F238E27FC236}">
                        <a16:creationId xmlns:a16="http://schemas.microsoft.com/office/drawing/2014/main" id="{BF6C7652-B605-42C7-AFAF-FB02C70A0482}"/>
                      </a:ext>
                    </a:extLst>
                  </p:cNvPr>
                  <p:cNvSpPr/>
                  <p:nvPr/>
                </p:nvSpPr>
                <p:spPr>
                  <a:xfrm>
                    <a:off x="7582049" y="1057246"/>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52" name="Rectangle: Single Corner Snipped 51">
                    <a:extLst>
                      <a:ext uri="{FF2B5EF4-FFF2-40B4-BE49-F238E27FC236}">
                        <a16:creationId xmlns:a16="http://schemas.microsoft.com/office/drawing/2014/main" id="{A6F30753-CDE9-4D75-8B73-40C6DD6AE59A}"/>
                      </a:ext>
                    </a:extLst>
                  </p:cNvPr>
                  <p:cNvSpPr/>
                  <p:nvPr/>
                </p:nvSpPr>
                <p:spPr>
                  <a:xfrm>
                    <a:off x="7658576" y="969066"/>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53" name="Rectangle: Single Corner Snipped 52">
                    <a:extLst>
                      <a:ext uri="{FF2B5EF4-FFF2-40B4-BE49-F238E27FC236}">
                        <a16:creationId xmlns:a16="http://schemas.microsoft.com/office/drawing/2014/main" id="{D21C775E-CF48-4683-994B-A65E03619F58}"/>
                      </a:ext>
                    </a:extLst>
                  </p:cNvPr>
                  <p:cNvSpPr/>
                  <p:nvPr/>
                </p:nvSpPr>
                <p:spPr>
                  <a:xfrm>
                    <a:off x="7761001" y="857380"/>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55" name="Rectangle: Single Corner Snipped 54">
                    <a:extLst>
                      <a:ext uri="{FF2B5EF4-FFF2-40B4-BE49-F238E27FC236}">
                        <a16:creationId xmlns:a16="http://schemas.microsoft.com/office/drawing/2014/main" id="{99C3C80A-7C0F-4869-9EF0-6392E8AB1867}"/>
                      </a:ext>
                    </a:extLst>
                  </p:cNvPr>
                  <p:cNvSpPr/>
                  <p:nvPr/>
                </p:nvSpPr>
                <p:spPr>
                  <a:xfrm>
                    <a:off x="7843761" y="755389"/>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56" name="Rectangle: Single Corner Snipped 55">
                    <a:extLst>
                      <a:ext uri="{FF2B5EF4-FFF2-40B4-BE49-F238E27FC236}">
                        <a16:creationId xmlns:a16="http://schemas.microsoft.com/office/drawing/2014/main" id="{F9BA9CED-E0A8-4373-8F39-A0EB44349E78}"/>
                      </a:ext>
                    </a:extLst>
                  </p:cNvPr>
                  <p:cNvSpPr/>
                  <p:nvPr/>
                </p:nvSpPr>
                <p:spPr>
                  <a:xfrm>
                    <a:off x="7920288" y="667209"/>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58" name="Rectangle: Single Corner Snipped 57">
                    <a:extLst>
                      <a:ext uri="{FF2B5EF4-FFF2-40B4-BE49-F238E27FC236}">
                        <a16:creationId xmlns:a16="http://schemas.microsoft.com/office/drawing/2014/main" id="{5ED9CFD4-6779-417E-BD33-AA0AC99C1428}"/>
                      </a:ext>
                    </a:extLst>
                  </p:cNvPr>
                  <p:cNvSpPr/>
                  <p:nvPr/>
                </p:nvSpPr>
                <p:spPr>
                  <a:xfrm>
                    <a:off x="8022713" y="555523"/>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grpSp>
          </p:grpSp>
          <p:sp>
            <p:nvSpPr>
              <p:cNvPr id="60" name="TextBox 59">
                <a:extLst>
                  <a:ext uri="{FF2B5EF4-FFF2-40B4-BE49-F238E27FC236}">
                    <a16:creationId xmlns:a16="http://schemas.microsoft.com/office/drawing/2014/main" id="{7ED82698-8854-4A9A-B725-6B66E99AD274}"/>
                  </a:ext>
                </a:extLst>
              </p:cNvPr>
              <p:cNvSpPr txBox="1"/>
              <p:nvPr/>
            </p:nvSpPr>
            <p:spPr>
              <a:xfrm>
                <a:off x="7775924" y="2791354"/>
                <a:ext cx="2253291" cy="1180124"/>
              </a:xfrm>
              <a:prstGeom prst="rect">
                <a:avLst/>
              </a:prstGeom>
              <a:noFill/>
            </p:spPr>
            <p:txBody>
              <a:bodyPr wrap="square" tIns="90000" bIns="90000" rtlCol="0" anchor="ctr">
                <a:spAutoFit/>
              </a:bodyPr>
              <a:lstStyle/>
              <a:p>
                <a:pPr algn="ctr"/>
                <a:r>
                  <a:rPr lang="en-GB" sz="1600" b="1" dirty="0">
                    <a:solidFill>
                      <a:schemeClr val="bg1"/>
                    </a:solidFill>
                    <a:latin typeface="Alte Haas Grotesk" panose="02000503000000020004" pitchFamily="2" charset="0"/>
                  </a:rPr>
                  <a:t>100% covered</a:t>
                </a:r>
              </a:p>
              <a:p>
                <a:pPr algn="ctr"/>
                <a:r>
                  <a:rPr lang="en-GB" sz="1600" b="1" dirty="0">
                    <a:solidFill>
                      <a:schemeClr val="bg1"/>
                    </a:solidFill>
                    <a:latin typeface="Alte Haas Grotesk" panose="02000503000000020004" pitchFamily="2" charset="0"/>
                  </a:rPr>
                  <a:t>by Acceptance Tests</a:t>
                </a:r>
              </a:p>
            </p:txBody>
          </p:sp>
        </p:grpSp>
        <p:grpSp>
          <p:nvGrpSpPr>
            <p:cNvPr id="119" name="Group 118">
              <a:extLst>
                <a:ext uri="{FF2B5EF4-FFF2-40B4-BE49-F238E27FC236}">
                  <a16:creationId xmlns:a16="http://schemas.microsoft.com/office/drawing/2014/main" id="{51AAA9CA-35FB-4FF4-8C78-B6A47A3179BE}"/>
                </a:ext>
              </a:extLst>
            </p:cNvPr>
            <p:cNvGrpSpPr/>
            <p:nvPr/>
          </p:nvGrpSpPr>
          <p:grpSpPr>
            <a:xfrm>
              <a:off x="9390589" y="260089"/>
              <a:ext cx="2351758" cy="908265"/>
              <a:chOff x="9390589" y="260089"/>
              <a:chExt cx="2351758" cy="908265"/>
            </a:xfrm>
          </p:grpSpPr>
          <p:sp>
            <p:nvSpPr>
              <p:cNvPr id="116" name="Title 3">
                <a:extLst>
                  <a:ext uri="{FF2B5EF4-FFF2-40B4-BE49-F238E27FC236}">
                    <a16:creationId xmlns:a16="http://schemas.microsoft.com/office/drawing/2014/main" id="{0B5B22C5-B9EC-4452-AAB7-4BCE9A49A09E}"/>
                  </a:ext>
                </a:extLst>
              </p:cNvPr>
              <p:cNvSpPr txBox="1">
                <a:spLocks/>
              </p:cNvSpPr>
              <p:nvPr/>
            </p:nvSpPr>
            <p:spPr>
              <a:xfrm>
                <a:off x="9390589" y="260089"/>
                <a:ext cx="2351758" cy="908265"/>
              </a:xfrm>
              <a:prstGeom prst="rect">
                <a:avLst/>
              </a:prstGeom>
              <a:solidFill>
                <a:schemeClr val="tx1">
                  <a:alpha val="31000"/>
                </a:schemeClr>
              </a:solidFill>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000" dirty="0">
                    <a:solidFill>
                      <a:schemeClr val="bg1"/>
                    </a:solidFill>
                  </a:rPr>
                  <a:t>As DEV we </a:t>
                </a:r>
              </a:p>
              <a:p>
                <a:r>
                  <a:rPr lang="en-US" sz="2000" dirty="0">
                    <a:solidFill>
                      <a:schemeClr val="bg1"/>
                    </a:solidFill>
                  </a:rPr>
                  <a:t>to write Domain-Driven tests</a:t>
                </a:r>
                <a:endParaRPr lang="en-GB" sz="1400" dirty="0">
                  <a:solidFill>
                    <a:schemeClr val="bg1"/>
                  </a:solidFill>
                </a:endParaRPr>
              </a:p>
            </p:txBody>
          </p:sp>
          <p:pic>
            <p:nvPicPr>
              <p:cNvPr id="118" name="Picture 117">
                <a:extLst>
                  <a:ext uri="{FF2B5EF4-FFF2-40B4-BE49-F238E27FC236}">
                    <a16:creationId xmlns:a16="http://schemas.microsoft.com/office/drawing/2014/main" id="{E41DC18F-4D29-44A6-A7D2-70E0C2E3EB7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84174" y="300267"/>
                <a:ext cx="297527" cy="297527"/>
              </a:xfrm>
              <a:prstGeom prst="rect">
                <a:avLst/>
              </a:prstGeom>
            </p:spPr>
          </p:pic>
        </p:grpSp>
      </p:grpSp>
    </p:spTree>
    <p:extLst>
      <p:ext uri="{BB962C8B-B14F-4D97-AF65-F5344CB8AC3E}">
        <p14:creationId xmlns:p14="http://schemas.microsoft.com/office/powerpoint/2010/main" val="26092633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F92AEEA-AF61-4CDE-B1A4-0C0D67133943}"/>
              </a:ext>
            </a:extLst>
          </p:cNvPr>
          <p:cNvPicPr>
            <a:picLocks noChangeAspect="1"/>
          </p:cNvPicPr>
          <p:nvPr/>
        </p:nvPicPr>
        <p:blipFill rotWithShape="1">
          <a:blip r:embed="rId3">
            <a:extLst>
              <a:ext uri="{28A0092B-C50C-407E-A947-70E740481C1C}">
                <a14:useLocalDpi xmlns:a14="http://schemas.microsoft.com/office/drawing/2010/main" val="0"/>
              </a:ext>
            </a:extLst>
          </a:blip>
          <a:srcRect r="16248"/>
          <a:stretch/>
        </p:blipFill>
        <p:spPr>
          <a:xfrm>
            <a:off x="727023" y="-793082"/>
            <a:ext cx="12372289" cy="8314748"/>
          </a:xfrm>
          <a:prstGeom prst="rect">
            <a:avLst/>
          </a:prstGeom>
        </p:spPr>
      </p:pic>
      <p:sp>
        <p:nvSpPr>
          <p:cNvPr id="59" name="TextBox 58">
            <a:extLst>
              <a:ext uri="{FF2B5EF4-FFF2-40B4-BE49-F238E27FC236}">
                <a16:creationId xmlns:a16="http://schemas.microsoft.com/office/drawing/2014/main" id="{33DA1ED4-FA0E-458B-9F32-B46DE81127D1}"/>
              </a:ext>
            </a:extLst>
          </p:cNvPr>
          <p:cNvSpPr txBox="1"/>
          <p:nvPr/>
        </p:nvSpPr>
        <p:spPr>
          <a:xfrm rot="18780000">
            <a:off x="10268714" y="3011081"/>
            <a:ext cx="643001" cy="307777"/>
          </a:xfrm>
          <a:prstGeom prst="rect">
            <a:avLst/>
          </a:prstGeom>
          <a:noFill/>
        </p:spPr>
        <p:txBody>
          <a:bodyPr wrap="square" rtlCol="0">
            <a:spAutoFit/>
          </a:bodyPr>
          <a:lstStyle/>
          <a:p>
            <a:r>
              <a:rPr lang="fr-FR" sz="1400" b="1" cap="all" dirty="0">
                <a:solidFill>
                  <a:schemeClr val="bg1"/>
                </a:solidFill>
              </a:rPr>
              <a:t>Stub</a:t>
            </a:r>
            <a:endParaRPr lang="en-GB" sz="1400" b="1" cap="all" dirty="0">
              <a:solidFill>
                <a:schemeClr val="bg1"/>
              </a:solidFill>
            </a:endParaRPr>
          </a:p>
        </p:txBody>
      </p:sp>
      <p:cxnSp>
        <p:nvCxnSpPr>
          <p:cNvPr id="36" name="Straight Connector 35">
            <a:extLst>
              <a:ext uri="{FF2B5EF4-FFF2-40B4-BE49-F238E27FC236}">
                <a16:creationId xmlns:a16="http://schemas.microsoft.com/office/drawing/2014/main" id="{11C7B56D-56C3-4AF0-B319-3D57AA596F7B}"/>
              </a:ext>
            </a:extLst>
          </p:cNvPr>
          <p:cNvCxnSpPr/>
          <p:nvPr/>
        </p:nvCxnSpPr>
        <p:spPr>
          <a:xfrm>
            <a:off x="4709717" y="3610599"/>
            <a:ext cx="7399347" cy="0"/>
          </a:xfrm>
          <a:prstGeom prst="line">
            <a:avLst/>
          </a:prstGeom>
          <a:ln w="31750">
            <a:solidFill>
              <a:schemeClr val="accent3">
                <a:lumMod val="75000"/>
              </a:schemeClr>
            </a:solidFill>
            <a:prstDash val="lgDash"/>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B06DF77F-F685-46CC-AEA0-A2F93299DF0E}"/>
              </a:ext>
            </a:extLst>
          </p:cNvPr>
          <p:cNvSpPr/>
          <p:nvPr/>
        </p:nvSpPr>
        <p:spPr>
          <a:xfrm>
            <a:off x="1380846" y="-609565"/>
            <a:ext cx="11370265" cy="7795555"/>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123" name="Group 122">
            <a:extLst>
              <a:ext uri="{FF2B5EF4-FFF2-40B4-BE49-F238E27FC236}">
                <a16:creationId xmlns:a16="http://schemas.microsoft.com/office/drawing/2014/main" id="{8D4592D0-D292-4CBF-B870-211641C0C4A2}"/>
              </a:ext>
            </a:extLst>
          </p:cNvPr>
          <p:cNvGrpSpPr/>
          <p:nvPr/>
        </p:nvGrpSpPr>
        <p:grpSpPr>
          <a:xfrm>
            <a:off x="3406543" y="3928520"/>
            <a:ext cx="8623846" cy="2744259"/>
            <a:chOff x="3406543" y="3928520"/>
            <a:chExt cx="8623846" cy="2744259"/>
          </a:xfrm>
        </p:grpSpPr>
        <p:grpSp>
          <p:nvGrpSpPr>
            <p:cNvPr id="121" name="Group 120">
              <a:extLst>
                <a:ext uri="{FF2B5EF4-FFF2-40B4-BE49-F238E27FC236}">
                  <a16:creationId xmlns:a16="http://schemas.microsoft.com/office/drawing/2014/main" id="{11179CB6-240B-4CE6-BA75-4B71CB892B7E}"/>
                </a:ext>
              </a:extLst>
            </p:cNvPr>
            <p:cNvGrpSpPr/>
            <p:nvPr/>
          </p:nvGrpSpPr>
          <p:grpSpPr>
            <a:xfrm>
              <a:off x="8523506" y="4242722"/>
              <a:ext cx="3506883" cy="2295312"/>
              <a:chOff x="8523506" y="4242722"/>
              <a:chExt cx="3506883" cy="2295312"/>
            </a:xfrm>
          </p:grpSpPr>
          <p:sp>
            <p:nvSpPr>
              <p:cNvPr id="96" name="Title 3">
                <a:extLst>
                  <a:ext uri="{FF2B5EF4-FFF2-40B4-BE49-F238E27FC236}">
                    <a16:creationId xmlns:a16="http://schemas.microsoft.com/office/drawing/2014/main" id="{C711A546-CD12-4ED7-8918-58EDAF55136F}"/>
                  </a:ext>
                </a:extLst>
              </p:cNvPr>
              <p:cNvSpPr txBox="1">
                <a:spLocks/>
              </p:cNvSpPr>
              <p:nvPr/>
            </p:nvSpPr>
            <p:spPr>
              <a:xfrm>
                <a:off x="8523506" y="4242722"/>
                <a:ext cx="3506883" cy="2295312"/>
              </a:xfrm>
              <a:prstGeom prst="rect">
                <a:avLst/>
              </a:prstGeom>
              <a:solidFill>
                <a:schemeClr val="tx1">
                  <a:alpha val="31000"/>
                </a:schemeClr>
              </a:solidFill>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000" dirty="0">
                    <a:solidFill>
                      <a:schemeClr val="bg1"/>
                    </a:solidFill>
                  </a:rPr>
                  <a:t>As DEV we don’t write enough integration tests</a:t>
                </a:r>
              </a:p>
              <a:p>
                <a:endParaRPr lang="en-US" sz="2000" dirty="0">
                  <a:solidFill>
                    <a:schemeClr val="bg1"/>
                  </a:solidFill>
                </a:endParaRPr>
              </a:p>
              <a:p>
                <a:r>
                  <a:rPr lang="en-US" sz="2000" dirty="0">
                    <a:solidFill>
                      <a:schemeClr val="bg1"/>
                    </a:solidFill>
                  </a:rPr>
                  <a:t>Because they are slow to run &amp; boring </a:t>
                </a:r>
                <a:br>
                  <a:rPr lang="en-US" sz="2000" dirty="0">
                    <a:solidFill>
                      <a:schemeClr val="bg1"/>
                    </a:solidFill>
                  </a:rPr>
                </a:br>
                <a:endParaRPr lang="en-US" sz="1100" dirty="0">
                  <a:solidFill>
                    <a:schemeClr val="bg1"/>
                  </a:solidFill>
                  <a:sym typeface="Wingdings" panose="05000000000000000000" pitchFamily="2" charset="2"/>
                </a:endParaRPr>
              </a:p>
              <a:p>
                <a:endParaRPr lang="en-US" sz="1100" dirty="0">
                  <a:solidFill>
                    <a:schemeClr val="bg1"/>
                  </a:solidFill>
                  <a:sym typeface="Wingdings" panose="05000000000000000000" pitchFamily="2" charset="2"/>
                </a:endParaRPr>
              </a:p>
              <a:p>
                <a:r>
                  <a:rPr lang="en-US" sz="2000" dirty="0">
                    <a:solidFill>
                      <a:schemeClr val="bg1"/>
                    </a:solidFill>
                    <a:sym typeface="Wingdings" panose="05000000000000000000" pitchFamily="2" charset="2"/>
                  </a:rPr>
                  <a:t></a:t>
                </a:r>
                <a:endParaRPr lang="en-GB" sz="1400" dirty="0">
                  <a:solidFill>
                    <a:schemeClr val="bg1"/>
                  </a:solidFill>
                </a:endParaRPr>
              </a:p>
            </p:txBody>
          </p:sp>
          <p:sp>
            <p:nvSpPr>
              <p:cNvPr id="97" name="Rectangle 96">
                <a:extLst>
                  <a:ext uri="{FF2B5EF4-FFF2-40B4-BE49-F238E27FC236}">
                    <a16:creationId xmlns:a16="http://schemas.microsoft.com/office/drawing/2014/main" id="{0ED76CBE-367B-4F2D-979D-E7E55982023A}"/>
                  </a:ext>
                </a:extLst>
              </p:cNvPr>
              <p:cNvSpPr/>
              <p:nvPr/>
            </p:nvSpPr>
            <p:spPr>
              <a:xfrm>
                <a:off x="9030758" y="5897890"/>
                <a:ext cx="830195" cy="341571"/>
              </a:xfrm>
              <a:prstGeom prst="rect">
                <a:avLst/>
              </a:prstGeom>
              <a:solidFill>
                <a:srgbClr val="C00000"/>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1600" b="1" dirty="0">
                    <a:solidFill>
                      <a:schemeClr val="bg1"/>
                    </a:solidFill>
                    <a:latin typeface="Alte Haas Grotesk" panose="02000503000000020004" pitchFamily="2" charset="0"/>
                  </a:rPr>
                  <a:t>BUGS</a:t>
                </a:r>
                <a:endParaRPr lang="en-GB" sz="1600" b="1" dirty="0">
                  <a:solidFill>
                    <a:schemeClr val="bg1"/>
                  </a:solidFill>
                  <a:latin typeface="Alte Haas Grotesk" panose="02000503000000020004" pitchFamily="2" charset="0"/>
                </a:endParaRPr>
              </a:p>
            </p:txBody>
          </p:sp>
        </p:grpSp>
        <p:grpSp>
          <p:nvGrpSpPr>
            <p:cNvPr id="122" name="Group 121">
              <a:extLst>
                <a:ext uri="{FF2B5EF4-FFF2-40B4-BE49-F238E27FC236}">
                  <a16:creationId xmlns:a16="http://schemas.microsoft.com/office/drawing/2014/main" id="{86A0BA11-9019-474C-8571-C5CB91B2B206}"/>
                </a:ext>
              </a:extLst>
            </p:cNvPr>
            <p:cNvGrpSpPr/>
            <p:nvPr/>
          </p:nvGrpSpPr>
          <p:grpSpPr>
            <a:xfrm>
              <a:off x="3406543" y="3928520"/>
              <a:ext cx="4820813" cy="2744259"/>
              <a:chOff x="3406543" y="3928520"/>
              <a:chExt cx="4820813" cy="2744259"/>
            </a:xfrm>
          </p:grpSpPr>
          <p:sp>
            <p:nvSpPr>
              <p:cNvPr id="105" name="Rectangle 104">
                <a:extLst>
                  <a:ext uri="{FF2B5EF4-FFF2-40B4-BE49-F238E27FC236}">
                    <a16:creationId xmlns:a16="http://schemas.microsoft.com/office/drawing/2014/main" id="{6CCD406D-5C4A-4033-8238-C58FED01F03A}"/>
                  </a:ext>
                </a:extLst>
              </p:cNvPr>
              <p:cNvSpPr/>
              <p:nvPr/>
            </p:nvSpPr>
            <p:spPr>
              <a:xfrm>
                <a:off x="6012446" y="3928520"/>
                <a:ext cx="2214910" cy="1339326"/>
              </a:xfrm>
              <a:prstGeom prst="rect">
                <a:avLst/>
              </a:prstGeom>
              <a:solidFill>
                <a:schemeClr val="tx1">
                  <a:alpha val="31000"/>
                </a:schemeClr>
              </a:solidFill>
              <a:ln>
                <a:solidFill>
                  <a:srgbClr val="C594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76" name="Straight Arrow Connector 75">
                <a:extLst>
                  <a:ext uri="{FF2B5EF4-FFF2-40B4-BE49-F238E27FC236}">
                    <a16:creationId xmlns:a16="http://schemas.microsoft.com/office/drawing/2014/main" id="{ECA11873-9BF6-443F-9370-8AED5B8D4775}"/>
                  </a:ext>
                </a:extLst>
              </p:cNvPr>
              <p:cNvCxnSpPr>
                <a:cxnSpLocks/>
              </p:cNvCxnSpPr>
              <p:nvPr/>
            </p:nvCxnSpPr>
            <p:spPr>
              <a:xfrm>
                <a:off x="7109211" y="4185284"/>
                <a:ext cx="602224" cy="0"/>
              </a:xfrm>
              <a:prstGeom prst="straightConnector1">
                <a:avLst/>
              </a:prstGeom>
              <a:ln w="19050">
                <a:solidFill>
                  <a:schemeClr val="bg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DFB8451F-9133-44AB-A25E-C74F3522FFD3}"/>
                  </a:ext>
                </a:extLst>
              </p:cNvPr>
              <p:cNvCxnSpPr>
                <a:cxnSpLocks/>
              </p:cNvCxnSpPr>
              <p:nvPr/>
            </p:nvCxnSpPr>
            <p:spPr>
              <a:xfrm flipV="1">
                <a:off x="4662435" y="4868426"/>
                <a:ext cx="1517477" cy="495306"/>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21" name="Group 20">
                <a:extLst>
                  <a:ext uri="{FF2B5EF4-FFF2-40B4-BE49-F238E27FC236}">
                    <a16:creationId xmlns:a16="http://schemas.microsoft.com/office/drawing/2014/main" id="{2DC9CD39-9F5C-4DEC-951E-1A879A722CEB}"/>
                  </a:ext>
                </a:extLst>
              </p:cNvPr>
              <p:cNvGrpSpPr/>
              <p:nvPr/>
            </p:nvGrpSpPr>
            <p:grpSpPr>
              <a:xfrm>
                <a:off x="3958406" y="5168005"/>
                <a:ext cx="646962" cy="586015"/>
                <a:chOff x="5983840" y="4820277"/>
                <a:chExt cx="963300" cy="872553"/>
              </a:xfrm>
            </p:grpSpPr>
            <p:sp>
              <p:nvSpPr>
                <p:cNvPr id="74" name="Rectangle: Single Corner Snipped 73">
                  <a:extLst>
                    <a:ext uri="{FF2B5EF4-FFF2-40B4-BE49-F238E27FC236}">
                      <a16:creationId xmlns:a16="http://schemas.microsoft.com/office/drawing/2014/main" id="{2DF02960-4701-421B-9A28-BE2B6AAE00CA}"/>
                    </a:ext>
                  </a:extLst>
                </p:cNvPr>
                <p:cNvSpPr/>
                <p:nvPr/>
              </p:nvSpPr>
              <p:spPr>
                <a:xfrm>
                  <a:off x="5983840" y="5148324"/>
                  <a:ext cx="653143" cy="544506"/>
                </a:xfrm>
                <a:prstGeom prst="snip1Rect">
                  <a:avLst/>
                </a:prstGeom>
                <a:solidFill>
                  <a:srgbClr val="BF9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IT</a:t>
                  </a:r>
                </a:p>
              </p:txBody>
            </p:sp>
            <p:sp>
              <p:nvSpPr>
                <p:cNvPr id="82" name="Rectangle: Single Corner Snipped 81">
                  <a:extLst>
                    <a:ext uri="{FF2B5EF4-FFF2-40B4-BE49-F238E27FC236}">
                      <a16:creationId xmlns:a16="http://schemas.microsoft.com/office/drawing/2014/main" id="{EC8F29BC-5595-4327-BCE1-14491516E5BA}"/>
                    </a:ext>
                  </a:extLst>
                </p:cNvPr>
                <p:cNvSpPr/>
                <p:nvPr/>
              </p:nvSpPr>
              <p:spPr>
                <a:xfrm>
                  <a:off x="6077687" y="5037749"/>
                  <a:ext cx="653143" cy="544506"/>
                </a:xfrm>
                <a:prstGeom prst="snip1Rect">
                  <a:avLst/>
                </a:prstGeom>
                <a:solidFill>
                  <a:srgbClr val="BF9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IT</a:t>
                  </a:r>
                </a:p>
              </p:txBody>
            </p:sp>
            <p:sp>
              <p:nvSpPr>
                <p:cNvPr id="83" name="Rectangle: Single Corner Snipped 82">
                  <a:extLst>
                    <a:ext uri="{FF2B5EF4-FFF2-40B4-BE49-F238E27FC236}">
                      <a16:creationId xmlns:a16="http://schemas.microsoft.com/office/drawing/2014/main" id="{27922804-145D-4B68-A114-A3CC6120A64A}"/>
                    </a:ext>
                  </a:extLst>
                </p:cNvPr>
                <p:cNvSpPr/>
                <p:nvPr/>
              </p:nvSpPr>
              <p:spPr>
                <a:xfrm>
                  <a:off x="6185840" y="4933334"/>
                  <a:ext cx="653143" cy="544506"/>
                </a:xfrm>
                <a:prstGeom prst="snip1Rect">
                  <a:avLst/>
                </a:prstGeom>
                <a:solidFill>
                  <a:srgbClr val="BF9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IT</a:t>
                  </a:r>
                </a:p>
              </p:txBody>
            </p:sp>
            <p:sp>
              <p:nvSpPr>
                <p:cNvPr id="84" name="Rectangle: Single Corner Snipped 83">
                  <a:extLst>
                    <a:ext uri="{FF2B5EF4-FFF2-40B4-BE49-F238E27FC236}">
                      <a16:creationId xmlns:a16="http://schemas.microsoft.com/office/drawing/2014/main" id="{1CD5A7FF-788C-463B-BD57-B0861A6F2B4A}"/>
                    </a:ext>
                  </a:extLst>
                </p:cNvPr>
                <p:cNvSpPr/>
                <p:nvPr/>
              </p:nvSpPr>
              <p:spPr>
                <a:xfrm>
                  <a:off x="6293997" y="4820277"/>
                  <a:ext cx="653143" cy="544507"/>
                </a:xfrm>
                <a:prstGeom prst="snip1Rect">
                  <a:avLst/>
                </a:prstGeom>
                <a:solidFill>
                  <a:srgbClr val="BF9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IT</a:t>
                  </a:r>
                </a:p>
              </p:txBody>
            </p:sp>
          </p:grpSp>
          <p:grpSp>
            <p:nvGrpSpPr>
              <p:cNvPr id="72" name="Group 71">
                <a:extLst>
                  <a:ext uri="{FF2B5EF4-FFF2-40B4-BE49-F238E27FC236}">
                    <a16:creationId xmlns:a16="http://schemas.microsoft.com/office/drawing/2014/main" id="{26ADC13B-7A11-49B5-903A-97C67E505B13}"/>
                  </a:ext>
                </a:extLst>
              </p:cNvPr>
              <p:cNvGrpSpPr/>
              <p:nvPr/>
            </p:nvGrpSpPr>
            <p:grpSpPr>
              <a:xfrm>
                <a:off x="6142450" y="4298014"/>
                <a:ext cx="1119685" cy="599157"/>
                <a:chOff x="6210605" y="4292772"/>
                <a:chExt cx="887039" cy="470903"/>
              </a:xfrm>
            </p:grpSpPr>
            <p:grpSp>
              <p:nvGrpSpPr>
                <p:cNvPr id="85" name="Group 84">
                  <a:extLst>
                    <a:ext uri="{FF2B5EF4-FFF2-40B4-BE49-F238E27FC236}">
                      <a16:creationId xmlns:a16="http://schemas.microsoft.com/office/drawing/2014/main" id="{CAF2441B-5EB8-4C1C-A0E5-E54C2CDD2A5E}"/>
                    </a:ext>
                  </a:extLst>
                </p:cNvPr>
                <p:cNvGrpSpPr/>
                <p:nvPr/>
              </p:nvGrpSpPr>
              <p:grpSpPr>
                <a:xfrm>
                  <a:off x="6210605" y="4292772"/>
                  <a:ext cx="857375" cy="470903"/>
                  <a:chOff x="6793875" y="5862572"/>
                  <a:chExt cx="632171" cy="347208"/>
                </a:xfrm>
              </p:grpSpPr>
              <p:sp>
                <p:nvSpPr>
                  <p:cNvPr id="86" name="Rectangle 85">
                    <a:extLst>
                      <a:ext uri="{FF2B5EF4-FFF2-40B4-BE49-F238E27FC236}">
                        <a16:creationId xmlns:a16="http://schemas.microsoft.com/office/drawing/2014/main" id="{5E2F3EBC-4009-4BC9-A7EF-DCFC04F8D003}"/>
                      </a:ext>
                    </a:extLst>
                  </p:cNvPr>
                  <p:cNvSpPr/>
                  <p:nvPr/>
                </p:nvSpPr>
                <p:spPr>
                  <a:xfrm rot="18900000">
                    <a:off x="6834063" y="5862572"/>
                    <a:ext cx="591983" cy="347208"/>
                  </a:xfrm>
                  <a:prstGeom prst="rect">
                    <a:avLst/>
                  </a:prstGeom>
                  <a:solidFill>
                    <a:schemeClr val="accent4">
                      <a:lumMod val="60000"/>
                      <a:lumOff val="4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900" b="1" dirty="0">
                      <a:solidFill>
                        <a:schemeClr val="tx1"/>
                      </a:solidFill>
                    </a:endParaRPr>
                  </a:p>
                  <a:p>
                    <a:pPr algn="ctr"/>
                    <a:endParaRPr lang="fr-FR" sz="900" b="1" dirty="0">
                      <a:solidFill>
                        <a:schemeClr val="tx1"/>
                      </a:solidFill>
                    </a:endParaRPr>
                  </a:p>
                  <a:p>
                    <a:pPr algn="ctr"/>
                    <a:endParaRPr lang="fr-FR" sz="900" b="1" dirty="0">
                      <a:solidFill>
                        <a:schemeClr val="tx1"/>
                      </a:solidFill>
                    </a:endParaRPr>
                  </a:p>
                  <a:p>
                    <a:r>
                      <a:rPr lang="fr-FR" sz="900" b="1" dirty="0">
                        <a:solidFill>
                          <a:schemeClr val="tx1"/>
                        </a:solidFill>
                      </a:rPr>
                      <a:t>Right Adapter</a:t>
                    </a:r>
                    <a:endParaRPr lang="en-GB" sz="900" b="1" dirty="0">
                      <a:solidFill>
                        <a:schemeClr val="tx1"/>
                      </a:solidFill>
                    </a:endParaRPr>
                  </a:p>
                </p:txBody>
              </p:sp>
              <p:sp>
                <p:nvSpPr>
                  <p:cNvPr id="87" name="Rectangle 86">
                    <a:extLst>
                      <a:ext uri="{FF2B5EF4-FFF2-40B4-BE49-F238E27FC236}">
                        <a16:creationId xmlns:a16="http://schemas.microsoft.com/office/drawing/2014/main" id="{4491F876-C6B3-4758-9683-7309CF4D9E3D}"/>
                      </a:ext>
                    </a:extLst>
                  </p:cNvPr>
                  <p:cNvSpPr/>
                  <p:nvPr/>
                </p:nvSpPr>
                <p:spPr>
                  <a:xfrm rot="18900000">
                    <a:off x="6793875" y="5881050"/>
                    <a:ext cx="591983" cy="241965"/>
                  </a:xfrm>
                  <a:prstGeom prst="rect">
                    <a:avLst/>
                  </a:prstGeom>
                  <a:solidFill>
                    <a:srgbClr val="BF9000">
                      <a:alpha val="63000"/>
                    </a:srgbClr>
                  </a:solidFill>
                  <a:ln w="25400">
                    <a:solidFill>
                      <a:srgbClr val="BF9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dirty="0">
                        <a:solidFill>
                          <a:schemeClr val="bg1"/>
                        </a:solidFill>
                        <a:latin typeface="Alte Haas Grotesk" panose="02000503000000020004" pitchFamily="2" charset="0"/>
                      </a:rPr>
                      <a:t>80%</a:t>
                    </a:r>
                    <a:endParaRPr lang="en-GB" sz="1400" b="1" dirty="0">
                      <a:solidFill>
                        <a:schemeClr val="bg1"/>
                      </a:solidFill>
                      <a:latin typeface="Alte Haas Grotesk" panose="02000503000000020004" pitchFamily="2" charset="0"/>
                    </a:endParaRPr>
                  </a:p>
                </p:txBody>
              </p:sp>
            </p:grpSp>
            <p:sp>
              <p:nvSpPr>
                <p:cNvPr id="95" name="Rectangle 94">
                  <a:extLst>
                    <a:ext uri="{FF2B5EF4-FFF2-40B4-BE49-F238E27FC236}">
                      <a16:creationId xmlns:a16="http://schemas.microsoft.com/office/drawing/2014/main" id="{A7BC1DA6-93D6-4F8B-B919-F4F131372FB3}"/>
                    </a:ext>
                  </a:extLst>
                </p:cNvPr>
                <p:cNvSpPr/>
                <p:nvPr/>
              </p:nvSpPr>
              <p:spPr>
                <a:xfrm rot="18900000">
                  <a:off x="6850457" y="4409372"/>
                  <a:ext cx="247187" cy="96813"/>
                </a:xfrm>
                <a:prstGeom prst="rect">
                  <a:avLst/>
                </a:prstGeom>
                <a:solidFill>
                  <a:srgbClr val="C00000"/>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600" b="1" dirty="0">
                      <a:solidFill>
                        <a:schemeClr val="bg1"/>
                      </a:solidFill>
                      <a:latin typeface="Alte Haas Grotesk" panose="02000503000000020004" pitchFamily="2" charset="0"/>
                    </a:rPr>
                    <a:t>BUG</a:t>
                  </a:r>
                  <a:endParaRPr lang="en-GB" sz="600" b="1" dirty="0">
                    <a:solidFill>
                      <a:schemeClr val="bg1"/>
                    </a:solidFill>
                    <a:latin typeface="Alte Haas Grotesk" panose="02000503000000020004" pitchFamily="2" charset="0"/>
                  </a:endParaRPr>
                </a:p>
              </p:txBody>
            </p:sp>
          </p:grpSp>
          <p:sp>
            <p:nvSpPr>
              <p:cNvPr id="77" name="TextBox 76">
                <a:extLst>
                  <a:ext uri="{FF2B5EF4-FFF2-40B4-BE49-F238E27FC236}">
                    <a16:creationId xmlns:a16="http://schemas.microsoft.com/office/drawing/2014/main" id="{082C0927-C9E4-40C6-AC73-FB3E69E443C1}"/>
                  </a:ext>
                </a:extLst>
              </p:cNvPr>
              <p:cNvSpPr txBox="1"/>
              <p:nvPr/>
            </p:nvSpPr>
            <p:spPr>
              <a:xfrm>
                <a:off x="7177846" y="3987291"/>
                <a:ext cx="611867" cy="215444"/>
              </a:xfrm>
              <a:prstGeom prst="rect">
                <a:avLst/>
              </a:prstGeom>
              <a:noFill/>
            </p:spPr>
            <p:txBody>
              <a:bodyPr wrap="square" rtlCol="0">
                <a:spAutoFit/>
              </a:bodyPr>
              <a:lstStyle/>
              <a:p>
                <a:r>
                  <a:rPr lang="fr-FR" sz="800" b="1" dirty="0">
                    <a:solidFill>
                      <a:schemeClr val="bg1"/>
                    </a:solidFill>
                    <a:latin typeface="Alte Haas Grotesk" panose="02000503000000020004" pitchFamily="2" charset="0"/>
                  </a:rPr>
                  <a:t>HTTP</a:t>
                </a:r>
                <a:endParaRPr lang="en-GB" sz="800" b="1" dirty="0">
                  <a:solidFill>
                    <a:schemeClr val="bg1"/>
                  </a:solidFill>
                  <a:latin typeface="Alte Haas Grotesk" panose="02000503000000020004" pitchFamily="2" charset="0"/>
                </a:endParaRPr>
              </a:p>
            </p:txBody>
          </p:sp>
          <p:sp>
            <p:nvSpPr>
              <p:cNvPr id="78" name="Octagon 77">
                <a:extLst>
                  <a:ext uri="{FF2B5EF4-FFF2-40B4-BE49-F238E27FC236}">
                    <a16:creationId xmlns:a16="http://schemas.microsoft.com/office/drawing/2014/main" id="{5156B216-CCD2-42DD-A017-5ABEB1C0A730}"/>
                  </a:ext>
                </a:extLst>
              </p:cNvPr>
              <p:cNvSpPr/>
              <p:nvPr/>
            </p:nvSpPr>
            <p:spPr>
              <a:xfrm>
                <a:off x="7679448" y="4142956"/>
                <a:ext cx="435669" cy="370836"/>
              </a:xfrm>
              <a:prstGeom prst="octagon">
                <a:avLst>
                  <a:gd name="adj" fmla="val 30445"/>
                </a:avLst>
              </a:prstGeom>
              <a:solidFill>
                <a:srgbClr val="DFC9EF"/>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1000" b="1" dirty="0">
                    <a:solidFill>
                      <a:schemeClr val="tx1"/>
                    </a:solidFill>
                    <a:latin typeface="Alte Haas Grotesk" panose="02000503000000020004" pitchFamily="2" charset="0"/>
                  </a:rPr>
                  <a:t>API</a:t>
                </a:r>
                <a:endParaRPr lang="en-GB" sz="1000" b="1" dirty="0">
                  <a:solidFill>
                    <a:schemeClr val="tx1"/>
                  </a:solidFill>
                  <a:latin typeface="Alte Haas Grotesk" panose="02000503000000020004" pitchFamily="2" charset="0"/>
                </a:endParaRPr>
              </a:p>
            </p:txBody>
          </p:sp>
          <p:grpSp>
            <p:nvGrpSpPr>
              <p:cNvPr id="106" name="Group 105">
                <a:extLst>
                  <a:ext uri="{FF2B5EF4-FFF2-40B4-BE49-F238E27FC236}">
                    <a16:creationId xmlns:a16="http://schemas.microsoft.com/office/drawing/2014/main" id="{C7FDEB85-8308-4902-8597-0771BAE179B2}"/>
                  </a:ext>
                </a:extLst>
              </p:cNvPr>
              <p:cNvGrpSpPr/>
              <p:nvPr/>
            </p:nvGrpSpPr>
            <p:grpSpPr>
              <a:xfrm>
                <a:off x="6012445" y="5699844"/>
                <a:ext cx="2214910" cy="972935"/>
                <a:chOff x="6096385" y="5426027"/>
                <a:chExt cx="2130970" cy="972935"/>
              </a:xfrm>
            </p:grpSpPr>
            <p:sp>
              <p:nvSpPr>
                <p:cNvPr id="104" name="Rectangle 103">
                  <a:extLst>
                    <a:ext uri="{FF2B5EF4-FFF2-40B4-BE49-F238E27FC236}">
                      <a16:creationId xmlns:a16="http://schemas.microsoft.com/office/drawing/2014/main" id="{E5EDA76A-A609-400D-AE0E-527AA364C88C}"/>
                    </a:ext>
                  </a:extLst>
                </p:cNvPr>
                <p:cNvSpPr/>
                <p:nvPr/>
              </p:nvSpPr>
              <p:spPr>
                <a:xfrm>
                  <a:off x="6096385" y="5426027"/>
                  <a:ext cx="2130970" cy="972935"/>
                </a:xfrm>
                <a:prstGeom prst="rect">
                  <a:avLst/>
                </a:prstGeom>
                <a:solidFill>
                  <a:schemeClr val="tx1">
                    <a:alpha val="31000"/>
                  </a:schemeClr>
                </a:solidFill>
                <a:ln>
                  <a:solidFill>
                    <a:srgbClr val="C594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54" name="Group 53">
                  <a:extLst>
                    <a:ext uri="{FF2B5EF4-FFF2-40B4-BE49-F238E27FC236}">
                      <a16:creationId xmlns:a16="http://schemas.microsoft.com/office/drawing/2014/main" id="{F471B49C-CEE9-481E-94EE-8462397759CD}"/>
                    </a:ext>
                  </a:extLst>
                </p:cNvPr>
                <p:cNvGrpSpPr/>
                <p:nvPr/>
              </p:nvGrpSpPr>
              <p:grpSpPr>
                <a:xfrm>
                  <a:off x="6303461" y="5584869"/>
                  <a:ext cx="659592" cy="785015"/>
                  <a:chOff x="6691182" y="5115414"/>
                  <a:chExt cx="659592" cy="785015"/>
                </a:xfrm>
              </p:grpSpPr>
              <p:sp>
                <p:nvSpPr>
                  <p:cNvPr id="81" name="Right Brace 80">
                    <a:extLst>
                      <a:ext uri="{FF2B5EF4-FFF2-40B4-BE49-F238E27FC236}">
                        <a16:creationId xmlns:a16="http://schemas.microsoft.com/office/drawing/2014/main" id="{45AC5DFE-22C2-4C69-A051-3AE820E11F5C}"/>
                      </a:ext>
                    </a:extLst>
                  </p:cNvPr>
                  <p:cNvSpPr/>
                  <p:nvPr/>
                </p:nvSpPr>
                <p:spPr>
                  <a:xfrm rot="13371144">
                    <a:off x="6691182" y="5115414"/>
                    <a:ext cx="566994" cy="567988"/>
                  </a:xfrm>
                  <a:prstGeom prst="rightBrace">
                    <a:avLst>
                      <a:gd name="adj1" fmla="val 8333"/>
                      <a:gd name="adj2" fmla="val 55289"/>
                    </a:avLst>
                  </a:prstGeom>
                  <a:ln w="3492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99" name="TextBox 98">
                    <a:extLst>
                      <a:ext uri="{FF2B5EF4-FFF2-40B4-BE49-F238E27FC236}">
                        <a16:creationId xmlns:a16="http://schemas.microsoft.com/office/drawing/2014/main" id="{083A5C5D-D035-4BF2-AE40-0888CE8F15D3}"/>
                      </a:ext>
                    </a:extLst>
                  </p:cNvPr>
                  <p:cNvSpPr txBox="1"/>
                  <p:nvPr/>
                </p:nvSpPr>
                <p:spPr>
                  <a:xfrm rot="18780000">
                    <a:off x="6859996" y="5409652"/>
                    <a:ext cx="643001" cy="338554"/>
                  </a:xfrm>
                  <a:prstGeom prst="rect">
                    <a:avLst/>
                  </a:prstGeom>
                  <a:noFill/>
                </p:spPr>
                <p:txBody>
                  <a:bodyPr wrap="square" rtlCol="0">
                    <a:spAutoFit/>
                  </a:bodyPr>
                  <a:lstStyle/>
                  <a:p>
                    <a:r>
                      <a:rPr lang="fr-FR" sz="1600" b="1" cap="all" dirty="0">
                        <a:solidFill>
                          <a:schemeClr val="bg1"/>
                        </a:solidFill>
                      </a:rPr>
                      <a:t>Stub</a:t>
                    </a:r>
                    <a:endParaRPr lang="en-GB" sz="1600" b="1" cap="all" dirty="0">
                      <a:solidFill>
                        <a:schemeClr val="bg1"/>
                      </a:solidFill>
                    </a:endParaRPr>
                  </a:p>
                </p:txBody>
              </p:sp>
            </p:grpSp>
          </p:grpSp>
          <p:cxnSp>
            <p:nvCxnSpPr>
              <p:cNvPr id="102" name="Straight Arrow Connector 101">
                <a:extLst>
                  <a:ext uri="{FF2B5EF4-FFF2-40B4-BE49-F238E27FC236}">
                    <a16:creationId xmlns:a16="http://schemas.microsoft.com/office/drawing/2014/main" id="{B0109084-3E7C-4D99-B761-DD9F9F0815DF}"/>
                  </a:ext>
                </a:extLst>
              </p:cNvPr>
              <p:cNvCxnSpPr>
                <a:cxnSpLocks/>
              </p:cNvCxnSpPr>
              <p:nvPr/>
            </p:nvCxnSpPr>
            <p:spPr>
              <a:xfrm>
                <a:off x="4662435" y="5481376"/>
                <a:ext cx="1604524" cy="643094"/>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03" name="Title 3">
                <a:extLst>
                  <a:ext uri="{FF2B5EF4-FFF2-40B4-BE49-F238E27FC236}">
                    <a16:creationId xmlns:a16="http://schemas.microsoft.com/office/drawing/2014/main" id="{1161FCCF-007E-4D83-8AE3-B8100AD832DB}"/>
                  </a:ext>
                </a:extLst>
              </p:cNvPr>
              <p:cNvSpPr txBox="1">
                <a:spLocks/>
              </p:cNvSpPr>
              <p:nvPr/>
            </p:nvSpPr>
            <p:spPr>
              <a:xfrm>
                <a:off x="6859340" y="5363732"/>
                <a:ext cx="775634" cy="399779"/>
              </a:xfrm>
              <a:prstGeom prst="rect">
                <a:avLst/>
              </a:prstGeom>
              <a:solidFill>
                <a:schemeClr val="tx1">
                  <a:alpha val="31000"/>
                </a:schemeClr>
              </a:solidFill>
            </p:spPr>
            <p:txBody>
              <a:bodyPr vert="horz" lIns="91440" tIns="45720" rIns="91440" bIns="45720" rtlCol="0" anchor="t">
                <a:normAutofit fontScale="77500" lnSpcReduction="20000"/>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3600" dirty="0">
                    <a:solidFill>
                      <a:srgbClr val="C59400"/>
                    </a:solidFill>
                    <a:sym typeface="Wingdings" panose="05000000000000000000" pitchFamily="2" charset="2"/>
                  </a:rPr>
                  <a:t></a:t>
                </a:r>
                <a:endParaRPr lang="en-GB" sz="2400" dirty="0">
                  <a:solidFill>
                    <a:srgbClr val="C59400"/>
                  </a:solidFill>
                </a:endParaRPr>
              </a:p>
            </p:txBody>
          </p:sp>
          <p:sp>
            <p:nvSpPr>
              <p:cNvPr id="114" name="TextBox 113">
                <a:extLst>
                  <a:ext uri="{FF2B5EF4-FFF2-40B4-BE49-F238E27FC236}">
                    <a16:creationId xmlns:a16="http://schemas.microsoft.com/office/drawing/2014/main" id="{F2E34344-688F-4429-96E9-CB6D853DEDC7}"/>
                  </a:ext>
                </a:extLst>
              </p:cNvPr>
              <p:cNvSpPr txBox="1"/>
              <p:nvPr/>
            </p:nvSpPr>
            <p:spPr>
              <a:xfrm>
                <a:off x="3406543" y="5813358"/>
                <a:ext cx="1650423" cy="338554"/>
              </a:xfrm>
              <a:prstGeom prst="rect">
                <a:avLst/>
              </a:prstGeom>
              <a:noFill/>
            </p:spPr>
            <p:txBody>
              <a:bodyPr wrap="square" rtlCol="0">
                <a:spAutoFit/>
              </a:bodyPr>
              <a:lstStyle/>
              <a:p>
                <a:pPr algn="ctr"/>
                <a:r>
                  <a:rPr lang="fr-FR" sz="1600" b="1" cap="all" dirty="0" err="1">
                    <a:solidFill>
                      <a:srgbClr val="C59400"/>
                    </a:solidFill>
                  </a:rPr>
                  <a:t>Contract</a:t>
                </a:r>
                <a:r>
                  <a:rPr lang="fr-FR" sz="1600" b="1" cap="all" dirty="0">
                    <a:solidFill>
                      <a:srgbClr val="C59400"/>
                    </a:solidFill>
                  </a:rPr>
                  <a:t> tests</a:t>
                </a:r>
                <a:endParaRPr lang="en-GB" sz="1600" b="1" cap="all" dirty="0">
                  <a:solidFill>
                    <a:srgbClr val="C59400"/>
                  </a:solidFill>
                </a:endParaRPr>
              </a:p>
            </p:txBody>
          </p:sp>
        </p:grpSp>
      </p:grpSp>
      <p:grpSp>
        <p:nvGrpSpPr>
          <p:cNvPr id="120" name="Group 119">
            <a:extLst>
              <a:ext uri="{FF2B5EF4-FFF2-40B4-BE49-F238E27FC236}">
                <a16:creationId xmlns:a16="http://schemas.microsoft.com/office/drawing/2014/main" id="{D06514C6-6871-43D3-AF57-4C922BF3D53F}"/>
              </a:ext>
            </a:extLst>
          </p:cNvPr>
          <p:cNvGrpSpPr/>
          <p:nvPr/>
        </p:nvGrpSpPr>
        <p:grpSpPr>
          <a:xfrm>
            <a:off x="7397044" y="260089"/>
            <a:ext cx="4345303" cy="2999346"/>
            <a:chOff x="7397044" y="260089"/>
            <a:chExt cx="4345303" cy="2999346"/>
          </a:xfrm>
        </p:grpSpPr>
        <p:grpSp>
          <p:nvGrpSpPr>
            <p:cNvPr id="2" name="Group 1">
              <a:extLst>
                <a:ext uri="{FF2B5EF4-FFF2-40B4-BE49-F238E27FC236}">
                  <a16:creationId xmlns:a16="http://schemas.microsoft.com/office/drawing/2014/main" id="{1597CEB3-3479-40EB-9C1A-0209C6FB5CBF}"/>
                </a:ext>
              </a:extLst>
            </p:cNvPr>
            <p:cNvGrpSpPr/>
            <p:nvPr/>
          </p:nvGrpSpPr>
          <p:grpSpPr>
            <a:xfrm>
              <a:off x="7397044" y="519314"/>
              <a:ext cx="3227627" cy="2740121"/>
              <a:chOff x="6283565" y="1116235"/>
              <a:chExt cx="4138320" cy="3513261"/>
            </a:xfrm>
          </p:grpSpPr>
          <p:sp>
            <p:nvSpPr>
              <p:cNvPr id="10" name="Octagon 9">
                <a:extLst>
                  <a:ext uri="{FF2B5EF4-FFF2-40B4-BE49-F238E27FC236}">
                    <a16:creationId xmlns:a16="http://schemas.microsoft.com/office/drawing/2014/main" id="{FBBA3537-5C7E-4591-8124-946907AAFAB4}"/>
                  </a:ext>
                </a:extLst>
              </p:cNvPr>
              <p:cNvSpPr/>
              <p:nvPr/>
            </p:nvSpPr>
            <p:spPr>
              <a:xfrm>
                <a:off x="7611446" y="2273093"/>
                <a:ext cx="2571789" cy="2189074"/>
              </a:xfrm>
              <a:prstGeom prst="octagon">
                <a:avLst>
                  <a:gd name="adj" fmla="val 30445"/>
                </a:avLst>
              </a:prstGeom>
              <a:solidFill>
                <a:srgbClr val="BA8CDC"/>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E4C07E13-E787-4FBD-9471-50189356F7AC}"/>
                  </a:ext>
                </a:extLst>
              </p:cNvPr>
              <p:cNvSpPr txBox="1"/>
              <p:nvPr/>
            </p:nvSpPr>
            <p:spPr>
              <a:xfrm>
                <a:off x="8780412" y="2279060"/>
                <a:ext cx="805858" cy="215444"/>
              </a:xfrm>
              <a:prstGeom prst="rect">
                <a:avLst/>
              </a:prstGeom>
              <a:noFill/>
            </p:spPr>
            <p:txBody>
              <a:bodyPr wrap="square" rtlCol="0">
                <a:spAutoFit/>
              </a:bodyPr>
              <a:lstStyle/>
              <a:p>
                <a:pPr algn="r"/>
                <a:r>
                  <a:rPr lang="en-GB" sz="800" b="1" cap="all" dirty="0">
                    <a:latin typeface="Alte Haas Grotesk" panose="02000503000000020004" pitchFamily="2" charset="0"/>
                  </a:rPr>
                  <a:t>Domain</a:t>
                </a:r>
              </a:p>
            </p:txBody>
          </p:sp>
          <p:sp>
            <p:nvSpPr>
              <p:cNvPr id="13" name="Rectangle: Rounded Corners 12">
                <a:extLst>
                  <a:ext uri="{FF2B5EF4-FFF2-40B4-BE49-F238E27FC236}">
                    <a16:creationId xmlns:a16="http://schemas.microsoft.com/office/drawing/2014/main" id="{99C3108D-C53E-4514-BC74-B0CE94AB0293}"/>
                  </a:ext>
                </a:extLst>
              </p:cNvPr>
              <p:cNvSpPr/>
              <p:nvPr/>
            </p:nvSpPr>
            <p:spPr>
              <a:xfrm>
                <a:off x="8213139" y="3725327"/>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Rounded Corners 13">
                <a:extLst>
                  <a:ext uri="{FF2B5EF4-FFF2-40B4-BE49-F238E27FC236}">
                    <a16:creationId xmlns:a16="http://schemas.microsoft.com/office/drawing/2014/main" id="{871F5B30-A80B-460A-B3F4-4CF3D298C8C9}"/>
                  </a:ext>
                </a:extLst>
              </p:cNvPr>
              <p:cNvSpPr/>
              <p:nvPr/>
            </p:nvSpPr>
            <p:spPr>
              <a:xfrm>
                <a:off x="9427235" y="3513961"/>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Rounded Corners 14">
                <a:extLst>
                  <a:ext uri="{FF2B5EF4-FFF2-40B4-BE49-F238E27FC236}">
                    <a16:creationId xmlns:a16="http://schemas.microsoft.com/office/drawing/2014/main" id="{F73A8D92-1FBD-4660-BF94-0C2CB2500690}"/>
                  </a:ext>
                </a:extLst>
              </p:cNvPr>
              <p:cNvSpPr/>
              <p:nvPr/>
            </p:nvSpPr>
            <p:spPr>
              <a:xfrm>
                <a:off x="8915751" y="3956764"/>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6" name="Connector: Elbow 15">
                <a:extLst>
                  <a:ext uri="{FF2B5EF4-FFF2-40B4-BE49-F238E27FC236}">
                    <a16:creationId xmlns:a16="http://schemas.microsoft.com/office/drawing/2014/main" id="{92ADCA49-922D-4583-A9CD-797434F42338}"/>
                  </a:ext>
                </a:extLst>
              </p:cNvPr>
              <p:cNvCxnSpPr>
                <a:cxnSpLocks/>
                <a:stCxn id="25" idx="3"/>
                <a:endCxn id="28" idx="1"/>
              </p:cNvCxnSpPr>
              <p:nvPr/>
            </p:nvCxnSpPr>
            <p:spPr>
              <a:xfrm>
                <a:off x="8239963" y="2990227"/>
                <a:ext cx="653133" cy="105787"/>
              </a:xfrm>
              <a:prstGeom prst="bentConnector3">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6BE20C4D-E077-481F-AC31-B0767247CE6A}"/>
                  </a:ext>
                </a:extLst>
              </p:cNvPr>
              <p:cNvCxnSpPr>
                <a:cxnSpLocks/>
                <a:stCxn id="28" idx="3"/>
                <a:endCxn id="14" idx="3"/>
              </p:cNvCxnSpPr>
              <p:nvPr/>
            </p:nvCxnSpPr>
            <p:spPr>
              <a:xfrm>
                <a:off x="9229728" y="3096015"/>
                <a:ext cx="534139" cy="556913"/>
              </a:xfrm>
              <a:prstGeom prst="bentConnector3">
                <a:avLst>
                  <a:gd name="adj1" fmla="val 131118"/>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4163D75C-83AB-4DFB-A14E-D747BFCA06B6}"/>
                  </a:ext>
                </a:extLst>
              </p:cNvPr>
              <p:cNvCxnSpPr>
                <a:cxnSpLocks/>
                <a:stCxn id="13" idx="3"/>
                <a:endCxn id="15" idx="1"/>
              </p:cNvCxnSpPr>
              <p:nvPr/>
            </p:nvCxnSpPr>
            <p:spPr>
              <a:xfrm>
                <a:off x="8549772" y="3864294"/>
                <a:ext cx="365979" cy="231437"/>
              </a:xfrm>
              <a:prstGeom prst="bentConnector3">
                <a:avLst>
                  <a:gd name="adj1" fmla="val 50000"/>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4469FC4-85D1-4B50-BBD2-7C1345CFD82C}"/>
                  </a:ext>
                </a:extLst>
              </p:cNvPr>
              <p:cNvCxnSpPr>
                <a:cxnSpLocks/>
                <a:stCxn id="25" idx="2"/>
                <a:endCxn id="13" idx="0"/>
              </p:cNvCxnSpPr>
              <p:nvPr/>
            </p:nvCxnSpPr>
            <p:spPr>
              <a:xfrm>
                <a:off x="8071647" y="3129193"/>
                <a:ext cx="309808" cy="596134"/>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B3E45977-E48D-4734-B756-9D2F550E99C3}"/>
                  </a:ext>
                </a:extLst>
              </p:cNvPr>
              <p:cNvGrpSpPr/>
              <p:nvPr/>
            </p:nvGrpSpPr>
            <p:grpSpPr>
              <a:xfrm>
                <a:off x="8893096" y="2957048"/>
                <a:ext cx="468759" cy="277932"/>
                <a:chOff x="9227632" y="3957458"/>
                <a:chExt cx="644700" cy="382249"/>
              </a:xfrm>
            </p:grpSpPr>
            <p:sp>
              <p:nvSpPr>
                <p:cNvPr id="28" name="Rectangle: Rounded Corners 27">
                  <a:extLst>
                    <a:ext uri="{FF2B5EF4-FFF2-40B4-BE49-F238E27FC236}">
                      <a16:creationId xmlns:a16="http://schemas.microsoft.com/office/drawing/2014/main" id="{4512494C-4C73-4FC1-A516-5E44C0DF638C}"/>
                    </a:ext>
                  </a:extLst>
                </p:cNvPr>
                <p:cNvSpPr/>
                <p:nvPr/>
              </p:nvSpPr>
              <p:spPr>
                <a:xfrm>
                  <a:off x="9227632" y="3957458"/>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Diamond 28">
                  <a:extLst>
                    <a:ext uri="{FF2B5EF4-FFF2-40B4-BE49-F238E27FC236}">
                      <a16:creationId xmlns:a16="http://schemas.microsoft.com/office/drawing/2014/main" id="{F6E506FF-5389-477F-BAA2-CA1F9F5C9062}"/>
                    </a:ext>
                  </a:extLst>
                </p:cNvPr>
                <p:cNvSpPr/>
                <p:nvPr/>
              </p:nvSpPr>
              <p:spPr>
                <a:xfrm>
                  <a:off x="9690614" y="4057723"/>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22" name="Group 21">
                <a:extLst>
                  <a:ext uri="{FF2B5EF4-FFF2-40B4-BE49-F238E27FC236}">
                    <a16:creationId xmlns:a16="http://schemas.microsoft.com/office/drawing/2014/main" id="{E7B9F872-DB72-47D5-8EF6-685B55BA1483}"/>
                  </a:ext>
                </a:extLst>
              </p:cNvPr>
              <p:cNvGrpSpPr/>
              <p:nvPr/>
            </p:nvGrpSpPr>
            <p:grpSpPr>
              <a:xfrm>
                <a:off x="7903330" y="2851261"/>
                <a:ext cx="471424" cy="277932"/>
                <a:chOff x="7897242" y="3479357"/>
                <a:chExt cx="648365" cy="382249"/>
              </a:xfrm>
            </p:grpSpPr>
            <p:sp>
              <p:nvSpPr>
                <p:cNvPr id="25" name="Rectangle: Rounded Corners 24">
                  <a:extLst>
                    <a:ext uri="{FF2B5EF4-FFF2-40B4-BE49-F238E27FC236}">
                      <a16:creationId xmlns:a16="http://schemas.microsoft.com/office/drawing/2014/main" id="{74FF85BB-00BB-4E1B-910A-D75B9E6077EB}"/>
                    </a:ext>
                  </a:extLst>
                </p:cNvPr>
                <p:cNvSpPr/>
                <p:nvPr/>
              </p:nvSpPr>
              <p:spPr>
                <a:xfrm>
                  <a:off x="7897242" y="3479357"/>
                  <a:ext cx="462983"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Diamond 26">
                  <a:extLst>
                    <a:ext uri="{FF2B5EF4-FFF2-40B4-BE49-F238E27FC236}">
                      <a16:creationId xmlns:a16="http://schemas.microsoft.com/office/drawing/2014/main" id="{6DFB715C-3E95-4833-860D-A8CE62F1A3CF}"/>
                    </a:ext>
                  </a:extLst>
                </p:cNvPr>
                <p:cNvSpPr/>
                <p:nvPr/>
              </p:nvSpPr>
              <p:spPr>
                <a:xfrm>
                  <a:off x="8363890" y="3575560"/>
                  <a:ext cx="181717" cy="181719"/>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cxnSp>
            <p:nvCxnSpPr>
              <p:cNvPr id="24" name="Straight Connector 23">
                <a:extLst>
                  <a:ext uri="{FF2B5EF4-FFF2-40B4-BE49-F238E27FC236}">
                    <a16:creationId xmlns:a16="http://schemas.microsoft.com/office/drawing/2014/main" id="{55E19BD1-6957-40BF-83A3-4CD59ACFE0BF}"/>
                  </a:ext>
                </a:extLst>
              </p:cNvPr>
              <p:cNvCxnSpPr>
                <a:cxnSpLocks/>
              </p:cNvCxnSpPr>
              <p:nvPr/>
            </p:nvCxnSpPr>
            <p:spPr>
              <a:xfrm>
                <a:off x="8054837" y="2685084"/>
                <a:ext cx="0" cy="166178"/>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1C0A515F-DD78-42D9-9846-6F242FA62508}"/>
                  </a:ext>
                </a:extLst>
              </p:cNvPr>
              <p:cNvCxnSpPr>
                <a:cxnSpLocks/>
                <a:stCxn id="14" idx="2"/>
                <a:endCxn id="44" idx="1"/>
              </p:cNvCxnSpPr>
              <p:nvPr/>
            </p:nvCxnSpPr>
            <p:spPr>
              <a:xfrm>
                <a:off x="9595551" y="3791893"/>
                <a:ext cx="201516" cy="205056"/>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7" name="Octagon 36">
                <a:extLst>
                  <a:ext uri="{FF2B5EF4-FFF2-40B4-BE49-F238E27FC236}">
                    <a16:creationId xmlns:a16="http://schemas.microsoft.com/office/drawing/2014/main" id="{561D815F-57AC-4FA5-BCA6-EE7C221C2EFF}"/>
                  </a:ext>
                </a:extLst>
              </p:cNvPr>
              <p:cNvSpPr/>
              <p:nvPr/>
            </p:nvSpPr>
            <p:spPr>
              <a:xfrm>
                <a:off x="7581552" y="2236069"/>
                <a:ext cx="2657819" cy="2262301"/>
              </a:xfrm>
              <a:prstGeom prst="octagon">
                <a:avLst>
                  <a:gd name="adj" fmla="val 30445"/>
                </a:avLst>
              </a:prstGeom>
              <a:solidFill>
                <a:srgbClr val="2E8EE4">
                  <a:alpha val="78000"/>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Right Brace 46">
                <a:extLst>
                  <a:ext uri="{FF2B5EF4-FFF2-40B4-BE49-F238E27FC236}">
                    <a16:creationId xmlns:a16="http://schemas.microsoft.com/office/drawing/2014/main" id="{2C1DCAC6-41ED-4AEF-B15E-406A6B8D14BE}"/>
                  </a:ext>
                </a:extLst>
              </p:cNvPr>
              <p:cNvSpPr/>
              <p:nvPr/>
            </p:nvSpPr>
            <p:spPr>
              <a:xfrm rot="13371144">
                <a:off x="9854891" y="4061508"/>
                <a:ext cx="566994" cy="567988"/>
              </a:xfrm>
              <a:prstGeom prst="rightBrace">
                <a:avLst>
                  <a:gd name="adj1" fmla="val 8333"/>
                  <a:gd name="adj2" fmla="val 55289"/>
                </a:avLst>
              </a:prstGeom>
              <a:ln w="3492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44" name="Oval 43">
                <a:extLst>
                  <a:ext uri="{FF2B5EF4-FFF2-40B4-BE49-F238E27FC236}">
                    <a16:creationId xmlns:a16="http://schemas.microsoft.com/office/drawing/2014/main" id="{A926DF01-8A19-4158-B2AA-37D3D2F0C252}"/>
                  </a:ext>
                </a:extLst>
              </p:cNvPr>
              <p:cNvSpPr/>
              <p:nvPr/>
            </p:nvSpPr>
            <p:spPr>
              <a:xfrm>
                <a:off x="9777226" y="3977108"/>
                <a:ext cx="135481" cy="13548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val 22">
                <a:extLst>
                  <a:ext uri="{FF2B5EF4-FFF2-40B4-BE49-F238E27FC236}">
                    <a16:creationId xmlns:a16="http://schemas.microsoft.com/office/drawing/2014/main" id="{F8421C92-9E24-42C3-A033-15C5B3FEFF2B}"/>
                  </a:ext>
                </a:extLst>
              </p:cNvPr>
              <p:cNvSpPr/>
              <p:nvPr/>
            </p:nvSpPr>
            <p:spPr>
              <a:xfrm>
                <a:off x="7980971" y="2546190"/>
                <a:ext cx="135481" cy="13548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9" name="Straight Arrow Connector 38">
                <a:extLst>
                  <a:ext uri="{FF2B5EF4-FFF2-40B4-BE49-F238E27FC236}">
                    <a16:creationId xmlns:a16="http://schemas.microsoft.com/office/drawing/2014/main" id="{5624E842-A3E5-4ABD-B13C-C2DE8B4E6771}"/>
                  </a:ext>
                </a:extLst>
              </p:cNvPr>
              <p:cNvCxnSpPr>
                <a:cxnSpLocks/>
                <a:stCxn id="51" idx="1"/>
                <a:endCxn id="23" idx="1"/>
              </p:cNvCxnSpPr>
              <p:nvPr/>
            </p:nvCxnSpPr>
            <p:spPr>
              <a:xfrm>
                <a:off x="7413013" y="2162464"/>
                <a:ext cx="587799" cy="403567"/>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D29E5C25-EAC3-4CCA-83AE-E9F324A61C76}"/>
                  </a:ext>
                </a:extLst>
              </p:cNvPr>
              <p:cNvGrpSpPr/>
              <p:nvPr/>
            </p:nvGrpSpPr>
            <p:grpSpPr>
              <a:xfrm>
                <a:off x="6283565" y="1116235"/>
                <a:ext cx="1896683" cy="1948489"/>
                <a:chOff x="6283565" y="1116235"/>
                <a:chExt cx="1896683" cy="1948489"/>
              </a:xfrm>
            </p:grpSpPr>
            <p:grpSp>
              <p:nvGrpSpPr>
                <p:cNvPr id="7" name="Group 6">
                  <a:extLst>
                    <a:ext uri="{FF2B5EF4-FFF2-40B4-BE49-F238E27FC236}">
                      <a16:creationId xmlns:a16="http://schemas.microsoft.com/office/drawing/2014/main" id="{4567AEB5-AD86-425E-BD13-C99284BA97F0}"/>
                    </a:ext>
                  </a:extLst>
                </p:cNvPr>
                <p:cNvGrpSpPr/>
                <p:nvPr/>
              </p:nvGrpSpPr>
              <p:grpSpPr>
                <a:xfrm>
                  <a:off x="6283565" y="2320352"/>
                  <a:ext cx="832095" cy="744372"/>
                  <a:chOff x="6322835" y="2292302"/>
                  <a:chExt cx="832095" cy="744372"/>
                </a:xfrm>
              </p:grpSpPr>
              <p:sp>
                <p:nvSpPr>
                  <p:cNvPr id="61" name="Rectangle: Single Corner Snipped 60">
                    <a:extLst>
                      <a:ext uri="{FF2B5EF4-FFF2-40B4-BE49-F238E27FC236}">
                        <a16:creationId xmlns:a16="http://schemas.microsoft.com/office/drawing/2014/main" id="{137664BA-7004-4DF0-BC89-3198ED26A28B}"/>
                      </a:ext>
                    </a:extLst>
                  </p:cNvPr>
                  <p:cNvSpPr/>
                  <p:nvPr/>
                </p:nvSpPr>
                <p:spPr>
                  <a:xfrm>
                    <a:off x="6322835" y="2492168"/>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62" name="Rectangle: Single Corner Snipped 61">
                    <a:extLst>
                      <a:ext uri="{FF2B5EF4-FFF2-40B4-BE49-F238E27FC236}">
                        <a16:creationId xmlns:a16="http://schemas.microsoft.com/office/drawing/2014/main" id="{4980C380-9E7E-4547-B28B-9FC39C4551DA}"/>
                      </a:ext>
                    </a:extLst>
                  </p:cNvPr>
                  <p:cNvSpPr/>
                  <p:nvPr/>
                </p:nvSpPr>
                <p:spPr>
                  <a:xfrm>
                    <a:off x="6399362" y="2403988"/>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63" name="Rectangle: Single Corner Snipped 62">
                    <a:extLst>
                      <a:ext uri="{FF2B5EF4-FFF2-40B4-BE49-F238E27FC236}">
                        <a16:creationId xmlns:a16="http://schemas.microsoft.com/office/drawing/2014/main" id="{260ACA40-FE28-448D-A506-E6C6CE21E53F}"/>
                      </a:ext>
                    </a:extLst>
                  </p:cNvPr>
                  <p:cNvSpPr/>
                  <p:nvPr/>
                </p:nvSpPr>
                <p:spPr>
                  <a:xfrm>
                    <a:off x="6501787" y="2292302"/>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grpSp>
            <p:grpSp>
              <p:nvGrpSpPr>
                <p:cNvPr id="4" name="Group 3">
                  <a:extLst>
                    <a:ext uri="{FF2B5EF4-FFF2-40B4-BE49-F238E27FC236}">
                      <a16:creationId xmlns:a16="http://schemas.microsoft.com/office/drawing/2014/main" id="{7833F6AC-EE76-49EE-B417-ADB4EE396A2B}"/>
                    </a:ext>
                  </a:extLst>
                </p:cNvPr>
                <p:cNvGrpSpPr/>
                <p:nvPr/>
              </p:nvGrpSpPr>
              <p:grpSpPr>
                <a:xfrm>
                  <a:off x="6560456" y="1116235"/>
                  <a:ext cx="1619792" cy="1642363"/>
                  <a:chOff x="7056064" y="555523"/>
                  <a:chExt cx="1619792" cy="1642363"/>
                </a:xfrm>
              </p:grpSpPr>
              <p:sp>
                <p:nvSpPr>
                  <p:cNvPr id="38" name="Rectangle: Single Corner Snipped 37">
                    <a:extLst>
                      <a:ext uri="{FF2B5EF4-FFF2-40B4-BE49-F238E27FC236}">
                        <a16:creationId xmlns:a16="http://schemas.microsoft.com/office/drawing/2014/main" id="{B968CBAC-0015-4B91-9EB6-CBF8E554D146}"/>
                      </a:ext>
                    </a:extLst>
                  </p:cNvPr>
                  <p:cNvSpPr/>
                  <p:nvPr/>
                </p:nvSpPr>
                <p:spPr>
                  <a:xfrm>
                    <a:off x="7056064" y="1653380"/>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42" name="Rectangle: Single Corner Snipped 41">
                    <a:extLst>
                      <a:ext uri="{FF2B5EF4-FFF2-40B4-BE49-F238E27FC236}">
                        <a16:creationId xmlns:a16="http://schemas.microsoft.com/office/drawing/2014/main" id="{4BAF1697-831C-4BAE-8F0F-02C0E43177A9}"/>
                      </a:ext>
                    </a:extLst>
                  </p:cNvPr>
                  <p:cNvSpPr/>
                  <p:nvPr/>
                </p:nvSpPr>
                <p:spPr>
                  <a:xfrm>
                    <a:off x="7132591" y="1565200"/>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45" name="Rectangle: Single Corner Snipped 44">
                    <a:extLst>
                      <a:ext uri="{FF2B5EF4-FFF2-40B4-BE49-F238E27FC236}">
                        <a16:creationId xmlns:a16="http://schemas.microsoft.com/office/drawing/2014/main" id="{01602177-FE0E-4B38-BB26-4F3DFB28FBCC}"/>
                      </a:ext>
                    </a:extLst>
                  </p:cNvPr>
                  <p:cNvSpPr/>
                  <p:nvPr/>
                </p:nvSpPr>
                <p:spPr>
                  <a:xfrm>
                    <a:off x="7235016" y="1453514"/>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46" name="Rectangle: Single Corner Snipped 45">
                    <a:extLst>
                      <a:ext uri="{FF2B5EF4-FFF2-40B4-BE49-F238E27FC236}">
                        <a16:creationId xmlns:a16="http://schemas.microsoft.com/office/drawing/2014/main" id="{9A5EEAC3-569D-4D70-8097-0A109AF0AAE1}"/>
                      </a:ext>
                    </a:extLst>
                  </p:cNvPr>
                  <p:cNvSpPr/>
                  <p:nvPr/>
                </p:nvSpPr>
                <p:spPr>
                  <a:xfrm>
                    <a:off x="7317776" y="1351523"/>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48" name="Rectangle: Single Corner Snipped 47">
                    <a:extLst>
                      <a:ext uri="{FF2B5EF4-FFF2-40B4-BE49-F238E27FC236}">
                        <a16:creationId xmlns:a16="http://schemas.microsoft.com/office/drawing/2014/main" id="{C50ACC7E-906C-454A-963D-7BE8B59C2EDE}"/>
                      </a:ext>
                    </a:extLst>
                  </p:cNvPr>
                  <p:cNvSpPr/>
                  <p:nvPr/>
                </p:nvSpPr>
                <p:spPr>
                  <a:xfrm>
                    <a:off x="7394303" y="1263343"/>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49" name="Rectangle: Single Corner Snipped 48">
                    <a:extLst>
                      <a:ext uri="{FF2B5EF4-FFF2-40B4-BE49-F238E27FC236}">
                        <a16:creationId xmlns:a16="http://schemas.microsoft.com/office/drawing/2014/main" id="{11857260-DE14-4C0C-A9C4-A25CE7810800}"/>
                      </a:ext>
                    </a:extLst>
                  </p:cNvPr>
                  <p:cNvSpPr/>
                  <p:nvPr/>
                </p:nvSpPr>
                <p:spPr>
                  <a:xfrm>
                    <a:off x="7496728" y="1151657"/>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51" name="Rectangle: Single Corner Snipped 50">
                    <a:extLst>
                      <a:ext uri="{FF2B5EF4-FFF2-40B4-BE49-F238E27FC236}">
                        <a16:creationId xmlns:a16="http://schemas.microsoft.com/office/drawing/2014/main" id="{BF6C7652-B605-42C7-AFAF-FB02C70A0482}"/>
                      </a:ext>
                    </a:extLst>
                  </p:cNvPr>
                  <p:cNvSpPr/>
                  <p:nvPr/>
                </p:nvSpPr>
                <p:spPr>
                  <a:xfrm>
                    <a:off x="7582049" y="1057246"/>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52" name="Rectangle: Single Corner Snipped 51">
                    <a:extLst>
                      <a:ext uri="{FF2B5EF4-FFF2-40B4-BE49-F238E27FC236}">
                        <a16:creationId xmlns:a16="http://schemas.microsoft.com/office/drawing/2014/main" id="{A6F30753-CDE9-4D75-8B73-40C6DD6AE59A}"/>
                      </a:ext>
                    </a:extLst>
                  </p:cNvPr>
                  <p:cNvSpPr/>
                  <p:nvPr/>
                </p:nvSpPr>
                <p:spPr>
                  <a:xfrm>
                    <a:off x="7658576" y="969066"/>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53" name="Rectangle: Single Corner Snipped 52">
                    <a:extLst>
                      <a:ext uri="{FF2B5EF4-FFF2-40B4-BE49-F238E27FC236}">
                        <a16:creationId xmlns:a16="http://schemas.microsoft.com/office/drawing/2014/main" id="{D21C775E-CF48-4683-994B-A65E03619F58}"/>
                      </a:ext>
                    </a:extLst>
                  </p:cNvPr>
                  <p:cNvSpPr/>
                  <p:nvPr/>
                </p:nvSpPr>
                <p:spPr>
                  <a:xfrm>
                    <a:off x="7761001" y="857380"/>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55" name="Rectangle: Single Corner Snipped 54">
                    <a:extLst>
                      <a:ext uri="{FF2B5EF4-FFF2-40B4-BE49-F238E27FC236}">
                        <a16:creationId xmlns:a16="http://schemas.microsoft.com/office/drawing/2014/main" id="{99C3C80A-7C0F-4869-9EF0-6392E8AB1867}"/>
                      </a:ext>
                    </a:extLst>
                  </p:cNvPr>
                  <p:cNvSpPr/>
                  <p:nvPr/>
                </p:nvSpPr>
                <p:spPr>
                  <a:xfrm>
                    <a:off x="7843761" y="755389"/>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56" name="Rectangle: Single Corner Snipped 55">
                    <a:extLst>
                      <a:ext uri="{FF2B5EF4-FFF2-40B4-BE49-F238E27FC236}">
                        <a16:creationId xmlns:a16="http://schemas.microsoft.com/office/drawing/2014/main" id="{F9BA9CED-E0A8-4373-8F39-A0EB44349E78}"/>
                      </a:ext>
                    </a:extLst>
                  </p:cNvPr>
                  <p:cNvSpPr/>
                  <p:nvPr/>
                </p:nvSpPr>
                <p:spPr>
                  <a:xfrm>
                    <a:off x="7920288" y="667209"/>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58" name="Rectangle: Single Corner Snipped 57">
                    <a:extLst>
                      <a:ext uri="{FF2B5EF4-FFF2-40B4-BE49-F238E27FC236}">
                        <a16:creationId xmlns:a16="http://schemas.microsoft.com/office/drawing/2014/main" id="{5ED9CFD4-6779-417E-BD33-AA0AC99C1428}"/>
                      </a:ext>
                    </a:extLst>
                  </p:cNvPr>
                  <p:cNvSpPr/>
                  <p:nvPr/>
                </p:nvSpPr>
                <p:spPr>
                  <a:xfrm>
                    <a:off x="8022713" y="555523"/>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grpSp>
          </p:grpSp>
          <p:sp>
            <p:nvSpPr>
              <p:cNvPr id="60" name="TextBox 59">
                <a:extLst>
                  <a:ext uri="{FF2B5EF4-FFF2-40B4-BE49-F238E27FC236}">
                    <a16:creationId xmlns:a16="http://schemas.microsoft.com/office/drawing/2014/main" id="{7ED82698-8854-4A9A-B725-6B66E99AD274}"/>
                  </a:ext>
                </a:extLst>
              </p:cNvPr>
              <p:cNvSpPr txBox="1"/>
              <p:nvPr/>
            </p:nvSpPr>
            <p:spPr>
              <a:xfrm>
                <a:off x="7775924" y="2791354"/>
                <a:ext cx="2253291" cy="1180124"/>
              </a:xfrm>
              <a:prstGeom prst="rect">
                <a:avLst/>
              </a:prstGeom>
              <a:noFill/>
            </p:spPr>
            <p:txBody>
              <a:bodyPr wrap="square" tIns="90000" bIns="90000" rtlCol="0" anchor="ctr">
                <a:spAutoFit/>
              </a:bodyPr>
              <a:lstStyle/>
              <a:p>
                <a:pPr algn="ctr"/>
                <a:r>
                  <a:rPr lang="en-GB" sz="1600" b="1" dirty="0">
                    <a:solidFill>
                      <a:schemeClr val="bg1"/>
                    </a:solidFill>
                    <a:latin typeface="Alte Haas Grotesk" panose="02000503000000020004" pitchFamily="2" charset="0"/>
                  </a:rPr>
                  <a:t>100% covered</a:t>
                </a:r>
              </a:p>
              <a:p>
                <a:pPr algn="ctr"/>
                <a:r>
                  <a:rPr lang="en-GB" sz="1600" b="1" dirty="0">
                    <a:solidFill>
                      <a:schemeClr val="bg1"/>
                    </a:solidFill>
                    <a:latin typeface="Alte Haas Grotesk" panose="02000503000000020004" pitchFamily="2" charset="0"/>
                  </a:rPr>
                  <a:t>by Acceptance Tests</a:t>
                </a:r>
              </a:p>
            </p:txBody>
          </p:sp>
        </p:grpSp>
        <p:grpSp>
          <p:nvGrpSpPr>
            <p:cNvPr id="119" name="Group 118">
              <a:extLst>
                <a:ext uri="{FF2B5EF4-FFF2-40B4-BE49-F238E27FC236}">
                  <a16:creationId xmlns:a16="http://schemas.microsoft.com/office/drawing/2014/main" id="{51AAA9CA-35FB-4FF4-8C78-B6A47A3179BE}"/>
                </a:ext>
              </a:extLst>
            </p:cNvPr>
            <p:cNvGrpSpPr/>
            <p:nvPr/>
          </p:nvGrpSpPr>
          <p:grpSpPr>
            <a:xfrm>
              <a:off x="9390589" y="260089"/>
              <a:ext cx="2351758" cy="908265"/>
              <a:chOff x="9390589" y="260089"/>
              <a:chExt cx="2351758" cy="908265"/>
            </a:xfrm>
          </p:grpSpPr>
          <p:sp>
            <p:nvSpPr>
              <p:cNvPr id="116" name="Title 3">
                <a:extLst>
                  <a:ext uri="{FF2B5EF4-FFF2-40B4-BE49-F238E27FC236}">
                    <a16:creationId xmlns:a16="http://schemas.microsoft.com/office/drawing/2014/main" id="{0B5B22C5-B9EC-4452-AAB7-4BCE9A49A09E}"/>
                  </a:ext>
                </a:extLst>
              </p:cNvPr>
              <p:cNvSpPr txBox="1">
                <a:spLocks/>
              </p:cNvSpPr>
              <p:nvPr/>
            </p:nvSpPr>
            <p:spPr>
              <a:xfrm>
                <a:off x="9390589" y="260089"/>
                <a:ext cx="2351758" cy="908265"/>
              </a:xfrm>
              <a:prstGeom prst="rect">
                <a:avLst/>
              </a:prstGeom>
              <a:solidFill>
                <a:schemeClr val="tx1">
                  <a:alpha val="31000"/>
                </a:schemeClr>
              </a:solidFill>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000" dirty="0">
                    <a:solidFill>
                      <a:schemeClr val="bg1"/>
                    </a:solidFill>
                  </a:rPr>
                  <a:t>As DEV we </a:t>
                </a:r>
              </a:p>
              <a:p>
                <a:r>
                  <a:rPr lang="en-US" sz="2000" dirty="0">
                    <a:solidFill>
                      <a:schemeClr val="bg1"/>
                    </a:solidFill>
                  </a:rPr>
                  <a:t>to write Domain-Driven tests</a:t>
                </a:r>
                <a:endParaRPr lang="en-GB" sz="1400" dirty="0">
                  <a:solidFill>
                    <a:schemeClr val="bg1"/>
                  </a:solidFill>
                </a:endParaRPr>
              </a:p>
            </p:txBody>
          </p:sp>
          <p:pic>
            <p:nvPicPr>
              <p:cNvPr id="118" name="Picture 117">
                <a:extLst>
                  <a:ext uri="{FF2B5EF4-FFF2-40B4-BE49-F238E27FC236}">
                    <a16:creationId xmlns:a16="http://schemas.microsoft.com/office/drawing/2014/main" id="{E41DC18F-4D29-44A6-A7D2-70E0C2E3EB7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84174" y="300267"/>
                <a:ext cx="297527" cy="297527"/>
              </a:xfrm>
              <a:prstGeom prst="rect">
                <a:avLst/>
              </a:prstGeom>
            </p:spPr>
          </p:pic>
        </p:grpSp>
      </p:gr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98" name="Rectangle 97">
            <a:extLst>
              <a:ext uri="{FF2B5EF4-FFF2-40B4-BE49-F238E27FC236}">
                <a16:creationId xmlns:a16="http://schemas.microsoft.com/office/drawing/2014/main" id="{79ED868B-079A-47FD-84F4-9F3FA4A15895}"/>
              </a:ext>
            </a:extLst>
          </p:cNvPr>
          <p:cNvSpPr/>
          <p:nvPr/>
        </p:nvSpPr>
        <p:spPr>
          <a:xfrm rot="1024950">
            <a:off x="2589592" y="4883417"/>
            <a:ext cx="565064" cy="215769"/>
          </a:xfrm>
          <a:prstGeom prst="rect">
            <a:avLst/>
          </a:prstGeom>
          <a:solidFill>
            <a:srgbClr val="C00000"/>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1200" b="1" dirty="0">
                <a:solidFill>
                  <a:schemeClr val="bg1"/>
                </a:solidFill>
                <a:latin typeface="Alte Haas Grotesk" panose="02000503000000020004" pitchFamily="2" charset="0"/>
              </a:rPr>
              <a:t>BUG</a:t>
            </a:r>
            <a:endParaRPr lang="en-GB" sz="1200" b="1" dirty="0">
              <a:solidFill>
                <a:schemeClr val="bg1"/>
              </a:solidFill>
              <a:latin typeface="Alte Haas Grotesk" panose="02000503000000020004" pitchFamily="2" charset="0"/>
            </a:endParaRPr>
          </a:p>
        </p:txBody>
      </p:sp>
      <p:sp>
        <p:nvSpPr>
          <p:cNvPr id="89" name="Rectangle 88">
            <a:extLst>
              <a:ext uri="{FF2B5EF4-FFF2-40B4-BE49-F238E27FC236}">
                <a16:creationId xmlns:a16="http://schemas.microsoft.com/office/drawing/2014/main" id="{4D2BA42B-3647-44B0-B45D-16FF642D4212}"/>
              </a:ext>
            </a:extLst>
          </p:cNvPr>
          <p:cNvSpPr/>
          <p:nvPr/>
        </p:nvSpPr>
        <p:spPr>
          <a:xfrm>
            <a:off x="1306644" y="-188885"/>
            <a:ext cx="11782268" cy="7411154"/>
          </a:xfrm>
          <a:prstGeom prst="rect">
            <a:avLst/>
          </a:prstGeom>
          <a:solidFill>
            <a:schemeClr val="bg2">
              <a:alpha val="9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itle 3">
            <a:extLst>
              <a:ext uri="{FF2B5EF4-FFF2-40B4-BE49-F238E27FC236}">
                <a16:creationId xmlns:a16="http://schemas.microsoft.com/office/drawing/2014/main" id="{602ACB4C-FD32-44AA-8680-CD5BCE6DA11E}"/>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sp>
        <p:nvSpPr>
          <p:cNvPr id="80" name="Title 3">
            <a:extLst>
              <a:ext uri="{FF2B5EF4-FFF2-40B4-BE49-F238E27FC236}">
                <a16:creationId xmlns:a16="http://schemas.microsoft.com/office/drawing/2014/main" id="{E8D97B26-D5E6-4780-A526-CF516BFAA7FF}"/>
              </a:ext>
            </a:extLst>
          </p:cNvPr>
          <p:cNvSpPr txBox="1">
            <a:spLocks/>
          </p:cNvSpPr>
          <p:nvPr/>
        </p:nvSpPr>
        <p:spPr>
          <a:xfrm>
            <a:off x="781318" y="4270693"/>
            <a:ext cx="2611362" cy="161555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800" dirty="0">
                <a:solidFill>
                  <a:schemeClr val="bg1"/>
                </a:solidFill>
              </a:rPr>
              <a:t>Blind Spots</a:t>
            </a:r>
            <a:endParaRPr lang="en-GB" sz="1800" dirty="0">
              <a:solidFill>
                <a:schemeClr val="bg1"/>
              </a:solidFill>
            </a:endParaRPr>
          </a:p>
        </p:txBody>
      </p:sp>
      <p:sp>
        <p:nvSpPr>
          <p:cNvPr id="90" name="Title 3">
            <a:extLst>
              <a:ext uri="{FF2B5EF4-FFF2-40B4-BE49-F238E27FC236}">
                <a16:creationId xmlns:a16="http://schemas.microsoft.com/office/drawing/2014/main" id="{98A29B58-0CD4-48BF-B5F1-73B0002E37A5}"/>
              </a:ext>
            </a:extLst>
          </p:cNvPr>
          <p:cNvSpPr txBox="1">
            <a:spLocks/>
          </p:cNvSpPr>
          <p:nvPr/>
        </p:nvSpPr>
        <p:spPr>
          <a:xfrm>
            <a:off x="6117035" y="1805424"/>
            <a:ext cx="5714727" cy="423322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pPr algn="ctr"/>
            <a:r>
              <a:rPr lang="en-US" sz="2800" cap="all" dirty="0"/>
              <a:t>Mitigations</a:t>
            </a:r>
          </a:p>
          <a:p>
            <a:endParaRPr lang="en-US" sz="2800" dirty="0"/>
          </a:p>
          <a:p>
            <a:pPr marL="457200" indent="-457200">
              <a:spcAft>
                <a:spcPts val="1200"/>
              </a:spcAft>
              <a:buFont typeface="Arial" panose="020B0604020202020204" pitchFamily="34" charset="0"/>
              <a:buChar char="•"/>
            </a:pPr>
            <a:r>
              <a:rPr lang="en-US" sz="2800" dirty="0"/>
              <a:t>Detect bugs in Adapters </a:t>
            </a:r>
            <a:br>
              <a:rPr lang="en-US" sz="2800" dirty="0"/>
            </a:br>
            <a:r>
              <a:rPr lang="en-US" sz="2800" dirty="0"/>
              <a:t>via our beloved    Acceptance tests</a:t>
            </a:r>
          </a:p>
          <a:p>
            <a:pPr marL="457200" indent="-457200">
              <a:spcAft>
                <a:spcPts val="1200"/>
              </a:spcAft>
              <a:buFont typeface="Arial" panose="020B0604020202020204" pitchFamily="34" charset="0"/>
              <a:buChar char="•"/>
            </a:pPr>
            <a:r>
              <a:rPr lang="en-US" sz="2800" dirty="0"/>
              <a:t>Include the Adapters code and stub only the I/</a:t>
            </a:r>
            <a:r>
              <a:rPr lang="en-US" sz="2800" dirty="0" err="1"/>
              <a:t>Os</a:t>
            </a:r>
            <a:endParaRPr lang="en-US" sz="2800" dirty="0"/>
          </a:p>
          <a:p>
            <a:pPr marL="457200" indent="-457200">
              <a:spcAft>
                <a:spcPts val="1200"/>
              </a:spcAft>
              <a:buFont typeface="Arial" panose="020B0604020202020204" pitchFamily="34" charset="0"/>
              <a:buChar char="•"/>
            </a:pPr>
            <a:endParaRPr lang="en-US" sz="2800" dirty="0"/>
          </a:p>
          <a:p>
            <a:pPr marL="457200" indent="-457200">
              <a:spcAft>
                <a:spcPts val="1200"/>
              </a:spcAft>
              <a:buFont typeface="Arial" panose="020B0604020202020204" pitchFamily="34" charset="0"/>
              <a:buChar char="•"/>
            </a:pPr>
            <a:endParaRPr lang="en-US" sz="2800" dirty="0"/>
          </a:p>
          <a:p>
            <a:pPr marL="457200" indent="-457200">
              <a:spcAft>
                <a:spcPts val="1200"/>
              </a:spcAft>
              <a:buFont typeface="Arial" panose="020B0604020202020204" pitchFamily="34" charset="0"/>
              <a:buChar char="•"/>
            </a:pPr>
            <a:endParaRPr lang="en-US" sz="2800" dirty="0"/>
          </a:p>
        </p:txBody>
      </p:sp>
      <p:grpSp>
        <p:nvGrpSpPr>
          <p:cNvPr id="3" name="Group 2">
            <a:extLst>
              <a:ext uri="{FF2B5EF4-FFF2-40B4-BE49-F238E27FC236}">
                <a16:creationId xmlns:a16="http://schemas.microsoft.com/office/drawing/2014/main" id="{D9AAFA0D-78DD-4034-ACA9-960165276A6D}"/>
              </a:ext>
            </a:extLst>
          </p:cNvPr>
          <p:cNvGrpSpPr/>
          <p:nvPr/>
        </p:nvGrpSpPr>
        <p:grpSpPr>
          <a:xfrm>
            <a:off x="7910973" y="2646864"/>
            <a:ext cx="1688159" cy="690231"/>
            <a:chOff x="7910973" y="2646864"/>
            <a:chExt cx="1688159" cy="690231"/>
          </a:xfrm>
        </p:grpSpPr>
        <p:sp>
          <p:nvSpPr>
            <p:cNvPr id="91" name="Rectangle 90">
              <a:extLst>
                <a:ext uri="{FF2B5EF4-FFF2-40B4-BE49-F238E27FC236}">
                  <a16:creationId xmlns:a16="http://schemas.microsoft.com/office/drawing/2014/main" id="{CD94E7A6-69E0-4BF3-A60D-1659F01F9482}"/>
                </a:ext>
              </a:extLst>
            </p:cNvPr>
            <p:cNvSpPr/>
            <p:nvPr/>
          </p:nvSpPr>
          <p:spPr>
            <a:xfrm>
              <a:off x="7910973" y="2646864"/>
              <a:ext cx="830195" cy="341571"/>
            </a:xfrm>
            <a:prstGeom prst="rect">
              <a:avLst/>
            </a:prstGeom>
            <a:solidFill>
              <a:srgbClr val="C00000"/>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1600" b="1" dirty="0">
                  <a:solidFill>
                    <a:schemeClr val="bg1"/>
                  </a:solidFill>
                  <a:latin typeface="Alte Haas Grotesk" panose="02000503000000020004" pitchFamily="2" charset="0"/>
                </a:rPr>
                <a:t>BUGS</a:t>
              </a:r>
              <a:endParaRPr lang="en-GB" sz="1600" b="1" dirty="0">
                <a:solidFill>
                  <a:schemeClr val="bg1"/>
                </a:solidFill>
                <a:latin typeface="Alte Haas Grotesk" panose="02000503000000020004" pitchFamily="2" charset="0"/>
              </a:endParaRPr>
            </a:p>
          </p:txBody>
        </p:sp>
        <p:pic>
          <p:nvPicPr>
            <p:cNvPr id="92" name="Picture 91">
              <a:extLst>
                <a:ext uri="{FF2B5EF4-FFF2-40B4-BE49-F238E27FC236}">
                  <a16:creationId xmlns:a16="http://schemas.microsoft.com/office/drawing/2014/main" id="{FC14014F-9B5E-477E-844E-9785C48A09E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01605" y="3039568"/>
              <a:ext cx="297527" cy="297527"/>
            </a:xfrm>
            <a:prstGeom prst="rect">
              <a:avLst/>
            </a:prstGeom>
          </p:spPr>
        </p:pic>
      </p:grpSp>
    </p:spTree>
    <p:extLst>
      <p:ext uri="{BB962C8B-B14F-4D97-AF65-F5344CB8AC3E}">
        <p14:creationId xmlns:p14="http://schemas.microsoft.com/office/powerpoint/2010/main" val="4234546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0">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A672D63-FE90-4E20-8F6C-56952A8590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55134" y="-566720"/>
            <a:ext cx="11370265" cy="8560184"/>
          </a:xfrm>
          <a:prstGeom prst="rect">
            <a:avLst/>
          </a:prstGeom>
        </p:spPr>
      </p:pic>
      <p:sp>
        <p:nvSpPr>
          <p:cNvPr id="43" name="Rectangle 42">
            <a:extLst>
              <a:ext uri="{FF2B5EF4-FFF2-40B4-BE49-F238E27FC236}">
                <a16:creationId xmlns:a16="http://schemas.microsoft.com/office/drawing/2014/main" id="{B06DF77F-F685-46CC-AEA0-A2F93299DF0E}"/>
              </a:ext>
            </a:extLst>
          </p:cNvPr>
          <p:cNvSpPr/>
          <p:nvPr/>
        </p:nvSpPr>
        <p:spPr>
          <a:xfrm>
            <a:off x="1154244" y="-341285"/>
            <a:ext cx="11370265" cy="74111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11" name="Title 3">
            <a:extLst>
              <a:ext uri="{FF2B5EF4-FFF2-40B4-BE49-F238E27FC236}">
                <a16:creationId xmlns:a16="http://schemas.microsoft.com/office/drawing/2014/main" id="{602ACB4C-FD32-44AA-8680-CD5BCE6DA11E}"/>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sp>
        <p:nvSpPr>
          <p:cNvPr id="12" name="Title 3">
            <a:extLst>
              <a:ext uri="{FF2B5EF4-FFF2-40B4-BE49-F238E27FC236}">
                <a16:creationId xmlns:a16="http://schemas.microsoft.com/office/drawing/2014/main" id="{5592298D-044B-4D11-B43B-79BD2D39C976}"/>
              </a:ext>
            </a:extLst>
          </p:cNvPr>
          <p:cNvSpPr txBox="1">
            <a:spLocks/>
          </p:cNvSpPr>
          <p:nvPr/>
        </p:nvSpPr>
        <p:spPr>
          <a:xfrm>
            <a:off x="781318" y="4270693"/>
            <a:ext cx="2611362" cy="161555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1800" dirty="0">
                <a:solidFill>
                  <a:schemeClr val="bg1"/>
                </a:solidFill>
              </a:rPr>
              <a:t>3.</a:t>
            </a:r>
          </a:p>
          <a:p>
            <a:r>
              <a:rPr lang="en-US" sz="2800" dirty="0">
                <a:solidFill>
                  <a:schemeClr val="bg1"/>
                </a:solidFill>
              </a:rPr>
              <a:t>Beware of…</a:t>
            </a:r>
            <a:br>
              <a:rPr lang="en-US" sz="2800" dirty="0">
                <a:solidFill>
                  <a:schemeClr val="bg1"/>
                </a:solidFill>
              </a:rPr>
            </a:br>
            <a:r>
              <a:rPr lang="en-US" sz="2800" dirty="0">
                <a:solidFill>
                  <a:schemeClr val="bg1"/>
                </a:solidFill>
              </a:rPr>
              <a:t>Complex setups</a:t>
            </a:r>
            <a:endParaRPr lang="en-GB" sz="1800" dirty="0">
              <a:solidFill>
                <a:schemeClr val="bg1"/>
              </a:solidFill>
            </a:endParaRPr>
          </a:p>
        </p:txBody>
      </p:sp>
    </p:spTree>
    <p:extLst>
      <p:ext uri="{BB962C8B-B14F-4D97-AF65-F5344CB8AC3E}">
        <p14:creationId xmlns:p14="http://schemas.microsoft.com/office/powerpoint/2010/main" val="297103730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A672D63-FE90-4E20-8F6C-56952A8590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55134" y="-566720"/>
            <a:ext cx="11370265" cy="8560184"/>
          </a:xfrm>
          <a:prstGeom prst="rect">
            <a:avLst/>
          </a:prstGeom>
        </p:spPr>
      </p:pic>
      <p:sp>
        <p:nvSpPr>
          <p:cNvPr id="43" name="Rectangle 42">
            <a:extLst>
              <a:ext uri="{FF2B5EF4-FFF2-40B4-BE49-F238E27FC236}">
                <a16:creationId xmlns:a16="http://schemas.microsoft.com/office/drawing/2014/main" id="{B06DF77F-F685-46CC-AEA0-A2F93299DF0E}"/>
              </a:ext>
            </a:extLst>
          </p:cNvPr>
          <p:cNvSpPr/>
          <p:nvPr/>
        </p:nvSpPr>
        <p:spPr>
          <a:xfrm>
            <a:off x="1154244" y="-341285"/>
            <a:ext cx="11370265" cy="74111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13" name="TextBox 12">
            <a:extLst>
              <a:ext uri="{FF2B5EF4-FFF2-40B4-BE49-F238E27FC236}">
                <a16:creationId xmlns:a16="http://schemas.microsoft.com/office/drawing/2014/main" id="{98C9ABCD-D1F1-4367-8097-244C982E280E}"/>
              </a:ext>
            </a:extLst>
          </p:cNvPr>
          <p:cNvSpPr txBox="1"/>
          <p:nvPr/>
        </p:nvSpPr>
        <p:spPr>
          <a:xfrm>
            <a:off x="6006380" y="1912531"/>
            <a:ext cx="5385438" cy="523220"/>
          </a:xfrm>
          <a:prstGeom prst="rect">
            <a:avLst/>
          </a:prstGeom>
          <a:solidFill>
            <a:schemeClr val="tx1">
              <a:alpha val="68000"/>
            </a:schemeClr>
          </a:solidFill>
        </p:spPr>
        <p:txBody>
          <a:bodyPr wrap="square" rtlCol="0">
            <a:spAutoFit/>
          </a:bodyPr>
          <a:lstStyle/>
          <a:p>
            <a:pPr algn="r"/>
            <a:r>
              <a:rPr lang="en-GB" sz="2800" dirty="0">
                <a:solidFill>
                  <a:schemeClr val="bg1"/>
                </a:solidFill>
              </a:rPr>
              <a:t>Test Suite for  Rooms Availability</a:t>
            </a:r>
          </a:p>
        </p:txBody>
      </p:sp>
      <p:grpSp>
        <p:nvGrpSpPr>
          <p:cNvPr id="20" name="Group 19">
            <a:extLst>
              <a:ext uri="{FF2B5EF4-FFF2-40B4-BE49-F238E27FC236}">
                <a16:creationId xmlns:a16="http://schemas.microsoft.com/office/drawing/2014/main" id="{C2BAF5F0-C1A7-41D1-8315-B27845DA39C5}"/>
              </a:ext>
            </a:extLst>
          </p:cNvPr>
          <p:cNvGrpSpPr/>
          <p:nvPr/>
        </p:nvGrpSpPr>
        <p:grpSpPr>
          <a:xfrm>
            <a:off x="4668033" y="2454443"/>
            <a:ext cx="7291880" cy="4097995"/>
            <a:chOff x="4668033" y="2454443"/>
            <a:chExt cx="7291880" cy="4097995"/>
          </a:xfrm>
        </p:grpSpPr>
        <p:sp>
          <p:nvSpPr>
            <p:cNvPr id="19" name="Rectangle 18">
              <a:extLst>
                <a:ext uri="{FF2B5EF4-FFF2-40B4-BE49-F238E27FC236}">
                  <a16:creationId xmlns:a16="http://schemas.microsoft.com/office/drawing/2014/main" id="{45DDF04D-673C-43BA-91AE-9ECAE0019099}"/>
                </a:ext>
              </a:extLst>
            </p:cNvPr>
            <p:cNvSpPr/>
            <p:nvPr/>
          </p:nvSpPr>
          <p:spPr>
            <a:xfrm>
              <a:off x="4668033" y="2454443"/>
              <a:ext cx="7291880" cy="4097995"/>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2" name="Picture 21">
              <a:extLst>
                <a:ext uri="{FF2B5EF4-FFF2-40B4-BE49-F238E27FC236}">
                  <a16:creationId xmlns:a16="http://schemas.microsoft.com/office/drawing/2014/main" id="{C383E2DE-0E7A-4F90-9D41-64765C9F82EF}"/>
                </a:ext>
              </a:extLst>
            </p:cNvPr>
            <p:cNvPicPr>
              <a:picLocks noChangeAspect="1"/>
            </p:cNvPicPr>
            <p:nvPr/>
          </p:nvPicPr>
          <p:blipFill rotWithShape="1">
            <a:blip r:embed="rId4"/>
            <a:srcRect l="94855"/>
            <a:stretch/>
          </p:blipFill>
          <p:spPr>
            <a:xfrm>
              <a:off x="11580575" y="2476343"/>
              <a:ext cx="379338" cy="4071598"/>
            </a:xfrm>
            <a:prstGeom prst="rect">
              <a:avLst/>
            </a:prstGeom>
          </p:spPr>
        </p:pic>
      </p:grpSp>
      <p:sp>
        <p:nvSpPr>
          <p:cNvPr id="4" name="Rectangle 3">
            <a:extLst>
              <a:ext uri="{FF2B5EF4-FFF2-40B4-BE49-F238E27FC236}">
                <a16:creationId xmlns:a16="http://schemas.microsoft.com/office/drawing/2014/main" id="{76DB5127-A31A-492E-B72F-AEBBCB4B0FBB}"/>
              </a:ext>
            </a:extLst>
          </p:cNvPr>
          <p:cNvSpPr/>
          <p:nvPr/>
        </p:nvSpPr>
        <p:spPr>
          <a:xfrm>
            <a:off x="11564090" y="2481473"/>
            <a:ext cx="365113" cy="1828725"/>
          </a:xfrm>
          <a:prstGeom prst="rect">
            <a:avLst/>
          </a:prstGeom>
          <a:noFill/>
          <a:ln w="50800">
            <a:solidFill>
              <a:srgbClr val="BA8C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5" name="Picture 24">
            <a:extLst>
              <a:ext uri="{FF2B5EF4-FFF2-40B4-BE49-F238E27FC236}">
                <a16:creationId xmlns:a16="http://schemas.microsoft.com/office/drawing/2014/main" id="{7179E6A7-D7DF-42F0-A6AC-03FF88390137}"/>
              </a:ext>
            </a:extLst>
          </p:cNvPr>
          <p:cNvPicPr>
            <a:picLocks noChangeAspect="1"/>
          </p:cNvPicPr>
          <p:nvPr/>
        </p:nvPicPr>
        <p:blipFill rotWithShape="1">
          <a:blip r:embed="rId5"/>
          <a:srcRect r="4946"/>
          <a:stretch/>
        </p:blipFill>
        <p:spPr>
          <a:xfrm>
            <a:off x="4722800" y="2527588"/>
            <a:ext cx="6742177" cy="3985653"/>
          </a:xfrm>
          <a:prstGeom prst="rect">
            <a:avLst/>
          </a:prstGeom>
        </p:spPr>
      </p:pic>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itle 3">
            <a:extLst>
              <a:ext uri="{FF2B5EF4-FFF2-40B4-BE49-F238E27FC236}">
                <a16:creationId xmlns:a16="http://schemas.microsoft.com/office/drawing/2014/main" id="{602ACB4C-FD32-44AA-8680-CD5BCE6DA11E}"/>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sp>
        <p:nvSpPr>
          <p:cNvPr id="12" name="Title 3">
            <a:extLst>
              <a:ext uri="{FF2B5EF4-FFF2-40B4-BE49-F238E27FC236}">
                <a16:creationId xmlns:a16="http://schemas.microsoft.com/office/drawing/2014/main" id="{5592298D-044B-4D11-B43B-79BD2D39C976}"/>
              </a:ext>
            </a:extLst>
          </p:cNvPr>
          <p:cNvSpPr txBox="1">
            <a:spLocks/>
          </p:cNvSpPr>
          <p:nvPr/>
        </p:nvSpPr>
        <p:spPr>
          <a:xfrm>
            <a:off x="781318" y="4270693"/>
            <a:ext cx="2611362" cy="161555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1800" dirty="0">
                <a:solidFill>
                  <a:schemeClr val="bg1"/>
                </a:solidFill>
              </a:rPr>
              <a:t>3.</a:t>
            </a:r>
          </a:p>
          <a:p>
            <a:r>
              <a:rPr lang="en-US" sz="2800" dirty="0">
                <a:solidFill>
                  <a:schemeClr val="bg1"/>
                </a:solidFill>
              </a:rPr>
              <a:t>Beware of…</a:t>
            </a:r>
            <a:br>
              <a:rPr lang="en-US" sz="2800" dirty="0">
                <a:solidFill>
                  <a:schemeClr val="bg1"/>
                </a:solidFill>
              </a:rPr>
            </a:br>
            <a:r>
              <a:rPr lang="en-US" sz="2800" dirty="0">
                <a:solidFill>
                  <a:schemeClr val="bg1"/>
                </a:solidFill>
              </a:rPr>
              <a:t>Complex setups</a:t>
            </a:r>
            <a:endParaRPr lang="en-GB" sz="1800" dirty="0">
              <a:solidFill>
                <a:schemeClr val="bg1"/>
              </a:solidFill>
            </a:endParaRPr>
          </a:p>
        </p:txBody>
      </p:sp>
      <p:grpSp>
        <p:nvGrpSpPr>
          <p:cNvPr id="33" name="Group 32">
            <a:extLst>
              <a:ext uri="{FF2B5EF4-FFF2-40B4-BE49-F238E27FC236}">
                <a16:creationId xmlns:a16="http://schemas.microsoft.com/office/drawing/2014/main" id="{9B95390D-6718-4102-911C-224DE05B2945}"/>
              </a:ext>
            </a:extLst>
          </p:cNvPr>
          <p:cNvGrpSpPr/>
          <p:nvPr/>
        </p:nvGrpSpPr>
        <p:grpSpPr>
          <a:xfrm>
            <a:off x="9256542" y="3102682"/>
            <a:ext cx="2093937" cy="779018"/>
            <a:chOff x="9256542" y="3102682"/>
            <a:chExt cx="2093937" cy="779018"/>
          </a:xfrm>
        </p:grpSpPr>
        <p:sp>
          <p:nvSpPr>
            <p:cNvPr id="34" name="TextBox 33">
              <a:extLst>
                <a:ext uri="{FF2B5EF4-FFF2-40B4-BE49-F238E27FC236}">
                  <a16:creationId xmlns:a16="http://schemas.microsoft.com/office/drawing/2014/main" id="{7B7C0898-579B-421A-9811-D851BDE78DF7}"/>
                </a:ext>
              </a:extLst>
            </p:cNvPr>
            <p:cNvSpPr txBox="1"/>
            <p:nvPr/>
          </p:nvSpPr>
          <p:spPr>
            <a:xfrm>
              <a:off x="9256542" y="3102682"/>
              <a:ext cx="2093937" cy="400110"/>
            </a:xfrm>
            <a:prstGeom prst="rect">
              <a:avLst/>
            </a:prstGeom>
            <a:solidFill>
              <a:schemeClr val="tx1">
                <a:alpha val="68000"/>
              </a:schemeClr>
            </a:solidFill>
          </p:spPr>
          <p:txBody>
            <a:bodyPr wrap="square" rtlCol="0">
              <a:spAutoFit/>
            </a:bodyPr>
            <a:lstStyle/>
            <a:p>
              <a:pPr algn="r"/>
              <a:r>
                <a:rPr lang="en-GB" sz="2000" dirty="0">
                  <a:solidFill>
                    <a:srgbClr val="DFC9EF"/>
                  </a:solidFill>
                </a:rPr>
                <a:t>740 lines of Init() </a:t>
              </a:r>
            </a:p>
          </p:txBody>
        </p:sp>
        <p:pic>
          <p:nvPicPr>
            <p:cNvPr id="35" name="Picture 34">
              <a:extLst>
                <a:ext uri="{FF2B5EF4-FFF2-40B4-BE49-F238E27FC236}">
                  <a16:creationId xmlns:a16="http://schemas.microsoft.com/office/drawing/2014/main" id="{74DA6BE7-85B1-4B58-99AB-2E7E70F90F2C}"/>
                </a:ext>
              </a:extLst>
            </p:cNvPr>
            <p:cNvPicPr>
              <a:picLocks noChangeAspect="1"/>
            </p:cNvPicPr>
            <p:nvPr/>
          </p:nvPicPr>
          <p:blipFill>
            <a:blip r:embed="rId6">
              <a:clrChange>
                <a:clrFrom>
                  <a:srgbClr val="F7F7F7"/>
                </a:clrFrom>
                <a:clrTo>
                  <a:srgbClr val="F7F7F7">
                    <a:alpha val="0"/>
                  </a:srgbClr>
                </a:clrTo>
              </a:clrChange>
              <a:extLst>
                <a:ext uri="{28A0092B-C50C-407E-A947-70E740481C1C}">
                  <a14:useLocalDpi xmlns:a14="http://schemas.microsoft.com/office/drawing/2010/main" val="0"/>
                </a:ext>
              </a:extLst>
            </a:blip>
            <a:stretch>
              <a:fillRect/>
            </a:stretch>
          </p:blipFill>
          <p:spPr>
            <a:xfrm>
              <a:off x="10040265" y="3469282"/>
              <a:ext cx="526491" cy="412418"/>
            </a:xfrm>
            <a:prstGeom prst="rect">
              <a:avLst/>
            </a:prstGeom>
          </p:spPr>
        </p:pic>
      </p:grpSp>
      <p:sp>
        <p:nvSpPr>
          <p:cNvPr id="39" name="Rectangle 38">
            <a:extLst>
              <a:ext uri="{FF2B5EF4-FFF2-40B4-BE49-F238E27FC236}">
                <a16:creationId xmlns:a16="http://schemas.microsoft.com/office/drawing/2014/main" id="{8D449A36-8B03-4022-80E7-9C8F38B54BB2}"/>
              </a:ext>
            </a:extLst>
          </p:cNvPr>
          <p:cNvSpPr/>
          <p:nvPr/>
        </p:nvSpPr>
        <p:spPr>
          <a:xfrm>
            <a:off x="11546582" y="2836473"/>
            <a:ext cx="409242" cy="124293"/>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4001824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A672D63-FE90-4E20-8F6C-56952A8590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55134" y="-566720"/>
            <a:ext cx="11370265" cy="8560184"/>
          </a:xfrm>
          <a:prstGeom prst="rect">
            <a:avLst/>
          </a:prstGeom>
        </p:spPr>
      </p:pic>
      <p:sp>
        <p:nvSpPr>
          <p:cNvPr id="43" name="Rectangle 42">
            <a:extLst>
              <a:ext uri="{FF2B5EF4-FFF2-40B4-BE49-F238E27FC236}">
                <a16:creationId xmlns:a16="http://schemas.microsoft.com/office/drawing/2014/main" id="{B06DF77F-F685-46CC-AEA0-A2F93299DF0E}"/>
              </a:ext>
            </a:extLst>
          </p:cNvPr>
          <p:cNvSpPr/>
          <p:nvPr/>
        </p:nvSpPr>
        <p:spPr>
          <a:xfrm>
            <a:off x="1154244" y="-341285"/>
            <a:ext cx="11370265" cy="74111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13" name="TextBox 12">
            <a:extLst>
              <a:ext uri="{FF2B5EF4-FFF2-40B4-BE49-F238E27FC236}">
                <a16:creationId xmlns:a16="http://schemas.microsoft.com/office/drawing/2014/main" id="{98C9ABCD-D1F1-4367-8097-244C982E280E}"/>
              </a:ext>
            </a:extLst>
          </p:cNvPr>
          <p:cNvSpPr txBox="1"/>
          <p:nvPr/>
        </p:nvSpPr>
        <p:spPr>
          <a:xfrm>
            <a:off x="6006380" y="1912531"/>
            <a:ext cx="5385438" cy="523220"/>
          </a:xfrm>
          <a:prstGeom prst="rect">
            <a:avLst/>
          </a:prstGeom>
          <a:solidFill>
            <a:schemeClr val="tx1">
              <a:alpha val="68000"/>
            </a:schemeClr>
          </a:solidFill>
        </p:spPr>
        <p:txBody>
          <a:bodyPr wrap="square" rtlCol="0">
            <a:spAutoFit/>
          </a:bodyPr>
          <a:lstStyle/>
          <a:p>
            <a:pPr algn="r"/>
            <a:r>
              <a:rPr lang="en-GB" sz="2800" dirty="0">
                <a:solidFill>
                  <a:schemeClr val="bg1"/>
                </a:solidFill>
              </a:rPr>
              <a:t>Test Suite for  Rooms Availability</a:t>
            </a:r>
          </a:p>
        </p:txBody>
      </p:sp>
      <p:grpSp>
        <p:nvGrpSpPr>
          <p:cNvPr id="20" name="Group 19">
            <a:extLst>
              <a:ext uri="{FF2B5EF4-FFF2-40B4-BE49-F238E27FC236}">
                <a16:creationId xmlns:a16="http://schemas.microsoft.com/office/drawing/2014/main" id="{C2BAF5F0-C1A7-41D1-8315-B27845DA39C5}"/>
              </a:ext>
            </a:extLst>
          </p:cNvPr>
          <p:cNvGrpSpPr/>
          <p:nvPr/>
        </p:nvGrpSpPr>
        <p:grpSpPr>
          <a:xfrm>
            <a:off x="4668033" y="2454443"/>
            <a:ext cx="7291880" cy="4097995"/>
            <a:chOff x="4668033" y="2454443"/>
            <a:chExt cx="7291880" cy="4097995"/>
          </a:xfrm>
        </p:grpSpPr>
        <p:sp>
          <p:nvSpPr>
            <p:cNvPr id="19" name="Rectangle 18">
              <a:extLst>
                <a:ext uri="{FF2B5EF4-FFF2-40B4-BE49-F238E27FC236}">
                  <a16:creationId xmlns:a16="http://schemas.microsoft.com/office/drawing/2014/main" id="{45DDF04D-673C-43BA-91AE-9ECAE0019099}"/>
                </a:ext>
              </a:extLst>
            </p:cNvPr>
            <p:cNvSpPr/>
            <p:nvPr/>
          </p:nvSpPr>
          <p:spPr>
            <a:xfrm>
              <a:off x="4668033" y="2454443"/>
              <a:ext cx="7291880" cy="4097995"/>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2" name="Picture 21">
              <a:extLst>
                <a:ext uri="{FF2B5EF4-FFF2-40B4-BE49-F238E27FC236}">
                  <a16:creationId xmlns:a16="http://schemas.microsoft.com/office/drawing/2014/main" id="{C383E2DE-0E7A-4F90-9D41-64765C9F82EF}"/>
                </a:ext>
              </a:extLst>
            </p:cNvPr>
            <p:cNvPicPr>
              <a:picLocks noChangeAspect="1"/>
            </p:cNvPicPr>
            <p:nvPr/>
          </p:nvPicPr>
          <p:blipFill rotWithShape="1">
            <a:blip r:embed="rId4"/>
            <a:srcRect l="94855"/>
            <a:stretch/>
          </p:blipFill>
          <p:spPr>
            <a:xfrm>
              <a:off x="11580575" y="2476343"/>
              <a:ext cx="379338" cy="4071598"/>
            </a:xfrm>
            <a:prstGeom prst="rect">
              <a:avLst/>
            </a:prstGeom>
          </p:spPr>
        </p:pic>
      </p:grpSp>
      <p:sp>
        <p:nvSpPr>
          <p:cNvPr id="4" name="Rectangle 3">
            <a:extLst>
              <a:ext uri="{FF2B5EF4-FFF2-40B4-BE49-F238E27FC236}">
                <a16:creationId xmlns:a16="http://schemas.microsoft.com/office/drawing/2014/main" id="{76DB5127-A31A-492E-B72F-AEBBCB4B0FBB}"/>
              </a:ext>
            </a:extLst>
          </p:cNvPr>
          <p:cNvSpPr/>
          <p:nvPr/>
        </p:nvSpPr>
        <p:spPr>
          <a:xfrm>
            <a:off x="11564090" y="2481473"/>
            <a:ext cx="365113" cy="1828725"/>
          </a:xfrm>
          <a:prstGeom prst="rect">
            <a:avLst/>
          </a:prstGeom>
          <a:noFill/>
          <a:ln w="50800">
            <a:solidFill>
              <a:srgbClr val="BA8C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a:extLst>
              <a:ext uri="{FF2B5EF4-FFF2-40B4-BE49-F238E27FC236}">
                <a16:creationId xmlns:a16="http://schemas.microsoft.com/office/drawing/2014/main" id="{C27307A1-E2F9-4402-B28F-5080635EC900}"/>
              </a:ext>
            </a:extLst>
          </p:cNvPr>
          <p:cNvPicPr>
            <a:picLocks noChangeAspect="1"/>
          </p:cNvPicPr>
          <p:nvPr/>
        </p:nvPicPr>
        <p:blipFill rotWithShape="1">
          <a:blip r:embed="rId5"/>
          <a:srcRect r="6428"/>
          <a:stretch/>
        </p:blipFill>
        <p:spPr>
          <a:xfrm>
            <a:off x="4706984" y="2509516"/>
            <a:ext cx="6757994" cy="3977167"/>
          </a:xfrm>
          <a:prstGeom prst="rect">
            <a:avLst/>
          </a:prstGeom>
        </p:spPr>
      </p:pic>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itle 3">
            <a:extLst>
              <a:ext uri="{FF2B5EF4-FFF2-40B4-BE49-F238E27FC236}">
                <a16:creationId xmlns:a16="http://schemas.microsoft.com/office/drawing/2014/main" id="{602ACB4C-FD32-44AA-8680-CD5BCE6DA11E}"/>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sp>
        <p:nvSpPr>
          <p:cNvPr id="12" name="Title 3">
            <a:extLst>
              <a:ext uri="{FF2B5EF4-FFF2-40B4-BE49-F238E27FC236}">
                <a16:creationId xmlns:a16="http://schemas.microsoft.com/office/drawing/2014/main" id="{5592298D-044B-4D11-B43B-79BD2D39C976}"/>
              </a:ext>
            </a:extLst>
          </p:cNvPr>
          <p:cNvSpPr txBox="1">
            <a:spLocks/>
          </p:cNvSpPr>
          <p:nvPr/>
        </p:nvSpPr>
        <p:spPr>
          <a:xfrm>
            <a:off x="781318" y="4270693"/>
            <a:ext cx="2611362" cy="161555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1800" dirty="0">
                <a:solidFill>
                  <a:schemeClr val="bg1"/>
                </a:solidFill>
              </a:rPr>
              <a:t>3.</a:t>
            </a:r>
          </a:p>
          <a:p>
            <a:r>
              <a:rPr lang="en-US" sz="2800" dirty="0">
                <a:solidFill>
                  <a:schemeClr val="bg1"/>
                </a:solidFill>
              </a:rPr>
              <a:t>Beware of…</a:t>
            </a:r>
            <a:br>
              <a:rPr lang="en-US" sz="2800" dirty="0">
                <a:solidFill>
                  <a:schemeClr val="bg1"/>
                </a:solidFill>
              </a:rPr>
            </a:br>
            <a:r>
              <a:rPr lang="en-US" sz="2800" dirty="0">
                <a:solidFill>
                  <a:schemeClr val="bg1"/>
                </a:solidFill>
              </a:rPr>
              <a:t>Complex setups</a:t>
            </a:r>
            <a:endParaRPr lang="en-GB" sz="1800" dirty="0">
              <a:solidFill>
                <a:schemeClr val="bg1"/>
              </a:solidFill>
            </a:endParaRPr>
          </a:p>
        </p:txBody>
      </p:sp>
      <p:grpSp>
        <p:nvGrpSpPr>
          <p:cNvPr id="21" name="Group 20">
            <a:extLst>
              <a:ext uri="{FF2B5EF4-FFF2-40B4-BE49-F238E27FC236}">
                <a16:creationId xmlns:a16="http://schemas.microsoft.com/office/drawing/2014/main" id="{2C9A4C91-4662-4934-AF79-F912ACD9AC76}"/>
              </a:ext>
            </a:extLst>
          </p:cNvPr>
          <p:cNvGrpSpPr/>
          <p:nvPr/>
        </p:nvGrpSpPr>
        <p:grpSpPr>
          <a:xfrm>
            <a:off x="9256542" y="3102682"/>
            <a:ext cx="2093937" cy="779018"/>
            <a:chOff x="9256542" y="3102682"/>
            <a:chExt cx="2093937" cy="779018"/>
          </a:xfrm>
        </p:grpSpPr>
        <p:sp>
          <p:nvSpPr>
            <p:cNvPr id="23" name="TextBox 22">
              <a:extLst>
                <a:ext uri="{FF2B5EF4-FFF2-40B4-BE49-F238E27FC236}">
                  <a16:creationId xmlns:a16="http://schemas.microsoft.com/office/drawing/2014/main" id="{85A67ECF-34BB-4F19-A6D5-CE7BC32099FB}"/>
                </a:ext>
              </a:extLst>
            </p:cNvPr>
            <p:cNvSpPr txBox="1"/>
            <p:nvPr/>
          </p:nvSpPr>
          <p:spPr>
            <a:xfrm>
              <a:off x="9256542" y="3102682"/>
              <a:ext cx="2093937" cy="400110"/>
            </a:xfrm>
            <a:prstGeom prst="rect">
              <a:avLst/>
            </a:prstGeom>
            <a:solidFill>
              <a:schemeClr val="tx1">
                <a:alpha val="68000"/>
              </a:schemeClr>
            </a:solidFill>
          </p:spPr>
          <p:txBody>
            <a:bodyPr wrap="square" rtlCol="0">
              <a:spAutoFit/>
            </a:bodyPr>
            <a:lstStyle/>
            <a:p>
              <a:pPr algn="r"/>
              <a:r>
                <a:rPr lang="en-GB" sz="2000" dirty="0">
                  <a:solidFill>
                    <a:srgbClr val="DFC9EF"/>
                  </a:solidFill>
                </a:rPr>
                <a:t>740 lines of Init() </a:t>
              </a:r>
            </a:p>
          </p:txBody>
        </p:sp>
        <p:pic>
          <p:nvPicPr>
            <p:cNvPr id="24" name="Picture 23">
              <a:extLst>
                <a:ext uri="{FF2B5EF4-FFF2-40B4-BE49-F238E27FC236}">
                  <a16:creationId xmlns:a16="http://schemas.microsoft.com/office/drawing/2014/main" id="{DC2B00BC-87B9-4780-87B0-02911DF04F31}"/>
                </a:ext>
              </a:extLst>
            </p:cNvPr>
            <p:cNvPicPr>
              <a:picLocks noChangeAspect="1"/>
            </p:cNvPicPr>
            <p:nvPr/>
          </p:nvPicPr>
          <p:blipFill>
            <a:blip r:embed="rId6">
              <a:clrChange>
                <a:clrFrom>
                  <a:srgbClr val="F7F7F7"/>
                </a:clrFrom>
                <a:clrTo>
                  <a:srgbClr val="F7F7F7">
                    <a:alpha val="0"/>
                  </a:srgbClr>
                </a:clrTo>
              </a:clrChange>
              <a:extLst>
                <a:ext uri="{28A0092B-C50C-407E-A947-70E740481C1C}">
                  <a14:useLocalDpi xmlns:a14="http://schemas.microsoft.com/office/drawing/2010/main" val="0"/>
                </a:ext>
              </a:extLst>
            </a:blip>
            <a:stretch>
              <a:fillRect/>
            </a:stretch>
          </p:blipFill>
          <p:spPr>
            <a:xfrm>
              <a:off x="10040265" y="3469282"/>
              <a:ext cx="526491" cy="412418"/>
            </a:xfrm>
            <a:prstGeom prst="rect">
              <a:avLst/>
            </a:prstGeom>
          </p:spPr>
        </p:pic>
      </p:grpSp>
      <p:sp>
        <p:nvSpPr>
          <p:cNvPr id="25" name="Rectangle 24">
            <a:extLst>
              <a:ext uri="{FF2B5EF4-FFF2-40B4-BE49-F238E27FC236}">
                <a16:creationId xmlns:a16="http://schemas.microsoft.com/office/drawing/2014/main" id="{D384E0F9-1E59-426B-9985-74B6EA476B5F}"/>
              </a:ext>
            </a:extLst>
          </p:cNvPr>
          <p:cNvSpPr/>
          <p:nvPr/>
        </p:nvSpPr>
        <p:spPr>
          <a:xfrm>
            <a:off x="11546582" y="3098335"/>
            <a:ext cx="409242" cy="124293"/>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44948858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A672D63-FE90-4E20-8F6C-56952A8590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55134" y="-566720"/>
            <a:ext cx="11370265" cy="8560184"/>
          </a:xfrm>
          <a:prstGeom prst="rect">
            <a:avLst/>
          </a:prstGeom>
        </p:spPr>
      </p:pic>
      <p:sp>
        <p:nvSpPr>
          <p:cNvPr id="43" name="Rectangle 42">
            <a:extLst>
              <a:ext uri="{FF2B5EF4-FFF2-40B4-BE49-F238E27FC236}">
                <a16:creationId xmlns:a16="http://schemas.microsoft.com/office/drawing/2014/main" id="{B06DF77F-F685-46CC-AEA0-A2F93299DF0E}"/>
              </a:ext>
            </a:extLst>
          </p:cNvPr>
          <p:cNvSpPr/>
          <p:nvPr/>
        </p:nvSpPr>
        <p:spPr>
          <a:xfrm>
            <a:off x="1154244" y="-341285"/>
            <a:ext cx="11370265" cy="74111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13" name="TextBox 12">
            <a:extLst>
              <a:ext uri="{FF2B5EF4-FFF2-40B4-BE49-F238E27FC236}">
                <a16:creationId xmlns:a16="http://schemas.microsoft.com/office/drawing/2014/main" id="{98C9ABCD-D1F1-4367-8097-244C982E280E}"/>
              </a:ext>
            </a:extLst>
          </p:cNvPr>
          <p:cNvSpPr txBox="1"/>
          <p:nvPr/>
        </p:nvSpPr>
        <p:spPr>
          <a:xfrm>
            <a:off x="6006380" y="1912531"/>
            <a:ext cx="5385438" cy="523220"/>
          </a:xfrm>
          <a:prstGeom prst="rect">
            <a:avLst/>
          </a:prstGeom>
          <a:solidFill>
            <a:schemeClr val="tx1">
              <a:alpha val="68000"/>
            </a:schemeClr>
          </a:solidFill>
        </p:spPr>
        <p:txBody>
          <a:bodyPr wrap="square" rtlCol="0">
            <a:spAutoFit/>
          </a:bodyPr>
          <a:lstStyle/>
          <a:p>
            <a:pPr algn="r"/>
            <a:r>
              <a:rPr lang="en-GB" sz="2800" dirty="0">
                <a:solidFill>
                  <a:schemeClr val="bg1"/>
                </a:solidFill>
              </a:rPr>
              <a:t>Test Suite for  Rooms Availability</a:t>
            </a:r>
          </a:p>
        </p:txBody>
      </p:sp>
      <p:grpSp>
        <p:nvGrpSpPr>
          <p:cNvPr id="20" name="Group 19">
            <a:extLst>
              <a:ext uri="{FF2B5EF4-FFF2-40B4-BE49-F238E27FC236}">
                <a16:creationId xmlns:a16="http://schemas.microsoft.com/office/drawing/2014/main" id="{C2BAF5F0-C1A7-41D1-8315-B27845DA39C5}"/>
              </a:ext>
            </a:extLst>
          </p:cNvPr>
          <p:cNvGrpSpPr/>
          <p:nvPr/>
        </p:nvGrpSpPr>
        <p:grpSpPr>
          <a:xfrm>
            <a:off x="4668033" y="2454443"/>
            <a:ext cx="7291880" cy="4097995"/>
            <a:chOff x="4668033" y="2454443"/>
            <a:chExt cx="7291880" cy="4097995"/>
          </a:xfrm>
        </p:grpSpPr>
        <p:sp>
          <p:nvSpPr>
            <p:cNvPr id="19" name="Rectangle 18">
              <a:extLst>
                <a:ext uri="{FF2B5EF4-FFF2-40B4-BE49-F238E27FC236}">
                  <a16:creationId xmlns:a16="http://schemas.microsoft.com/office/drawing/2014/main" id="{45DDF04D-673C-43BA-91AE-9ECAE0019099}"/>
                </a:ext>
              </a:extLst>
            </p:cNvPr>
            <p:cNvSpPr/>
            <p:nvPr/>
          </p:nvSpPr>
          <p:spPr>
            <a:xfrm>
              <a:off x="4668033" y="2454443"/>
              <a:ext cx="7291880" cy="4097995"/>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2" name="Picture 21">
              <a:extLst>
                <a:ext uri="{FF2B5EF4-FFF2-40B4-BE49-F238E27FC236}">
                  <a16:creationId xmlns:a16="http://schemas.microsoft.com/office/drawing/2014/main" id="{C383E2DE-0E7A-4F90-9D41-64765C9F82EF}"/>
                </a:ext>
              </a:extLst>
            </p:cNvPr>
            <p:cNvPicPr>
              <a:picLocks noChangeAspect="1"/>
            </p:cNvPicPr>
            <p:nvPr/>
          </p:nvPicPr>
          <p:blipFill rotWithShape="1">
            <a:blip r:embed="rId4"/>
            <a:srcRect l="94855"/>
            <a:stretch/>
          </p:blipFill>
          <p:spPr>
            <a:xfrm>
              <a:off x="11580575" y="2476343"/>
              <a:ext cx="379338" cy="4071598"/>
            </a:xfrm>
            <a:prstGeom prst="rect">
              <a:avLst/>
            </a:prstGeom>
          </p:spPr>
        </p:pic>
      </p:grpSp>
      <p:sp>
        <p:nvSpPr>
          <p:cNvPr id="4" name="Rectangle 3">
            <a:extLst>
              <a:ext uri="{FF2B5EF4-FFF2-40B4-BE49-F238E27FC236}">
                <a16:creationId xmlns:a16="http://schemas.microsoft.com/office/drawing/2014/main" id="{76DB5127-A31A-492E-B72F-AEBBCB4B0FBB}"/>
              </a:ext>
            </a:extLst>
          </p:cNvPr>
          <p:cNvSpPr/>
          <p:nvPr/>
        </p:nvSpPr>
        <p:spPr>
          <a:xfrm>
            <a:off x="11564090" y="2481473"/>
            <a:ext cx="365113" cy="1828725"/>
          </a:xfrm>
          <a:prstGeom prst="rect">
            <a:avLst/>
          </a:prstGeom>
          <a:noFill/>
          <a:ln w="50800">
            <a:solidFill>
              <a:srgbClr val="BA8C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a:extLst>
              <a:ext uri="{FF2B5EF4-FFF2-40B4-BE49-F238E27FC236}">
                <a16:creationId xmlns:a16="http://schemas.microsoft.com/office/drawing/2014/main" id="{1BE795C9-AB5F-4ABC-9F57-FF78241BBF51}"/>
              </a:ext>
            </a:extLst>
          </p:cNvPr>
          <p:cNvPicPr>
            <a:picLocks noChangeAspect="1"/>
          </p:cNvPicPr>
          <p:nvPr/>
        </p:nvPicPr>
        <p:blipFill rotWithShape="1">
          <a:blip r:embed="rId5"/>
          <a:srcRect r="4938"/>
          <a:stretch/>
        </p:blipFill>
        <p:spPr>
          <a:xfrm>
            <a:off x="4711636" y="2471846"/>
            <a:ext cx="6753341" cy="4021140"/>
          </a:xfrm>
          <a:prstGeom prst="rect">
            <a:avLst/>
          </a:prstGeom>
        </p:spPr>
      </p:pic>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itle 3">
            <a:extLst>
              <a:ext uri="{FF2B5EF4-FFF2-40B4-BE49-F238E27FC236}">
                <a16:creationId xmlns:a16="http://schemas.microsoft.com/office/drawing/2014/main" id="{602ACB4C-FD32-44AA-8680-CD5BCE6DA11E}"/>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sp>
        <p:nvSpPr>
          <p:cNvPr id="12" name="Title 3">
            <a:extLst>
              <a:ext uri="{FF2B5EF4-FFF2-40B4-BE49-F238E27FC236}">
                <a16:creationId xmlns:a16="http://schemas.microsoft.com/office/drawing/2014/main" id="{5592298D-044B-4D11-B43B-79BD2D39C976}"/>
              </a:ext>
            </a:extLst>
          </p:cNvPr>
          <p:cNvSpPr txBox="1">
            <a:spLocks/>
          </p:cNvSpPr>
          <p:nvPr/>
        </p:nvSpPr>
        <p:spPr>
          <a:xfrm>
            <a:off x="781318" y="4270693"/>
            <a:ext cx="2611362" cy="161555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1800" dirty="0">
                <a:solidFill>
                  <a:schemeClr val="bg1"/>
                </a:solidFill>
              </a:rPr>
              <a:t>3.</a:t>
            </a:r>
          </a:p>
          <a:p>
            <a:r>
              <a:rPr lang="en-US" sz="2800" dirty="0">
                <a:solidFill>
                  <a:schemeClr val="bg1"/>
                </a:solidFill>
              </a:rPr>
              <a:t>Beware of…</a:t>
            </a:r>
            <a:br>
              <a:rPr lang="en-US" sz="2800" dirty="0">
                <a:solidFill>
                  <a:schemeClr val="bg1"/>
                </a:solidFill>
              </a:rPr>
            </a:br>
            <a:r>
              <a:rPr lang="en-US" sz="2800" dirty="0">
                <a:solidFill>
                  <a:schemeClr val="bg1"/>
                </a:solidFill>
              </a:rPr>
              <a:t>Complex setups</a:t>
            </a:r>
            <a:endParaRPr lang="en-GB" sz="1800" dirty="0">
              <a:solidFill>
                <a:schemeClr val="bg1"/>
              </a:solidFill>
            </a:endParaRPr>
          </a:p>
        </p:txBody>
      </p:sp>
      <p:grpSp>
        <p:nvGrpSpPr>
          <p:cNvPr id="25" name="Group 24">
            <a:extLst>
              <a:ext uri="{FF2B5EF4-FFF2-40B4-BE49-F238E27FC236}">
                <a16:creationId xmlns:a16="http://schemas.microsoft.com/office/drawing/2014/main" id="{959ABD0C-CAFB-4825-B78E-786CD9AC10B0}"/>
              </a:ext>
            </a:extLst>
          </p:cNvPr>
          <p:cNvGrpSpPr/>
          <p:nvPr/>
        </p:nvGrpSpPr>
        <p:grpSpPr>
          <a:xfrm>
            <a:off x="9256542" y="3102682"/>
            <a:ext cx="2093937" cy="779018"/>
            <a:chOff x="9256542" y="3102682"/>
            <a:chExt cx="2093937" cy="779018"/>
          </a:xfrm>
        </p:grpSpPr>
        <p:sp>
          <p:nvSpPr>
            <p:cNvPr id="27" name="TextBox 26">
              <a:extLst>
                <a:ext uri="{FF2B5EF4-FFF2-40B4-BE49-F238E27FC236}">
                  <a16:creationId xmlns:a16="http://schemas.microsoft.com/office/drawing/2014/main" id="{074CF63F-4FA0-43D6-A0B0-37353237F04D}"/>
                </a:ext>
              </a:extLst>
            </p:cNvPr>
            <p:cNvSpPr txBox="1"/>
            <p:nvPr/>
          </p:nvSpPr>
          <p:spPr>
            <a:xfrm>
              <a:off x="9256542" y="3102682"/>
              <a:ext cx="2093937" cy="400110"/>
            </a:xfrm>
            <a:prstGeom prst="rect">
              <a:avLst/>
            </a:prstGeom>
            <a:solidFill>
              <a:schemeClr val="tx1">
                <a:alpha val="68000"/>
              </a:schemeClr>
            </a:solidFill>
          </p:spPr>
          <p:txBody>
            <a:bodyPr wrap="square" rtlCol="0">
              <a:spAutoFit/>
            </a:bodyPr>
            <a:lstStyle/>
            <a:p>
              <a:pPr algn="r"/>
              <a:r>
                <a:rPr lang="en-GB" sz="2000" dirty="0">
                  <a:solidFill>
                    <a:srgbClr val="DFC9EF"/>
                  </a:solidFill>
                </a:rPr>
                <a:t>740 lines of Init() </a:t>
              </a:r>
            </a:p>
          </p:txBody>
        </p:sp>
        <p:pic>
          <p:nvPicPr>
            <p:cNvPr id="28" name="Picture 27">
              <a:extLst>
                <a:ext uri="{FF2B5EF4-FFF2-40B4-BE49-F238E27FC236}">
                  <a16:creationId xmlns:a16="http://schemas.microsoft.com/office/drawing/2014/main" id="{06E34A73-8C08-44AB-AC9D-E6ACAA232DE1}"/>
                </a:ext>
              </a:extLst>
            </p:cNvPr>
            <p:cNvPicPr>
              <a:picLocks noChangeAspect="1"/>
            </p:cNvPicPr>
            <p:nvPr/>
          </p:nvPicPr>
          <p:blipFill>
            <a:blip r:embed="rId6">
              <a:clrChange>
                <a:clrFrom>
                  <a:srgbClr val="F7F7F7"/>
                </a:clrFrom>
                <a:clrTo>
                  <a:srgbClr val="F7F7F7">
                    <a:alpha val="0"/>
                  </a:srgbClr>
                </a:clrTo>
              </a:clrChange>
              <a:extLst>
                <a:ext uri="{28A0092B-C50C-407E-A947-70E740481C1C}">
                  <a14:useLocalDpi xmlns:a14="http://schemas.microsoft.com/office/drawing/2010/main" val="0"/>
                </a:ext>
              </a:extLst>
            </a:blip>
            <a:stretch>
              <a:fillRect/>
            </a:stretch>
          </p:blipFill>
          <p:spPr>
            <a:xfrm>
              <a:off x="10040265" y="3469282"/>
              <a:ext cx="526491" cy="412418"/>
            </a:xfrm>
            <a:prstGeom prst="rect">
              <a:avLst/>
            </a:prstGeom>
          </p:spPr>
        </p:pic>
      </p:grpSp>
      <p:sp>
        <p:nvSpPr>
          <p:cNvPr id="29" name="Rectangle 28">
            <a:extLst>
              <a:ext uri="{FF2B5EF4-FFF2-40B4-BE49-F238E27FC236}">
                <a16:creationId xmlns:a16="http://schemas.microsoft.com/office/drawing/2014/main" id="{8C9D8336-9322-43B2-BCA4-E6B6696D6282}"/>
              </a:ext>
            </a:extLst>
          </p:cNvPr>
          <p:cNvSpPr/>
          <p:nvPr/>
        </p:nvSpPr>
        <p:spPr>
          <a:xfrm>
            <a:off x="11546582" y="3793404"/>
            <a:ext cx="409242" cy="124293"/>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61722347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A672D63-FE90-4E20-8F6C-56952A8590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55134" y="-566720"/>
            <a:ext cx="11370265" cy="8560184"/>
          </a:xfrm>
          <a:prstGeom prst="rect">
            <a:avLst/>
          </a:prstGeom>
        </p:spPr>
      </p:pic>
      <p:sp>
        <p:nvSpPr>
          <p:cNvPr id="43" name="Rectangle 42">
            <a:extLst>
              <a:ext uri="{FF2B5EF4-FFF2-40B4-BE49-F238E27FC236}">
                <a16:creationId xmlns:a16="http://schemas.microsoft.com/office/drawing/2014/main" id="{B06DF77F-F685-46CC-AEA0-A2F93299DF0E}"/>
              </a:ext>
            </a:extLst>
          </p:cNvPr>
          <p:cNvSpPr/>
          <p:nvPr/>
        </p:nvSpPr>
        <p:spPr>
          <a:xfrm>
            <a:off x="1154244" y="-341285"/>
            <a:ext cx="11370265" cy="74111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13" name="TextBox 12">
            <a:extLst>
              <a:ext uri="{FF2B5EF4-FFF2-40B4-BE49-F238E27FC236}">
                <a16:creationId xmlns:a16="http://schemas.microsoft.com/office/drawing/2014/main" id="{98C9ABCD-D1F1-4367-8097-244C982E280E}"/>
              </a:ext>
            </a:extLst>
          </p:cNvPr>
          <p:cNvSpPr txBox="1"/>
          <p:nvPr/>
        </p:nvSpPr>
        <p:spPr>
          <a:xfrm>
            <a:off x="6006380" y="1912531"/>
            <a:ext cx="5385438" cy="523220"/>
          </a:xfrm>
          <a:prstGeom prst="rect">
            <a:avLst/>
          </a:prstGeom>
          <a:solidFill>
            <a:schemeClr val="tx1">
              <a:alpha val="68000"/>
            </a:schemeClr>
          </a:solidFill>
        </p:spPr>
        <p:txBody>
          <a:bodyPr wrap="square" rtlCol="0">
            <a:spAutoFit/>
          </a:bodyPr>
          <a:lstStyle/>
          <a:p>
            <a:pPr algn="r"/>
            <a:r>
              <a:rPr lang="en-GB" sz="2800" dirty="0">
                <a:solidFill>
                  <a:schemeClr val="bg1"/>
                </a:solidFill>
              </a:rPr>
              <a:t>Test Suite for  Rooms Availability</a:t>
            </a:r>
          </a:p>
        </p:txBody>
      </p:sp>
      <p:grpSp>
        <p:nvGrpSpPr>
          <p:cNvPr id="20" name="Group 19">
            <a:extLst>
              <a:ext uri="{FF2B5EF4-FFF2-40B4-BE49-F238E27FC236}">
                <a16:creationId xmlns:a16="http://schemas.microsoft.com/office/drawing/2014/main" id="{C2BAF5F0-C1A7-41D1-8315-B27845DA39C5}"/>
              </a:ext>
            </a:extLst>
          </p:cNvPr>
          <p:cNvGrpSpPr/>
          <p:nvPr/>
        </p:nvGrpSpPr>
        <p:grpSpPr>
          <a:xfrm>
            <a:off x="4668033" y="2454443"/>
            <a:ext cx="7291880" cy="4097995"/>
            <a:chOff x="4668033" y="2454443"/>
            <a:chExt cx="7291880" cy="4097995"/>
          </a:xfrm>
        </p:grpSpPr>
        <p:sp>
          <p:nvSpPr>
            <p:cNvPr id="19" name="Rectangle 18">
              <a:extLst>
                <a:ext uri="{FF2B5EF4-FFF2-40B4-BE49-F238E27FC236}">
                  <a16:creationId xmlns:a16="http://schemas.microsoft.com/office/drawing/2014/main" id="{45DDF04D-673C-43BA-91AE-9ECAE0019099}"/>
                </a:ext>
              </a:extLst>
            </p:cNvPr>
            <p:cNvSpPr/>
            <p:nvPr/>
          </p:nvSpPr>
          <p:spPr>
            <a:xfrm>
              <a:off x="4668033" y="2454443"/>
              <a:ext cx="7291880" cy="4097995"/>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2" name="Picture 21">
              <a:extLst>
                <a:ext uri="{FF2B5EF4-FFF2-40B4-BE49-F238E27FC236}">
                  <a16:creationId xmlns:a16="http://schemas.microsoft.com/office/drawing/2014/main" id="{C383E2DE-0E7A-4F90-9D41-64765C9F82EF}"/>
                </a:ext>
              </a:extLst>
            </p:cNvPr>
            <p:cNvPicPr>
              <a:picLocks noChangeAspect="1"/>
            </p:cNvPicPr>
            <p:nvPr/>
          </p:nvPicPr>
          <p:blipFill rotWithShape="1">
            <a:blip r:embed="rId4"/>
            <a:srcRect l="94855"/>
            <a:stretch/>
          </p:blipFill>
          <p:spPr>
            <a:xfrm>
              <a:off x="11580575" y="2476343"/>
              <a:ext cx="379338" cy="4071598"/>
            </a:xfrm>
            <a:prstGeom prst="rect">
              <a:avLst/>
            </a:prstGeom>
          </p:spPr>
        </p:pic>
      </p:grpSp>
      <p:pic>
        <p:nvPicPr>
          <p:cNvPr id="21" name="Picture 20">
            <a:extLst>
              <a:ext uri="{FF2B5EF4-FFF2-40B4-BE49-F238E27FC236}">
                <a16:creationId xmlns:a16="http://schemas.microsoft.com/office/drawing/2014/main" id="{FBADA545-208D-4C19-A719-80CACC84E462}"/>
              </a:ext>
            </a:extLst>
          </p:cNvPr>
          <p:cNvPicPr>
            <a:picLocks noChangeAspect="1"/>
          </p:cNvPicPr>
          <p:nvPr/>
        </p:nvPicPr>
        <p:blipFill rotWithShape="1">
          <a:blip r:embed="rId5"/>
          <a:srcRect r="5645"/>
          <a:stretch/>
        </p:blipFill>
        <p:spPr>
          <a:xfrm>
            <a:off x="4712647" y="2476343"/>
            <a:ext cx="6820733" cy="4021263"/>
          </a:xfrm>
          <a:prstGeom prst="rect">
            <a:avLst/>
          </a:prstGeom>
        </p:spPr>
      </p:pic>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itle 3">
            <a:extLst>
              <a:ext uri="{FF2B5EF4-FFF2-40B4-BE49-F238E27FC236}">
                <a16:creationId xmlns:a16="http://schemas.microsoft.com/office/drawing/2014/main" id="{602ACB4C-FD32-44AA-8680-CD5BCE6DA11E}"/>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sp>
        <p:nvSpPr>
          <p:cNvPr id="12" name="Title 3">
            <a:extLst>
              <a:ext uri="{FF2B5EF4-FFF2-40B4-BE49-F238E27FC236}">
                <a16:creationId xmlns:a16="http://schemas.microsoft.com/office/drawing/2014/main" id="{5592298D-044B-4D11-B43B-79BD2D39C976}"/>
              </a:ext>
            </a:extLst>
          </p:cNvPr>
          <p:cNvSpPr txBox="1">
            <a:spLocks/>
          </p:cNvSpPr>
          <p:nvPr/>
        </p:nvSpPr>
        <p:spPr>
          <a:xfrm>
            <a:off x="781318" y="4270693"/>
            <a:ext cx="2611362" cy="161555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1800" dirty="0">
                <a:solidFill>
                  <a:schemeClr val="bg1"/>
                </a:solidFill>
              </a:rPr>
              <a:t>3.</a:t>
            </a:r>
          </a:p>
          <a:p>
            <a:r>
              <a:rPr lang="en-US" sz="2800" dirty="0">
                <a:solidFill>
                  <a:schemeClr val="bg1"/>
                </a:solidFill>
              </a:rPr>
              <a:t>Beware of…</a:t>
            </a:r>
            <a:br>
              <a:rPr lang="en-US" sz="2800" dirty="0">
                <a:solidFill>
                  <a:schemeClr val="bg1"/>
                </a:solidFill>
              </a:rPr>
            </a:br>
            <a:r>
              <a:rPr lang="en-US" sz="2800" dirty="0">
                <a:solidFill>
                  <a:schemeClr val="bg1"/>
                </a:solidFill>
              </a:rPr>
              <a:t>Complex setups</a:t>
            </a:r>
            <a:endParaRPr lang="en-GB" sz="1800" dirty="0">
              <a:solidFill>
                <a:schemeClr val="bg1"/>
              </a:solidFill>
            </a:endParaRPr>
          </a:p>
        </p:txBody>
      </p:sp>
      <p:sp>
        <p:nvSpPr>
          <p:cNvPr id="23" name="Rectangle 22">
            <a:extLst>
              <a:ext uri="{FF2B5EF4-FFF2-40B4-BE49-F238E27FC236}">
                <a16:creationId xmlns:a16="http://schemas.microsoft.com/office/drawing/2014/main" id="{40AB1173-B558-4FDB-B06F-F0E5679B36BA}"/>
              </a:ext>
            </a:extLst>
          </p:cNvPr>
          <p:cNvSpPr/>
          <p:nvPr/>
        </p:nvSpPr>
        <p:spPr>
          <a:xfrm>
            <a:off x="11565259" y="4370253"/>
            <a:ext cx="365113" cy="2147712"/>
          </a:xfrm>
          <a:prstGeom prst="rect">
            <a:avLst/>
          </a:prstGeom>
          <a:noFill/>
          <a:ln w="508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TextBox 23">
            <a:extLst>
              <a:ext uri="{FF2B5EF4-FFF2-40B4-BE49-F238E27FC236}">
                <a16:creationId xmlns:a16="http://schemas.microsoft.com/office/drawing/2014/main" id="{49E2F36B-C608-41C2-B065-B47A39AEF358}"/>
              </a:ext>
            </a:extLst>
          </p:cNvPr>
          <p:cNvSpPr txBox="1"/>
          <p:nvPr/>
        </p:nvSpPr>
        <p:spPr>
          <a:xfrm>
            <a:off x="8496886" y="4865752"/>
            <a:ext cx="2990653" cy="707886"/>
          </a:xfrm>
          <a:prstGeom prst="rect">
            <a:avLst/>
          </a:prstGeom>
          <a:solidFill>
            <a:schemeClr val="tx1">
              <a:alpha val="75000"/>
            </a:schemeClr>
          </a:solidFill>
        </p:spPr>
        <p:txBody>
          <a:bodyPr wrap="square" rtlCol="0">
            <a:spAutoFit/>
          </a:bodyPr>
          <a:lstStyle/>
          <a:p>
            <a:pPr algn="r"/>
            <a:r>
              <a:rPr lang="en-GB" sz="2000" dirty="0">
                <a:solidFill>
                  <a:srgbClr val="FFC000"/>
                </a:solidFill>
              </a:rPr>
              <a:t>Tests using initialized fields </a:t>
            </a:r>
            <a:br>
              <a:rPr lang="en-GB" sz="2000" dirty="0">
                <a:solidFill>
                  <a:srgbClr val="FFC000"/>
                </a:solidFill>
              </a:rPr>
            </a:br>
            <a:r>
              <a:rPr lang="en-GB" sz="2000" dirty="0">
                <a:solidFill>
                  <a:srgbClr val="FFC000"/>
                </a:solidFill>
                <a:sym typeface="Wingdings" panose="05000000000000000000" pitchFamily="2" charset="2"/>
              </a:rPr>
              <a:t></a:t>
            </a:r>
            <a:r>
              <a:rPr lang="en-GB" sz="2000" dirty="0">
                <a:solidFill>
                  <a:srgbClr val="FFC000"/>
                </a:solidFill>
              </a:rPr>
              <a:t> side effects nightmare</a:t>
            </a:r>
          </a:p>
        </p:txBody>
      </p:sp>
      <p:pic>
        <p:nvPicPr>
          <p:cNvPr id="15" name="Picture 14">
            <a:extLst>
              <a:ext uri="{FF2B5EF4-FFF2-40B4-BE49-F238E27FC236}">
                <a16:creationId xmlns:a16="http://schemas.microsoft.com/office/drawing/2014/main" id="{C387A59D-6805-45A2-B278-ED79D40B6B0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729866" y="5571968"/>
            <a:ext cx="638377" cy="638377"/>
          </a:xfrm>
          <a:prstGeom prst="rect">
            <a:avLst/>
          </a:prstGeom>
        </p:spPr>
      </p:pic>
      <p:sp>
        <p:nvSpPr>
          <p:cNvPr id="25" name="Rectangle 24">
            <a:extLst>
              <a:ext uri="{FF2B5EF4-FFF2-40B4-BE49-F238E27FC236}">
                <a16:creationId xmlns:a16="http://schemas.microsoft.com/office/drawing/2014/main" id="{BAFE38A6-C78B-45FA-8026-20AEF0B049E3}"/>
              </a:ext>
            </a:extLst>
          </p:cNvPr>
          <p:cNvSpPr/>
          <p:nvPr/>
        </p:nvSpPr>
        <p:spPr>
          <a:xfrm>
            <a:off x="11546582" y="5639050"/>
            <a:ext cx="409242" cy="124293"/>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50021539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A672D63-FE90-4E20-8F6C-56952A8590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55134" y="-566720"/>
            <a:ext cx="11370265" cy="8560184"/>
          </a:xfrm>
          <a:prstGeom prst="rect">
            <a:avLst/>
          </a:prstGeom>
        </p:spPr>
      </p:pic>
      <p:sp>
        <p:nvSpPr>
          <p:cNvPr id="43" name="Rectangle 42">
            <a:extLst>
              <a:ext uri="{FF2B5EF4-FFF2-40B4-BE49-F238E27FC236}">
                <a16:creationId xmlns:a16="http://schemas.microsoft.com/office/drawing/2014/main" id="{B06DF77F-F685-46CC-AEA0-A2F93299DF0E}"/>
              </a:ext>
            </a:extLst>
          </p:cNvPr>
          <p:cNvSpPr/>
          <p:nvPr/>
        </p:nvSpPr>
        <p:spPr>
          <a:xfrm>
            <a:off x="1154244" y="-341285"/>
            <a:ext cx="11370265" cy="74111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8" name="Rectangle 7">
            <a:extLst>
              <a:ext uri="{FF2B5EF4-FFF2-40B4-BE49-F238E27FC236}">
                <a16:creationId xmlns:a16="http://schemas.microsoft.com/office/drawing/2014/main" id="{B64C4AC1-1D20-4F51-ACBF-5001A9736C72}"/>
              </a:ext>
            </a:extLst>
          </p:cNvPr>
          <p:cNvSpPr/>
          <p:nvPr/>
        </p:nvSpPr>
        <p:spPr>
          <a:xfrm>
            <a:off x="1306644" y="-188885"/>
            <a:ext cx="11782268" cy="7411154"/>
          </a:xfrm>
          <a:prstGeom prst="rect">
            <a:avLst/>
          </a:prstGeom>
          <a:solidFill>
            <a:schemeClr val="bg2">
              <a:alpha val="9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itle 3">
            <a:extLst>
              <a:ext uri="{FF2B5EF4-FFF2-40B4-BE49-F238E27FC236}">
                <a16:creationId xmlns:a16="http://schemas.microsoft.com/office/drawing/2014/main" id="{6FF29C53-CC40-4651-B95A-116B3A6D1CED}"/>
              </a:ext>
            </a:extLst>
          </p:cNvPr>
          <p:cNvSpPr txBox="1">
            <a:spLocks/>
          </p:cNvSpPr>
          <p:nvPr/>
        </p:nvSpPr>
        <p:spPr>
          <a:xfrm>
            <a:off x="5776502" y="1805424"/>
            <a:ext cx="5714727" cy="4080827"/>
          </a:xfrm>
          <a:prstGeom prst="rect">
            <a:avLst/>
          </a:prstGeom>
        </p:spPr>
        <p:txBody>
          <a:bodyPr vert="horz" lIns="91440" tIns="45720" rIns="91440" bIns="45720" rtlCol="0" anchor="t">
            <a:normAutofit fontScale="70000" lnSpcReduction="20000"/>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pPr algn="ctr">
              <a:spcAft>
                <a:spcPts val="1800"/>
              </a:spcAft>
            </a:pPr>
            <a:r>
              <a:rPr lang="en-US" sz="3600" cap="all" dirty="0"/>
              <a:t>Mitigations</a:t>
            </a:r>
          </a:p>
          <a:p>
            <a:pPr>
              <a:spcAft>
                <a:spcPts val="1800"/>
              </a:spcAft>
            </a:pPr>
            <a:endParaRPr lang="en-US" sz="2800" dirty="0"/>
          </a:p>
          <a:p>
            <a:pPr marL="457200" indent="-457200">
              <a:spcAft>
                <a:spcPts val="1800"/>
              </a:spcAft>
              <a:buFont typeface="Arial" panose="020B0604020202020204" pitchFamily="34" charset="0"/>
              <a:buChar char="•"/>
            </a:pPr>
            <a:r>
              <a:rPr lang="en-US" sz="2800" dirty="0"/>
              <a:t>Avoid cognitive overload as much as possible </a:t>
            </a:r>
            <a:br>
              <a:rPr lang="en-US" sz="2800" dirty="0"/>
            </a:br>
            <a:r>
              <a:rPr lang="en-US" sz="2000" dirty="0"/>
              <a:t>(i.e. anything that is declared outside your test) </a:t>
            </a:r>
          </a:p>
          <a:p>
            <a:pPr marL="457200" indent="-457200">
              <a:spcAft>
                <a:spcPts val="1800"/>
              </a:spcAft>
              <a:buFont typeface="Arial" panose="020B0604020202020204" pitchFamily="34" charset="0"/>
              <a:buChar char="•"/>
            </a:pPr>
            <a:r>
              <a:rPr lang="en-US" sz="2800" dirty="0"/>
              <a:t>Favor local variables over test suite members </a:t>
            </a:r>
            <a:br>
              <a:rPr lang="en-US" sz="2800" dirty="0"/>
            </a:br>
            <a:r>
              <a:rPr lang="en-US" sz="2000" dirty="0"/>
              <a:t>Everything should be created from the test</a:t>
            </a:r>
            <a:endParaRPr lang="en-US" sz="4000" dirty="0"/>
          </a:p>
          <a:p>
            <a:pPr marL="457200" indent="-457200">
              <a:spcAft>
                <a:spcPts val="1800"/>
              </a:spcAft>
              <a:buFont typeface="Arial" panose="020B0604020202020204" pitchFamily="34" charset="0"/>
              <a:buChar char="•"/>
            </a:pPr>
            <a:r>
              <a:rPr lang="en-US" sz="2800" dirty="0"/>
              <a:t>Use Domain</a:t>
            </a:r>
            <a:r>
              <a:rPr lang="fr-FR" sz="2800" dirty="0"/>
              <a:t>-D</a:t>
            </a:r>
            <a:r>
              <a:rPr lang="en-US" sz="2800" dirty="0"/>
              <a:t>riven Builders to shorten and explicit the Arrange section of your tests</a:t>
            </a:r>
          </a:p>
          <a:p>
            <a:pPr marL="457200" indent="-457200">
              <a:spcAft>
                <a:spcPts val="1800"/>
              </a:spcAft>
              <a:buFont typeface="Arial" panose="020B0604020202020204" pitchFamily="34" charset="0"/>
              <a:buChar char="•"/>
            </a:pPr>
            <a:r>
              <a:rPr lang="en-US" sz="2800" dirty="0">
                <a:solidFill>
                  <a:srgbClr val="C00000"/>
                </a:solidFill>
              </a:rPr>
              <a:t>Treat your test code as production code!</a:t>
            </a:r>
            <a:br>
              <a:rPr lang="en-US" sz="2800" dirty="0">
                <a:solidFill>
                  <a:srgbClr val="C00000"/>
                </a:solidFill>
              </a:rPr>
            </a:br>
            <a:r>
              <a:rPr lang="en-US" sz="2000" dirty="0">
                <a:sym typeface="Wingdings" panose="05000000000000000000" pitchFamily="2" charset="2"/>
              </a:rPr>
              <a:t> </a:t>
            </a:r>
            <a:r>
              <a:rPr lang="en-US" sz="2000" dirty="0" err="1"/>
              <a:t>mercyless</a:t>
            </a:r>
            <a:r>
              <a:rPr lang="en-US" sz="2000" dirty="0"/>
              <a:t> refactoring</a:t>
            </a:r>
            <a:endParaRPr lang="en-US" sz="2600" dirty="0"/>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itle 3">
            <a:extLst>
              <a:ext uri="{FF2B5EF4-FFF2-40B4-BE49-F238E27FC236}">
                <a16:creationId xmlns:a16="http://schemas.microsoft.com/office/drawing/2014/main" id="{602ACB4C-FD32-44AA-8680-CD5BCE6DA11E}"/>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sp>
        <p:nvSpPr>
          <p:cNvPr id="12" name="Title 3">
            <a:extLst>
              <a:ext uri="{FF2B5EF4-FFF2-40B4-BE49-F238E27FC236}">
                <a16:creationId xmlns:a16="http://schemas.microsoft.com/office/drawing/2014/main" id="{5592298D-044B-4D11-B43B-79BD2D39C976}"/>
              </a:ext>
            </a:extLst>
          </p:cNvPr>
          <p:cNvSpPr txBox="1">
            <a:spLocks/>
          </p:cNvSpPr>
          <p:nvPr/>
        </p:nvSpPr>
        <p:spPr>
          <a:xfrm>
            <a:off x="781318" y="4270693"/>
            <a:ext cx="2611362" cy="161555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1800" dirty="0">
                <a:solidFill>
                  <a:schemeClr val="bg1"/>
                </a:solidFill>
              </a:rPr>
              <a:t>3.</a:t>
            </a:r>
          </a:p>
          <a:p>
            <a:r>
              <a:rPr lang="en-US" sz="2800" dirty="0">
                <a:solidFill>
                  <a:schemeClr val="bg1"/>
                </a:solidFill>
              </a:rPr>
              <a:t>Beware of…</a:t>
            </a:r>
            <a:br>
              <a:rPr lang="en-US" sz="2800" dirty="0">
                <a:solidFill>
                  <a:schemeClr val="bg1"/>
                </a:solidFill>
              </a:rPr>
            </a:br>
            <a:r>
              <a:rPr lang="en-US" sz="2800" dirty="0">
                <a:solidFill>
                  <a:schemeClr val="bg1"/>
                </a:solidFill>
              </a:rPr>
              <a:t>Complex setups</a:t>
            </a:r>
            <a:endParaRPr lang="en-GB" sz="1800" dirty="0">
              <a:solidFill>
                <a:schemeClr val="bg1"/>
              </a:solidFill>
            </a:endParaRPr>
          </a:p>
        </p:txBody>
      </p:sp>
      <p:pic>
        <p:nvPicPr>
          <p:cNvPr id="4" name="Picture 3">
            <a:extLst>
              <a:ext uri="{FF2B5EF4-FFF2-40B4-BE49-F238E27FC236}">
                <a16:creationId xmlns:a16="http://schemas.microsoft.com/office/drawing/2014/main" id="{01AE81AD-0F29-4DAD-A851-4AF0DB13DC31}"/>
              </a:ext>
            </a:extLst>
          </p:cNvPr>
          <p:cNvPicPr>
            <a:picLocks noChangeAspect="1"/>
          </p:cNvPicPr>
          <p:nvPr/>
        </p:nvPicPr>
        <p:blipFill>
          <a:blip r:embed="rId4">
            <a:clrChange>
              <a:clrFrom>
                <a:srgbClr val="000000"/>
              </a:clrFrom>
              <a:clrTo>
                <a:srgbClr val="000000">
                  <a:alpha val="0"/>
                </a:srgbClr>
              </a:clrTo>
            </a:clrChange>
          </a:blip>
          <a:stretch>
            <a:fillRect/>
          </a:stretch>
        </p:blipFill>
        <p:spPr>
          <a:xfrm>
            <a:off x="11019121" y="2512237"/>
            <a:ext cx="889179" cy="861392"/>
          </a:xfrm>
          <a:prstGeom prst="rect">
            <a:avLst/>
          </a:prstGeom>
        </p:spPr>
      </p:pic>
    </p:spTree>
    <p:extLst>
      <p:ext uri="{BB962C8B-B14F-4D97-AF65-F5344CB8AC3E}">
        <p14:creationId xmlns:p14="http://schemas.microsoft.com/office/powerpoint/2010/main" val="876689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6C9F55-AED3-4FA5-BD8A-7E468AD374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6300" y="-1308278"/>
            <a:ext cx="12183188" cy="8208423"/>
          </a:xfrm>
          <a:prstGeom prst="rect">
            <a:avLst/>
          </a:prstGeom>
        </p:spPr>
      </p:pic>
      <p:sp>
        <p:nvSpPr>
          <p:cNvPr id="15" name="Rectangle 14">
            <a:extLst>
              <a:ext uri="{FF2B5EF4-FFF2-40B4-BE49-F238E27FC236}">
                <a16:creationId xmlns:a16="http://schemas.microsoft.com/office/drawing/2014/main" id="{F0D21BF1-2104-4EE8-B206-F224BF3EAB3F}"/>
              </a:ext>
            </a:extLst>
          </p:cNvPr>
          <p:cNvSpPr/>
          <p:nvPr/>
        </p:nvSpPr>
        <p:spPr>
          <a:xfrm>
            <a:off x="1203519" y="-341285"/>
            <a:ext cx="11782268" cy="74111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10" name="Title 3">
            <a:extLst>
              <a:ext uri="{FF2B5EF4-FFF2-40B4-BE49-F238E27FC236}">
                <a16:creationId xmlns:a16="http://schemas.microsoft.com/office/drawing/2014/main" id="{9E9BE21C-871E-4AE9-B4A6-EC12A9176179}"/>
              </a:ext>
            </a:extLst>
          </p:cNvPr>
          <p:cNvSpPr txBox="1">
            <a:spLocks/>
          </p:cNvSpPr>
          <p:nvPr/>
        </p:nvSpPr>
        <p:spPr>
          <a:xfrm>
            <a:off x="781318" y="4689447"/>
            <a:ext cx="3244772" cy="1196804"/>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800" dirty="0">
                <a:solidFill>
                  <a:schemeClr val="bg1"/>
                </a:solidFill>
              </a:rPr>
              <a:t>Beware of…</a:t>
            </a:r>
            <a:endParaRPr lang="en-GB" sz="1800" dirty="0">
              <a:solidFill>
                <a:schemeClr val="bg1"/>
              </a:solidFill>
            </a:endParaRPr>
          </a:p>
        </p:txBody>
      </p:sp>
      <p:sp>
        <p:nvSpPr>
          <p:cNvPr id="11" name="Title 3">
            <a:extLst>
              <a:ext uri="{FF2B5EF4-FFF2-40B4-BE49-F238E27FC236}">
                <a16:creationId xmlns:a16="http://schemas.microsoft.com/office/drawing/2014/main" id="{602ACB4C-FD32-44AA-8680-CD5BCE6DA11E}"/>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sp>
        <p:nvSpPr>
          <p:cNvPr id="8" name="Title 3">
            <a:extLst>
              <a:ext uri="{FF2B5EF4-FFF2-40B4-BE49-F238E27FC236}">
                <a16:creationId xmlns:a16="http://schemas.microsoft.com/office/drawing/2014/main" id="{279D0AB6-6217-4696-8B09-66F8D94215D8}"/>
              </a:ext>
            </a:extLst>
          </p:cNvPr>
          <p:cNvSpPr txBox="1">
            <a:spLocks/>
          </p:cNvSpPr>
          <p:nvPr/>
        </p:nvSpPr>
        <p:spPr>
          <a:xfrm>
            <a:off x="5692417" y="3871204"/>
            <a:ext cx="6045004" cy="260965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pPr algn="r">
              <a:spcBef>
                <a:spcPts val="0"/>
              </a:spcBef>
              <a:spcAft>
                <a:spcPts val="600"/>
              </a:spcAft>
            </a:pPr>
            <a:r>
              <a:rPr lang="en-US" sz="2800" dirty="0">
                <a:solidFill>
                  <a:schemeClr val="bg1"/>
                </a:solidFill>
              </a:rPr>
              <a:t>1. Fragile tests </a:t>
            </a:r>
          </a:p>
          <a:p>
            <a:pPr algn="r">
              <a:spcBef>
                <a:spcPts val="0"/>
              </a:spcBef>
              <a:spcAft>
                <a:spcPts val="600"/>
              </a:spcAft>
            </a:pPr>
            <a:r>
              <a:rPr lang="en-US" sz="2800" dirty="0">
                <a:solidFill>
                  <a:schemeClr val="accent5">
                    <a:lumMod val="40000"/>
                    <a:lumOff val="60000"/>
                  </a:schemeClr>
                </a:solidFill>
              </a:rPr>
              <a:t>2. Blind spots</a:t>
            </a:r>
          </a:p>
          <a:p>
            <a:pPr algn="r">
              <a:spcBef>
                <a:spcPts val="0"/>
              </a:spcBef>
              <a:spcAft>
                <a:spcPts val="600"/>
              </a:spcAft>
            </a:pPr>
            <a:r>
              <a:rPr lang="en-US" sz="2800" dirty="0">
                <a:solidFill>
                  <a:schemeClr val="bg1"/>
                </a:solidFill>
              </a:rPr>
              <a:t>3. Complex setups</a:t>
            </a:r>
          </a:p>
        </p:txBody>
      </p:sp>
    </p:spTree>
    <p:extLst>
      <p:ext uri="{BB962C8B-B14F-4D97-AF65-F5344CB8AC3E}">
        <p14:creationId xmlns:p14="http://schemas.microsoft.com/office/powerpoint/2010/main" val="18133415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Picture 44">
            <a:extLst>
              <a:ext uri="{FF2B5EF4-FFF2-40B4-BE49-F238E27FC236}">
                <a16:creationId xmlns:a16="http://schemas.microsoft.com/office/drawing/2014/main" id="{DAE98896-C143-458A-8F72-E4415529AD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5900" y="-123000"/>
            <a:ext cx="11304056" cy="7534154"/>
          </a:xfrm>
          <a:prstGeom prst="rect">
            <a:avLst/>
          </a:prstGeom>
        </p:spPr>
      </p:pic>
      <p:sp>
        <p:nvSpPr>
          <p:cNvPr id="43" name="Rectangle 42">
            <a:extLst>
              <a:ext uri="{FF2B5EF4-FFF2-40B4-BE49-F238E27FC236}">
                <a16:creationId xmlns:a16="http://schemas.microsoft.com/office/drawing/2014/main" id="{B06DF77F-F685-46CC-AEA0-A2F93299DF0E}"/>
              </a:ext>
            </a:extLst>
          </p:cNvPr>
          <p:cNvSpPr/>
          <p:nvPr/>
        </p:nvSpPr>
        <p:spPr>
          <a:xfrm>
            <a:off x="1383417" y="-609565"/>
            <a:ext cx="11370265" cy="7795555"/>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11" name="Title 3">
            <a:extLst>
              <a:ext uri="{FF2B5EF4-FFF2-40B4-BE49-F238E27FC236}">
                <a16:creationId xmlns:a16="http://schemas.microsoft.com/office/drawing/2014/main" id="{602ACB4C-FD32-44AA-8680-CD5BCE6DA11E}"/>
              </a:ext>
            </a:extLst>
          </p:cNvPr>
          <p:cNvSpPr txBox="1">
            <a:spLocks/>
          </p:cNvSpPr>
          <p:nvPr/>
        </p:nvSpPr>
        <p:spPr>
          <a:xfrm>
            <a:off x="727022" y="124769"/>
            <a:ext cx="608042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DDD (&amp; TDD) also </a:t>
            </a:r>
            <a:r>
              <a:rPr lang="en-US" sz="7200" cap="all" dirty="0" err="1">
                <a:solidFill>
                  <a:srgbClr val="2E8EE4"/>
                </a:solidFill>
              </a:rPr>
              <a:t>loveS</a:t>
            </a:r>
            <a:r>
              <a:rPr lang="en-US" sz="7200" cap="all" dirty="0">
                <a:solidFill>
                  <a:srgbClr val="2E8EE4"/>
                </a:solidFill>
              </a:rPr>
              <a:t>…</a:t>
            </a:r>
            <a:endParaRPr lang="en-GB" sz="7200" dirty="0">
              <a:solidFill>
                <a:schemeClr val="bg1"/>
              </a:solidFill>
            </a:endParaRPr>
          </a:p>
        </p:txBody>
      </p:sp>
      <p:grpSp>
        <p:nvGrpSpPr>
          <p:cNvPr id="3" name="Group 2">
            <a:extLst>
              <a:ext uri="{FF2B5EF4-FFF2-40B4-BE49-F238E27FC236}">
                <a16:creationId xmlns:a16="http://schemas.microsoft.com/office/drawing/2014/main" id="{EBAFDA8E-EEC9-4241-BBAB-BC2D2F8E86C6}"/>
              </a:ext>
            </a:extLst>
          </p:cNvPr>
          <p:cNvGrpSpPr/>
          <p:nvPr/>
        </p:nvGrpSpPr>
        <p:grpSpPr>
          <a:xfrm>
            <a:off x="6381982" y="1548710"/>
            <a:ext cx="5621084" cy="4912619"/>
            <a:chOff x="6729353" y="1267097"/>
            <a:chExt cx="4443787" cy="3883705"/>
          </a:xfrm>
        </p:grpSpPr>
        <p:sp>
          <p:nvSpPr>
            <p:cNvPr id="74" name="Octagon 73">
              <a:extLst>
                <a:ext uri="{FF2B5EF4-FFF2-40B4-BE49-F238E27FC236}">
                  <a16:creationId xmlns:a16="http://schemas.microsoft.com/office/drawing/2014/main" id="{F1E3CABB-62E4-47A6-8896-DEA57C52C792}"/>
                </a:ext>
              </a:extLst>
            </p:cNvPr>
            <p:cNvSpPr/>
            <p:nvPr/>
          </p:nvSpPr>
          <p:spPr>
            <a:xfrm>
              <a:off x="6872053" y="1647538"/>
              <a:ext cx="4073331" cy="3467168"/>
            </a:xfrm>
            <a:prstGeom prst="octagon">
              <a:avLst>
                <a:gd name="adj" fmla="val 30445"/>
              </a:avLst>
            </a:prstGeom>
            <a:solidFill>
              <a:srgbClr val="DFC9EF"/>
            </a:solidFill>
            <a:ln w="889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ctagon 9">
              <a:extLst>
                <a:ext uri="{FF2B5EF4-FFF2-40B4-BE49-F238E27FC236}">
                  <a16:creationId xmlns:a16="http://schemas.microsoft.com/office/drawing/2014/main" id="{FBBA3537-5C7E-4591-8124-946907AAFAB4}"/>
                </a:ext>
              </a:extLst>
            </p:cNvPr>
            <p:cNvSpPr/>
            <p:nvPr/>
          </p:nvSpPr>
          <p:spPr>
            <a:xfrm>
              <a:off x="7611446" y="2273093"/>
              <a:ext cx="2571789" cy="2189074"/>
            </a:xfrm>
            <a:prstGeom prst="octagon">
              <a:avLst>
                <a:gd name="adj" fmla="val 30445"/>
              </a:avLst>
            </a:prstGeom>
            <a:solidFill>
              <a:srgbClr val="BA8CDC"/>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E4C07E13-E787-4FBD-9471-50189356F7AC}"/>
                </a:ext>
              </a:extLst>
            </p:cNvPr>
            <p:cNvSpPr txBox="1"/>
            <p:nvPr/>
          </p:nvSpPr>
          <p:spPr>
            <a:xfrm>
              <a:off x="8780412" y="2279060"/>
              <a:ext cx="805858" cy="215444"/>
            </a:xfrm>
            <a:prstGeom prst="rect">
              <a:avLst/>
            </a:prstGeom>
            <a:noFill/>
          </p:spPr>
          <p:txBody>
            <a:bodyPr wrap="square" rtlCol="0">
              <a:spAutoFit/>
            </a:bodyPr>
            <a:lstStyle/>
            <a:p>
              <a:pPr algn="r"/>
              <a:r>
                <a:rPr lang="en-GB" sz="800" b="1" cap="all" dirty="0">
                  <a:latin typeface="Alte Haas Grotesk" panose="02000503000000020004" pitchFamily="2" charset="0"/>
                </a:rPr>
                <a:t>Domain</a:t>
              </a:r>
            </a:p>
          </p:txBody>
        </p:sp>
        <p:sp>
          <p:nvSpPr>
            <p:cNvPr id="13" name="Rectangle: Rounded Corners 12">
              <a:extLst>
                <a:ext uri="{FF2B5EF4-FFF2-40B4-BE49-F238E27FC236}">
                  <a16:creationId xmlns:a16="http://schemas.microsoft.com/office/drawing/2014/main" id="{99C3108D-C53E-4514-BC74-B0CE94AB0293}"/>
                </a:ext>
              </a:extLst>
            </p:cNvPr>
            <p:cNvSpPr/>
            <p:nvPr/>
          </p:nvSpPr>
          <p:spPr>
            <a:xfrm>
              <a:off x="8213139" y="3725327"/>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Rounded Corners 13">
              <a:extLst>
                <a:ext uri="{FF2B5EF4-FFF2-40B4-BE49-F238E27FC236}">
                  <a16:creationId xmlns:a16="http://schemas.microsoft.com/office/drawing/2014/main" id="{871F5B30-A80B-460A-B3F4-4CF3D298C8C9}"/>
                </a:ext>
              </a:extLst>
            </p:cNvPr>
            <p:cNvSpPr/>
            <p:nvPr/>
          </p:nvSpPr>
          <p:spPr>
            <a:xfrm>
              <a:off x="9427235" y="3513961"/>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Rounded Corners 14">
              <a:extLst>
                <a:ext uri="{FF2B5EF4-FFF2-40B4-BE49-F238E27FC236}">
                  <a16:creationId xmlns:a16="http://schemas.microsoft.com/office/drawing/2014/main" id="{F73A8D92-1FBD-4660-BF94-0C2CB2500690}"/>
                </a:ext>
              </a:extLst>
            </p:cNvPr>
            <p:cNvSpPr/>
            <p:nvPr/>
          </p:nvSpPr>
          <p:spPr>
            <a:xfrm>
              <a:off x="8915751" y="3956764"/>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6" name="Connector: Elbow 15">
              <a:extLst>
                <a:ext uri="{FF2B5EF4-FFF2-40B4-BE49-F238E27FC236}">
                  <a16:creationId xmlns:a16="http://schemas.microsoft.com/office/drawing/2014/main" id="{92ADCA49-922D-4583-A9CD-797434F42338}"/>
                </a:ext>
              </a:extLst>
            </p:cNvPr>
            <p:cNvCxnSpPr>
              <a:cxnSpLocks/>
              <a:stCxn id="25" idx="3"/>
              <a:endCxn id="28" idx="1"/>
            </p:cNvCxnSpPr>
            <p:nvPr/>
          </p:nvCxnSpPr>
          <p:spPr>
            <a:xfrm>
              <a:off x="8239963" y="2990227"/>
              <a:ext cx="653133" cy="105787"/>
            </a:xfrm>
            <a:prstGeom prst="bentConnector3">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6BE20C4D-E077-481F-AC31-B0767247CE6A}"/>
                </a:ext>
              </a:extLst>
            </p:cNvPr>
            <p:cNvCxnSpPr>
              <a:cxnSpLocks/>
              <a:stCxn id="28" idx="3"/>
              <a:endCxn id="14" idx="3"/>
            </p:cNvCxnSpPr>
            <p:nvPr/>
          </p:nvCxnSpPr>
          <p:spPr>
            <a:xfrm>
              <a:off x="9229728" y="3096015"/>
              <a:ext cx="534139" cy="556913"/>
            </a:xfrm>
            <a:prstGeom prst="bentConnector3">
              <a:avLst>
                <a:gd name="adj1" fmla="val 131118"/>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4163D75C-83AB-4DFB-A14E-D747BFCA06B6}"/>
                </a:ext>
              </a:extLst>
            </p:cNvPr>
            <p:cNvCxnSpPr>
              <a:cxnSpLocks/>
              <a:stCxn id="13" idx="3"/>
              <a:endCxn id="15" idx="1"/>
            </p:cNvCxnSpPr>
            <p:nvPr/>
          </p:nvCxnSpPr>
          <p:spPr>
            <a:xfrm>
              <a:off x="8549772" y="3864294"/>
              <a:ext cx="365979" cy="231437"/>
            </a:xfrm>
            <a:prstGeom prst="bentConnector3">
              <a:avLst>
                <a:gd name="adj1" fmla="val 50000"/>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4469FC4-85D1-4B50-BBD2-7C1345CFD82C}"/>
                </a:ext>
              </a:extLst>
            </p:cNvPr>
            <p:cNvCxnSpPr>
              <a:cxnSpLocks/>
              <a:stCxn id="25" idx="2"/>
              <a:endCxn id="13" idx="0"/>
            </p:cNvCxnSpPr>
            <p:nvPr/>
          </p:nvCxnSpPr>
          <p:spPr>
            <a:xfrm>
              <a:off x="8071647" y="3129193"/>
              <a:ext cx="309808" cy="596134"/>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B3E45977-E48D-4734-B756-9D2F550E99C3}"/>
                </a:ext>
              </a:extLst>
            </p:cNvPr>
            <p:cNvGrpSpPr/>
            <p:nvPr/>
          </p:nvGrpSpPr>
          <p:grpSpPr>
            <a:xfrm>
              <a:off x="8893096" y="2957048"/>
              <a:ext cx="468759" cy="277932"/>
              <a:chOff x="9227632" y="3957458"/>
              <a:chExt cx="644700" cy="382249"/>
            </a:xfrm>
          </p:grpSpPr>
          <p:sp>
            <p:nvSpPr>
              <p:cNvPr id="28" name="Rectangle: Rounded Corners 27">
                <a:extLst>
                  <a:ext uri="{FF2B5EF4-FFF2-40B4-BE49-F238E27FC236}">
                    <a16:creationId xmlns:a16="http://schemas.microsoft.com/office/drawing/2014/main" id="{4512494C-4C73-4FC1-A516-5E44C0DF638C}"/>
                  </a:ext>
                </a:extLst>
              </p:cNvPr>
              <p:cNvSpPr/>
              <p:nvPr/>
            </p:nvSpPr>
            <p:spPr>
              <a:xfrm>
                <a:off x="9227632" y="3957458"/>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Diamond 28">
                <a:extLst>
                  <a:ext uri="{FF2B5EF4-FFF2-40B4-BE49-F238E27FC236}">
                    <a16:creationId xmlns:a16="http://schemas.microsoft.com/office/drawing/2014/main" id="{F6E506FF-5389-477F-BAA2-CA1F9F5C9062}"/>
                  </a:ext>
                </a:extLst>
              </p:cNvPr>
              <p:cNvSpPr/>
              <p:nvPr/>
            </p:nvSpPr>
            <p:spPr>
              <a:xfrm>
                <a:off x="9690614" y="4057723"/>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22" name="Group 21">
              <a:extLst>
                <a:ext uri="{FF2B5EF4-FFF2-40B4-BE49-F238E27FC236}">
                  <a16:creationId xmlns:a16="http://schemas.microsoft.com/office/drawing/2014/main" id="{E7B9F872-DB72-47D5-8EF6-685B55BA1483}"/>
                </a:ext>
              </a:extLst>
            </p:cNvPr>
            <p:cNvGrpSpPr/>
            <p:nvPr/>
          </p:nvGrpSpPr>
          <p:grpSpPr>
            <a:xfrm>
              <a:off x="7903330" y="2851261"/>
              <a:ext cx="471424" cy="277932"/>
              <a:chOff x="7897242" y="3479357"/>
              <a:chExt cx="648365" cy="382249"/>
            </a:xfrm>
          </p:grpSpPr>
          <p:sp>
            <p:nvSpPr>
              <p:cNvPr id="25" name="Rectangle: Rounded Corners 24">
                <a:extLst>
                  <a:ext uri="{FF2B5EF4-FFF2-40B4-BE49-F238E27FC236}">
                    <a16:creationId xmlns:a16="http://schemas.microsoft.com/office/drawing/2014/main" id="{74FF85BB-00BB-4E1B-910A-D75B9E6077EB}"/>
                  </a:ext>
                </a:extLst>
              </p:cNvPr>
              <p:cNvSpPr/>
              <p:nvPr/>
            </p:nvSpPr>
            <p:spPr>
              <a:xfrm>
                <a:off x="7897242" y="3479357"/>
                <a:ext cx="462983"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Diamond 26">
                <a:extLst>
                  <a:ext uri="{FF2B5EF4-FFF2-40B4-BE49-F238E27FC236}">
                    <a16:creationId xmlns:a16="http://schemas.microsoft.com/office/drawing/2014/main" id="{6DFB715C-3E95-4833-860D-A8CE62F1A3CF}"/>
                  </a:ext>
                </a:extLst>
              </p:cNvPr>
              <p:cNvSpPr/>
              <p:nvPr/>
            </p:nvSpPr>
            <p:spPr>
              <a:xfrm>
                <a:off x="8363890" y="3575560"/>
                <a:ext cx="181717" cy="181719"/>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cxnSp>
          <p:nvCxnSpPr>
            <p:cNvPr id="24" name="Straight Connector 23">
              <a:extLst>
                <a:ext uri="{FF2B5EF4-FFF2-40B4-BE49-F238E27FC236}">
                  <a16:creationId xmlns:a16="http://schemas.microsoft.com/office/drawing/2014/main" id="{55E19BD1-6957-40BF-83A3-4CD59ACFE0BF}"/>
                </a:ext>
              </a:extLst>
            </p:cNvPr>
            <p:cNvCxnSpPr>
              <a:cxnSpLocks/>
            </p:cNvCxnSpPr>
            <p:nvPr/>
          </p:nvCxnSpPr>
          <p:spPr>
            <a:xfrm>
              <a:off x="8054837" y="2685084"/>
              <a:ext cx="0" cy="166178"/>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47" name="Right Brace 46">
              <a:extLst>
                <a:ext uri="{FF2B5EF4-FFF2-40B4-BE49-F238E27FC236}">
                  <a16:creationId xmlns:a16="http://schemas.microsoft.com/office/drawing/2014/main" id="{2C1DCAC6-41ED-4AEF-B15E-406A6B8D14BE}"/>
                </a:ext>
              </a:extLst>
            </p:cNvPr>
            <p:cNvSpPr/>
            <p:nvPr/>
          </p:nvSpPr>
          <p:spPr>
            <a:xfrm rot="13371144">
              <a:off x="9861933" y="4179326"/>
              <a:ext cx="542085" cy="322517"/>
            </a:xfrm>
            <a:prstGeom prst="rightBrace">
              <a:avLst>
                <a:gd name="adj1" fmla="val 8333"/>
                <a:gd name="adj2" fmla="val 55289"/>
              </a:avLst>
            </a:prstGeom>
            <a:ln w="349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cxnSp>
          <p:nvCxnSpPr>
            <p:cNvPr id="50" name="Straight Arrow Connector 49">
              <a:extLst>
                <a:ext uri="{FF2B5EF4-FFF2-40B4-BE49-F238E27FC236}">
                  <a16:creationId xmlns:a16="http://schemas.microsoft.com/office/drawing/2014/main" id="{1C0A515F-DD78-42D9-9846-6F242FA62508}"/>
                </a:ext>
              </a:extLst>
            </p:cNvPr>
            <p:cNvCxnSpPr>
              <a:cxnSpLocks/>
              <a:stCxn id="14" idx="2"/>
              <a:endCxn id="44" idx="1"/>
            </p:cNvCxnSpPr>
            <p:nvPr/>
          </p:nvCxnSpPr>
          <p:spPr>
            <a:xfrm>
              <a:off x="9595551" y="3791893"/>
              <a:ext cx="201516" cy="205056"/>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C1BEB735-FA8C-45E4-B5FF-C9A2C47F8928}"/>
                </a:ext>
              </a:extLst>
            </p:cNvPr>
            <p:cNvCxnSpPr>
              <a:cxnSpLocks/>
              <a:endCxn id="23" idx="1"/>
            </p:cNvCxnSpPr>
            <p:nvPr/>
          </p:nvCxnSpPr>
          <p:spPr>
            <a:xfrm>
              <a:off x="7617741" y="2255127"/>
              <a:ext cx="383071" cy="310904"/>
            </a:xfrm>
            <a:prstGeom prst="straightConnector1">
              <a:avLst/>
            </a:prstGeom>
            <a:ln w="381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A926DF01-8A19-4158-B2AA-37D3D2F0C252}"/>
                </a:ext>
              </a:extLst>
            </p:cNvPr>
            <p:cNvSpPr/>
            <p:nvPr/>
          </p:nvSpPr>
          <p:spPr>
            <a:xfrm>
              <a:off x="9777226" y="3977108"/>
              <a:ext cx="135481" cy="13548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val 22">
              <a:extLst>
                <a:ext uri="{FF2B5EF4-FFF2-40B4-BE49-F238E27FC236}">
                  <a16:creationId xmlns:a16="http://schemas.microsoft.com/office/drawing/2014/main" id="{F8421C92-9E24-42C3-A033-15C5B3FEFF2B}"/>
                </a:ext>
              </a:extLst>
            </p:cNvPr>
            <p:cNvSpPr/>
            <p:nvPr/>
          </p:nvSpPr>
          <p:spPr>
            <a:xfrm>
              <a:off x="7980971" y="2546190"/>
              <a:ext cx="135481" cy="13548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Rectangle 1">
              <a:extLst>
                <a:ext uri="{FF2B5EF4-FFF2-40B4-BE49-F238E27FC236}">
                  <a16:creationId xmlns:a16="http://schemas.microsoft.com/office/drawing/2014/main" id="{DE82A024-73C0-47D8-B6B7-0CEDF0105717}"/>
                </a:ext>
              </a:extLst>
            </p:cNvPr>
            <p:cNvSpPr/>
            <p:nvPr/>
          </p:nvSpPr>
          <p:spPr>
            <a:xfrm rot="18900000">
              <a:off x="7330416" y="2087910"/>
              <a:ext cx="591983" cy="347208"/>
            </a:xfrm>
            <a:prstGeom prst="rect">
              <a:avLst/>
            </a:prstGeom>
            <a:solidFill>
              <a:schemeClr val="accent4">
                <a:lumMod val="60000"/>
                <a:lumOff val="4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900" dirty="0">
                  <a:solidFill>
                    <a:schemeClr val="tx1"/>
                  </a:solidFill>
                </a:rPr>
                <a:t>Adapter</a:t>
              </a:r>
              <a:endParaRPr lang="en-GB" sz="900" dirty="0">
                <a:solidFill>
                  <a:schemeClr val="tx1"/>
                </a:solidFill>
              </a:endParaRPr>
            </a:p>
          </p:txBody>
        </p:sp>
        <p:pic>
          <p:nvPicPr>
            <p:cNvPr id="64" name="Picture 63">
              <a:extLst>
                <a:ext uri="{FF2B5EF4-FFF2-40B4-BE49-F238E27FC236}">
                  <a16:creationId xmlns:a16="http://schemas.microsoft.com/office/drawing/2014/main" id="{85DECDFC-D28A-4E71-9CA2-8AF9CB62868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29353" y="1500997"/>
              <a:ext cx="550916" cy="519238"/>
            </a:xfrm>
            <a:prstGeom prst="rect">
              <a:avLst/>
            </a:prstGeom>
          </p:spPr>
        </p:pic>
        <p:cxnSp>
          <p:nvCxnSpPr>
            <p:cNvPr id="65" name="Straight Arrow Connector 64">
              <a:extLst>
                <a:ext uri="{FF2B5EF4-FFF2-40B4-BE49-F238E27FC236}">
                  <a16:creationId xmlns:a16="http://schemas.microsoft.com/office/drawing/2014/main" id="{C6DC7D20-2C09-459A-B475-A292556B29A4}"/>
                </a:ext>
              </a:extLst>
            </p:cNvPr>
            <p:cNvCxnSpPr>
              <a:cxnSpLocks/>
            </p:cNvCxnSpPr>
            <p:nvPr/>
          </p:nvCxnSpPr>
          <p:spPr>
            <a:xfrm>
              <a:off x="7232908" y="1905101"/>
              <a:ext cx="214564" cy="168048"/>
            </a:xfrm>
            <a:prstGeom prst="straightConnector1">
              <a:avLst/>
            </a:prstGeom>
            <a:ln w="19050">
              <a:solidFill>
                <a:schemeClr val="bg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060AE528-A9F2-440C-9BBF-D62CC5FAC4F4}"/>
                </a:ext>
              </a:extLst>
            </p:cNvPr>
            <p:cNvSpPr txBox="1"/>
            <p:nvPr/>
          </p:nvSpPr>
          <p:spPr>
            <a:xfrm>
              <a:off x="7226576" y="1737558"/>
              <a:ext cx="489191" cy="230832"/>
            </a:xfrm>
            <a:prstGeom prst="rect">
              <a:avLst/>
            </a:prstGeom>
            <a:noFill/>
          </p:spPr>
          <p:txBody>
            <a:bodyPr wrap="square" rtlCol="0">
              <a:spAutoFit/>
            </a:bodyPr>
            <a:lstStyle/>
            <a:p>
              <a:r>
                <a:rPr lang="fr-FR" sz="900" b="1" dirty="0">
                  <a:solidFill>
                    <a:schemeClr val="bg1"/>
                  </a:solidFill>
                  <a:latin typeface="Alte Haas Grotesk" panose="02000503000000020004" pitchFamily="2" charset="0"/>
                </a:rPr>
                <a:t>HTTP</a:t>
              </a:r>
              <a:endParaRPr lang="en-GB" sz="900" b="1" dirty="0">
                <a:solidFill>
                  <a:schemeClr val="bg1"/>
                </a:solidFill>
                <a:latin typeface="Alte Haas Grotesk" panose="02000503000000020004" pitchFamily="2" charset="0"/>
              </a:endParaRPr>
            </a:p>
          </p:txBody>
        </p:sp>
        <p:cxnSp>
          <p:nvCxnSpPr>
            <p:cNvPr id="69" name="Straight Arrow Connector 68">
              <a:extLst>
                <a:ext uri="{FF2B5EF4-FFF2-40B4-BE49-F238E27FC236}">
                  <a16:creationId xmlns:a16="http://schemas.microsoft.com/office/drawing/2014/main" id="{15B0B9A4-8D72-4C45-A420-AB9A593BE15B}"/>
                </a:ext>
              </a:extLst>
            </p:cNvPr>
            <p:cNvCxnSpPr>
              <a:cxnSpLocks/>
              <a:endCxn id="73" idx="5"/>
            </p:cNvCxnSpPr>
            <p:nvPr/>
          </p:nvCxnSpPr>
          <p:spPr>
            <a:xfrm>
              <a:off x="10355715" y="4487441"/>
              <a:ext cx="457375" cy="450196"/>
            </a:xfrm>
            <a:prstGeom prst="straightConnector1">
              <a:avLst/>
            </a:prstGeom>
            <a:ln w="19050">
              <a:solidFill>
                <a:schemeClr val="bg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80968ACC-2C73-4F22-B477-CFBB1D770031}"/>
                </a:ext>
              </a:extLst>
            </p:cNvPr>
            <p:cNvSpPr txBox="1"/>
            <p:nvPr/>
          </p:nvSpPr>
          <p:spPr>
            <a:xfrm>
              <a:off x="10595363" y="4597890"/>
              <a:ext cx="489191" cy="230832"/>
            </a:xfrm>
            <a:prstGeom prst="rect">
              <a:avLst/>
            </a:prstGeom>
            <a:noFill/>
          </p:spPr>
          <p:txBody>
            <a:bodyPr wrap="square" rtlCol="0">
              <a:spAutoFit/>
            </a:bodyPr>
            <a:lstStyle/>
            <a:p>
              <a:r>
                <a:rPr lang="fr-FR" sz="900" b="1" dirty="0">
                  <a:solidFill>
                    <a:schemeClr val="bg1"/>
                  </a:solidFill>
                  <a:latin typeface="Alte Haas Grotesk" panose="02000503000000020004" pitchFamily="2" charset="0"/>
                </a:rPr>
                <a:t>HTTP</a:t>
              </a:r>
              <a:endParaRPr lang="en-GB" sz="900" b="1" dirty="0">
                <a:solidFill>
                  <a:schemeClr val="bg1"/>
                </a:solidFill>
                <a:latin typeface="Alte Haas Grotesk" panose="02000503000000020004" pitchFamily="2" charset="0"/>
              </a:endParaRPr>
            </a:p>
          </p:txBody>
        </p:sp>
        <p:sp>
          <p:nvSpPr>
            <p:cNvPr id="73" name="Octagon 72">
              <a:extLst>
                <a:ext uri="{FF2B5EF4-FFF2-40B4-BE49-F238E27FC236}">
                  <a16:creationId xmlns:a16="http://schemas.microsoft.com/office/drawing/2014/main" id="{42E27EA9-09AE-4076-8A4E-9A7FAD56178C}"/>
                </a:ext>
              </a:extLst>
            </p:cNvPr>
            <p:cNvSpPr/>
            <p:nvPr/>
          </p:nvSpPr>
          <p:spPr>
            <a:xfrm>
              <a:off x="10813090" y="4844332"/>
              <a:ext cx="360050" cy="306470"/>
            </a:xfrm>
            <a:prstGeom prst="octagon">
              <a:avLst>
                <a:gd name="adj" fmla="val 30445"/>
              </a:avLst>
            </a:prstGeom>
            <a:solidFill>
              <a:srgbClr val="DFC9EF"/>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800" b="1" dirty="0">
                  <a:solidFill>
                    <a:schemeClr val="tx1"/>
                  </a:solidFill>
                  <a:latin typeface="Alte Haas Grotesk" panose="02000503000000020004" pitchFamily="2" charset="0"/>
                </a:rPr>
                <a:t>API</a:t>
              </a:r>
              <a:endParaRPr lang="en-GB" sz="800" b="1" dirty="0">
                <a:solidFill>
                  <a:schemeClr val="tx1"/>
                </a:solidFill>
                <a:latin typeface="Alte Haas Grotesk" panose="02000503000000020004" pitchFamily="2" charset="0"/>
              </a:endParaRPr>
            </a:p>
          </p:txBody>
        </p:sp>
        <p:sp>
          <p:nvSpPr>
            <p:cNvPr id="41" name="Rectangle 40">
              <a:extLst>
                <a:ext uri="{FF2B5EF4-FFF2-40B4-BE49-F238E27FC236}">
                  <a16:creationId xmlns:a16="http://schemas.microsoft.com/office/drawing/2014/main" id="{F70F9C09-1DB0-49C8-A50B-6A3D06FE2BC3}"/>
                </a:ext>
              </a:extLst>
            </p:cNvPr>
            <p:cNvSpPr/>
            <p:nvPr/>
          </p:nvSpPr>
          <p:spPr>
            <a:xfrm rot="18900000">
              <a:off x="9966453" y="4258022"/>
              <a:ext cx="591983" cy="347208"/>
            </a:xfrm>
            <a:prstGeom prst="rect">
              <a:avLst/>
            </a:prstGeom>
            <a:solidFill>
              <a:schemeClr val="accent4">
                <a:lumMod val="60000"/>
                <a:lumOff val="4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900" dirty="0">
                  <a:solidFill>
                    <a:schemeClr val="tx1"/>
                  </a:solidFill>
                </a:rPr>
                <a:t>Adapter</a:t>
              </a:r>
              <a:endParaRPr lang="en-GB" sz="900" dirty="0">
                <a:solidFill>
                  <a:schemeClr val="tx1"/>
                </a:solidFill>
              </a:endParaRPr>
            </a:p>
          </p:txBody>
        </p:sp>
        <p:sp>
          <p:nvSpPr>
            <p:cNvPr id="76" name="TextBox 75">
              <a:extLst>
                <a:ext uri="{FF2B5EF4-FFF2-40B4-BE49-F238E27FC236}">
                  <a16:creationId xmlns:a16="http://schemas.microsoft.com/office/drawing/2014/main" id="{EA3149A1-D89B-448D-8FF7-E9BED73D05B9}"/>
                </a:ext>
              </a:extLst>
            </p:cNvPr>
            <p:cNvSpPr txBox="1"/>
            <p:nvPr/>
          </p:nvSpPr>
          <p:spPr>
            <a:xfrm>
              <a:off x="8685654" y="1708071"/>
              <a:ext cx="1204271" cy="215444"/>
            </a:xfrm>
            <a:prstGeom prst="rect">
              <a:avLst/>
            </a:prstGeom>
            <a:noFill/>
          </p:spPr>
          <p:txBody>
            <a:bodyPr wrap="square" rtlCol="0">
              <a:spAutoFit/>
            </a:bodyPr>
            <a:lstStyle/>
            <a:p>
              <a:pPr algn="r"/>
              <a:r>
                <a:rPr lang="en-GB" sz="800" b="1" cap="all" dirty="0">
                  <a:latin typeface="Alte Haas Grotesk" panose="02000503000000020004" pitchFamily="2" charset="0"/>
                </a:rPr>
                <a:t>Infrastructure</a:t>
              </a:r>
            </a:p>
          </p:txBody>
        </p:sp>
        <p:sp>
          <p:nvSpPr>
            <p:cNvPr id="40" name="TextBox 39">
              <a:extLst>
                <a:ext uri="{FF2B5EF4-FFF2-40B4-BE49-F238E27FC236}">
                  <a16:creationId xmlns:a16="http://schemas.microsoft.com/office/drawing/2014/main" id="{4DF82956-BFA2-49C9-AD92-48BB1F5051BF}"/>
                </a:ext>
              </a:extLst>
            </p:cNvPr>
            <p:cNvSpPr txBox="1"/>
            <p:nvPr/>
          </p:nvSpPr>
          <p:spPr>
            <a:xfrm>
              <a:off x="7936662" y="1267097"/>
              <a:ext cx="1877213" cy="338554"/>
            </a:xfrm>
            <a:prstGeom prst="rect">
              <a:avLst/>
            </a:prstGeom>
            <a:noFill/>
          </p:spPr>
          <p:txBody>
            <a:bodyPr wrap="square" rtlCol="0">
              <a:spAutoFit/>
            </a:bodyPr>
            <a:lstStyle/>
            <a:p>
              <a:pPr algn="ctr"/>
              <a:r>
                <a:rPr lang="en-GB" sz="1600" b="1" cap="all" dirty="0">
                  <a:solidFill>
                    <a:schemeClr val="bg1"/>
                  </a:solidFill>
                  <a:latin typeface="Alte Haas Grotesk" panose="02000503000000020004" pitchFamily="2" charset="0"/>
                </a:rPr>
                <a:t>Our </a:t>
              </a:r>
              <a:r>
                <a:rPr lang="en-GB" sz="1600" b="1" cap="all" dirty="0" err="1">
                  <a:solidFill>
                    <a:schemeClr val="bg1"/>
                  </a:solidFill>
                  <a:latin typeface="Alte Haas Grotesk" panose="02000503000000020004" pitchFamily="2" charset="0"/>
                </a:rPr>
                <a:t>WeB</a:t>
              </a:r>
              <a:r>
                <a:rPr lang="en-GB" sz="1600" b="1" cap="all" dirty="0">
                  <a:solidFill>
                    <a:schemeClr val="bg1"/>
                  </a:solidFill>
                  <a:latin typeface="Alte Haas Grotesk" panose="02000503000000020004" pitchFamily="2" charset="0"/>
                </a:rPr>
                <a:t> API</a:t>
              </a:r>
            </a:p>
          </p:txBody>
        </p:sp>
      </p:grpSp>
      <p:sp>
        <p:nvSpPr>
          <p:cNvPr id="42" name="Title 3">
            <a:extLst>
              <a:ext uri="{FF2B5EF4-FFF2-40B4-BE49-F238E27FC236}">
                <a16:creationId xmlns:a16="http://schemas.microsoft.com/office/drawing/2014/main" id="{79739C7A-8703-4631-978F-5E8CB042E58F}"/>
              </a:ext>
            </a:extLst>
          </p:cNvPr>
          <p:cNvSpPr txBox="1">
            <a:spLocks/>
          </p:cNvSpPr>
          <p:nvPr/>
        </p:nvSpPr>
        <p:spPr>
          <a:xfrm>
            <a:off x="781318" y="4270693"/>
            <a:ext cx="2611362" cy="161555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800" dirty="0">
                <a:solidFill>
                  <a:schemeClr val="bg1"/>
                </a:solidFill>
              </a:rPr>
              <a:t>Ports &amp; Adapters</a:t>
            </a:r>
            <a:endParaRPr lang="en-GB" sz="1800" dirty="0">
              <a:solidFill>
                <a:schemeClr val="bg1"/>
              </a:solidFill>
            </a:endParaRPr>
          </a:p>
        </p:txBody>
      </p:sp>
    </p:spTree>
    <p:extLst>
      <p:ext uri="{BB962C8B-B14F-4D97-AF65-F5344CB8AC3E}">
        <p14:creationId xmlns:p14="http://schemas.microsoft.com/office/powerpoint/2010/main" val="357786769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6C9F55-AED3-4FA5-BD8A-7E468AD374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6300" y="-1308278"/>
            <a:ext cx="12183188" cy="8208423"/>
          </a:xfrm>
          <a:prstGeom prst="rect">
            <a:avLst/>
          </a:prstGeom>
        </p:spPr>
      </p:pic>
      <p:sp>
        <p:nvSpPr>
          <p:cNvPr id="15" name="Rectangle 14">
            <a:extLst>
              <a:ext uri="{FF2B5EF4-FFF2-40B4-BE49-F238E27FC236}">
                <a16:creationId xmlns:a16="http://schemas.microsoft.com/office/drawing/2014/main" id="{F0D21BF1-2104-4EE8-B206-F224BF3EAB3F}"/>
              </a:ext>
            </a:extLst>
          </p:cNvPr>
          <p:cNvSpPr/>
          <p:nvPr/>
        </p:nvSpPr>
        <p:spPr>
          <a:xfrm>
            <a:off x="1203519" y="-341285"/>
            <a:ext cx="11782268" cy="74111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10" name="Title 3">
            <a:extLst>
              <a:ext uri="{FF2B5EF4-FFF2-40B4-BE49-F238E27FC236}">
                <a16:creationId xmlns:a16="http://schemas.microsoft.com/office/drawing/2014/main" id="{9E9BE21C-871E-4AE9-B4A6-EC12A9176179}"/>
              </a:ext>
            </a:extLst>
          </p:cNvPr>
          <p:cNvSpPr txBox="1">
            <a:spLocks/>
          </p:cNvSpPr>
          <p:nvPr/>
        </p:nvSpPr>
        <p:spPr>
          <a:xfrm>
            <a:off x="781318" y="4689447"/>
            <a:ext cx="3244772" cy="1196804"/>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800" dirty="0">
                <a:solidFill>
                  <a:schemeClr val="bg1"/>
                </a:solidFill>
              </a:rPr>
              <a:t>Beware of…</a:t>
            </a:r>
            <a:endParaRPr lang="en-GB" sz="1800" dirty="0">
              <a:solidFill>
                <a:schemeClr val="bg1"/>
              </a:solidFill>
            </a:endParaRPr>
          </a:p>
        </p:txBody>
      </p:sp>
      <p:sp>
        <p:nvSpPr>
          <p:cNvPr id="11" name="Title 3">
            <a:extLst>
              <a:ext uri="{FF2B5EF4-FFF2-40B4-BE49-F238E27FC236}">
                <a16:creationId xmlns:a16="http://schemas.microsoft.com/office/drawing/2014/main" id="{602ACB4C-FD32-44AA-8680-CD5BCE6DA11E}"/>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sp>
        <p:nvSpPr>
          <p:cNvPr id="8" name="Title 3">
            <a:extLst>
              <a:ext uri="{FF2B5EF4-FFF2-40B4-BE49-F238E27FC236}">
                <a16:creationId xmlns:a16="http://schemas.microsoft.com/office/drawing/2014/main" id="{279D0AB6-6217-4696-8B09-66F8D94215D8}"/>
              </a:ext>
            </a:extLst>
          </p:cNvPr>
          <p:cNvSpPr txBox="1">
            <a:spLocks/>
          </p:cNvSpPr>
          <p:nvPr/>
        </p:nvSpPr>
        <p:spPr>
          <a:xfrm>
            <a:off x="5692417" y="3871204"/>
            <a:ext cx="6045004" cy="260965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pPr algn="r">
              <a:spcBef>
                <a:spcPts val="0"/>
              </a:spcBef>
              <a:spcAft>
                <a:spcPts val="600"/>
              </a:spcAft>
            </a:pPr>
            <a:r>
              <a:rPr lang="en-US" sz="2800" dirty="0">
                <a:solidFill>
                  <a:schemeClr val="bg1"/>
                </a:solidFill>
              </a:rPr>
              <a:t>1. Fragile tests </a:t>
            </a:r>
          </a:p>
          <a:p>
            <a:pPr algn="r">
              <a:spcBef>
                <a:spcPts val="0"/>
              </a:spcBef>
              <a:spcAft>
                <a:spcPts val="600"/>
              </a:spcAft>
            </a:pPr>
            <a:r>
              <a:rPr lang="en-US" sz="2800" dirty="0">
                <a:solidFill>
                  <a:schemeClr val="accent5">
                    <a:lumMod val="40000"/>
                    <a:lumOff val="60000"/>
                  </a:schemeClr>
                </a:solidFill>
              </a:rPr>
              <a:t>2. Blind spots</a:t>
            </a:r>
          </a:p>
          <a:p>
            <a:pPr algn="r">
              <a:spcBef>
                <a:spcPts val="0"/>
              </a:spcBef>
              <a:spcAft>
                <a:spcPts val="600"/>
              </a:spcAft>
            </a:pPr>
            <a:r>
              <a:rPr lang="en-US" sz="2800" dirty="0">
                <a:solidFill>
                  <a:schemeClr val="bg1"/>
                </a:solidFill>
              </a:rPr>
              <a:t>3. Complex setups</a:t>
            </a:r>
          </a:p>
        </p:txBody>
      </p:sp>
      <p:grpSp>
        <p:nvGrpSpPr>
          <p:cNvPr id="28" name="Group 27">
            <a:extLst>
              <a:ext uri="{FF2B5EF4-FFF2-40B4-BE49-F238E27FC236}">
                <a16:creationId xmlns:a16="http://schemas.microsoft.com/office/drawing/2014/main" id="{EAD9D6F7-FB20-48C6-9805-C23A4A60512B}"/>
              </a:ext>
            </a:extLst>
          </p:cNvPr>
          <p:cNvGrpSpPr/>
          <p:nvPr/>
        </p:nvGrpSpPr>
        <p:grpSpPr>
          <a:xfrm>
            <a:off x="7619001" y="1100334"/>
            <a:ext cx="4016061" cy="4003878"/>
            <a:chOff x="7619001" y="1100334"/>
            <a:chExt cx="4016061" cy="4003878"/>
          </a:xfrm>
        </p:grpSpPr>
        <p:cxnSp>
          <p:nvCxnSpPr>
            <p:cNvPr id="4" name="Connector: Curved 3">
              <a:extLst>
                <a:ext uri="{FF2B5EF4-FFF2-40B4-BE49-F238E27FC236}">
                  <a16:creationId xmlns:a16="http://schemas.microsoft.com/office/drawing/2014/main" id="{6F202DC3-9F46-4F54-A72A-F97AB16753F9}"/>
                </a:ext>
              </a:extLst>
            </p:cNvPr>
            <p:cNvCxnSpPr>
              <a:cxnSpLocks/>
              <a:stCxn id="6" idx="2"/>
            </p:cNvCxnSpPr>
            <p:nvPr/>
          </p:nvCxnSpPr>
          <p:spPr>
            <a:xfrm rot="16200000" flipH="1">
              <a:off x="8527386" y="2874179"/>
              <a:ext cx="3329678" cy="1130387"/>
            </a:xfrm>
            <a:prstGeom prst="curvedConnector3">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334D83A5-B851-491B-A13F-4DD80BA723F0}"/>
                </a:ext>
              </a:extLst>
            </p:cNvPr>
            <p:cNvSpPr txBox="1"/>
            <p:nvPr/>
          </p:nvSpPr>
          <p:spPr>
            <a:xfrm>
              <a:off x="7619001" y="1100334"/>
              <a:ext cx="4016061" cy="674200"/>
            </a:xfrm>
            <a:prstGeom prst="rect">
              <a:avLst/>
            </a:prstGeom>
            <a:solidFill>
              <a:schemeClr val="tx1">
                <a:alpha val="31000"/>
              </a:schemeClr>
            </a:solidFill>
          </p:spPr>
          <p:txBody>
            <a:bodyPr wrap="square" tIns="90000" bIns="90000" rtlCol="0" anchor="ctr">
              <a:spAutoFit/>
            </a:bodyPr>
            <a:lstStyle/>
            <a:p>
              <a:pPr algn="ctr"/>
              <a:r>
                <a:rPr lang="en-GB" sz="1600" dirty="0">
                  <a:solidFill>
                    <a:schemeClr val="bg1"/>
                  </a:solidFill>
                  <a:latin typeface="DK More Or Less" pitchFamily="50" charset="0"/>
                </a:rPr>
                <a:t>When we test Implementations instead of behaviours  ; - (</a:t>
              </a:r>
              <a:endParaRPr lang="en-GB" sz="1600" dirty="0">
                <a:solidFill>
                  <a:schemeClr val="bg1"/>
                </a:solidFill>
              </a:endParaRPr>
            </a:p>
          </p:txBody>
        </p:sp>
      </p:grpSp>
      <p:grpSp>
        <p:nvGrpSpPr>
          <p:cNvPr id="18" name="Group 17">
            <a:extLst>
              <a:ext uri="{FF2B5EF4-FFF2-40B4-BE49-F238E27FC236}">
                <a16:creationId xmlns:a16="http://schemas.microsoft.com/office/drawing/2014/main" id="{D921B70A-DA0F-4187-9C0D-52B64FA44AC2}"/>
              </a:ext>
            </a:extLst>
          </p:cNvPr>
          <p:cNvGrpSpPr/>
          <p:nvPr/>
        </p:nvGrpSpPr>
        <p:grpSpPr>
          <a:xfrm>
            <a:off x="6182727" y="3950518"/>
            <a:ext cx="3029118" cy="1797443"/>
            <a:chOff x="6182727" y="3950518"/>
            <a:chExt cx="3029118" cy="1797443"/>
          </a:xfrm>
        </p:grpSpPr>
        <p:sp>
          <p:nvSpPr>
            <p:cNvPr id="12" name="TextBox 11">
              <a:extLst>
                <a:ext uri="{FF2B5EF4-FFF2-40B4-BE49-F238E27FC236}">
                  <a16:creationId xmlns:a16="http://schemas.microsoft.com/office/drawing/2014/main" id="{0A29BD5C-AB21-412D-A2F9-7D204007FBA1}"/>
                </a:ext>
              </a:extLst>
            </p:cNvPr>
            <p:cNvSpPr txBox="1"/>
            <p:nvPr/>
          </p:nvSpPr>
          <p:spPr>
            <a:xfrm>
              <a:off x="6182727" y="3950518"/>
              <a:ext cx="2566660" cy="981977"/>
            </a:xfrm>
            <a:prstGeom prst="rect">
              <a:avLst/>
            </a:prstGeom>
            <a:solidFill>
              <a:schemeClr val="tx1">
                <a:alpha val="31000"/>
              </a:schemeClr>
            </a:solidFill>
          </p:spPr>
          <p:txBody>
            <a:bodyPr wrap="square" tIns="90000" bIns="90000" rtlCol="0" anchor="ctr">
              <a:spAutoFit/>
            </a:bodyPr>
            <a:lstStyle/>
            <a:p>
              <a:pPr algn="ctr"/>
              <a:r>
                <a:rPr lang="en-GB" sz="1600" dirty="0">
                  <a:solidFill>
                    <a:schemeClr val="accent5">
                      <a:lumMod val="40000"/>
                      <a:lumOff val="60000"/>
                    </a:schemeClr>
                  </a:solidFill>
                  <a:latin typeface="DK More Or Less" pitchFamily="50" charset="0"/>
                </a:rPr>
                <a:t>When </a:t>
              </a:r>
              <a:r>
                <a:rPr lang="en-GB" sz="2000" dirty="0">
                  <a:solidFill>
                    <a:schemeClr val="accent5">
                      <a:lumMod val="40000"/>
                      <a:lumOff val="60000"/>
                    </a:schemeClr>
                  </a:solidFill>
                  <a:latin typeface="DK More Or Less" pitchFamily="50" charset="0"/>
                </a:rPr>
                <a:t>(</a:t>
              </a:r>
              <a:r>
                <a:rPr lang="en-GB" sz="1600" dirty="0">
                  <a:solidFill>
                    <a:schemeClr val="accent5">
                      <a:lumMod val="40000"/>
                      <a:lumOff val="60000"/>
                    </a:schemeClr>
                  </a:solidFill>
                  <a:latin typeface="DK More Or Less" pitchFamily="50" charset="0"/>
                </a:rPr>
                <a:t> Unit </a:t>
              </a:r>
              <a:r>
                <a:rPr lang="en-GB" sz="1100" dirty="0">
                  <a:solidFill>
                    <a:schemeClr val="accent5">
                      <a:lumMod val="40000"/>
                      <a:lumOff val="60000"/>
                    </a:schemeClr>
                  </a:solidFill>
                  <a:latin typeface="DK More Or Less" pitchFamily="50" charset="0"/>
                </a:rPr>
                <a:t>x</a:t>
              </a:r>
              <a:r>
                <a:rPr lang="en-GB" sz="1600" dirty="0">
                  <a:solidFill>
                    <a:schemeClr val="accent5">
                      <a:lumMod val="40000"/>
                      <a:lumOff val="60000"/>
                    </a:schemeClr>
                  </a:solidFill>
                  <a:latin typeface="DK More Or Less" pitchFamily="50" charset="0"/>
                </a:rPr>
                <a:t> Integration</a:t>
              </a:r>
              <a:r>
                <a:rPr lang="en-GB" sz="2000" dirty="0">
                  <a:solidFill>
                    <a:schemeClr val="accent5">
                      <a:lumMod val="40000"/>
                      <a:lumOff val="60000"/>
                    </a:schemeClr>
                  </a:solidFill>
                  <a:latin typeface="DK More Or Less" pitchFamily="50" charset="0"/>
                </a:rPr>
                <a:t> )</a:t>
              </a:r>
              <a:r>
                <a:rPr lang="en-GB" sz="1600" dirty="0">
                  <a:solidFill>
                    <a:schemeClr val="accent5">
                      <a:lumMod val="40000"/>
                      <a:lumOff val="60000"/>
                    </a:schemeClr>
                  </a:solidFill>
                  <a:latin typeface="DK More Or Less" pitchFamily="50" charset="0"/>
                </a:rPr>
                <a:t> </a:t>
              </a:r>
            </a:p>
            <a:p>
              <a:pPr algn="ctr"/>
              <a:r>
                <a:rPr lang="fr-FR" sz="1600" dirty="0">
                  <a:solidFill>
                    <a:schemeClr val="accent5">
                      <a:lumMod val="40000"/>
                      <a:lumOff val="60000"/>
                    </a:schemeClr>
                  </a:solidFill>
                  <a:latin typeface="DK More Or Less" pitchFamily="50" charset="0"/>
                </a:rPr>
                <a:t>Test</a:t>
              </a:r>
              <a:r>
                <a:rPr lang="en-GB" sz="1600" dirty="0">
                  <a:solidFill>
                    <a:schemeClr val="accent5">
                      <a:lumMod val="40000"/>
                      <a:lumOff val="60000"/>
                    </a:schemeClr>
                  </a:solidFill>
                  <a:latin typeface="DK More Or Less" pitchFamily="50" charset="0"/>
                </a:rPr>
                <a:t> coverage is </a:t>
              </a:r>
              <a:br>
                <a:rPr lang="en-GB" sz="1600" dirty="0">
                  <a:solidFill>
                    <a:schemeClr val="accent5">
                      <a:lumMod val="40000"/>
                      <a:lumOff val="60000"/>
                    </a:schemeClr>
                  </a:solidFill>
                  <a:latin typeface="DK More Or Less" pitchFamily="50" charset="0"/>
                </a:rPr>
              </a:br>
              <a:r>
                <a:rPr lang="en-GB" sz="1600" dirty="0">
                  <a:solidFill>
                    <a:schemeClr val="accent5">
                      <a:lumMod val="40000"/>
                      <a:lumOff val="60000"/>
                    </a:schemeClr>
                  </a:solidFill>
                  <a:latin typeface="DK More Or Less" pitchFamily="50" charset="0"/>
                </a:rPr>
                <a:t>not enough</a:t>
              </a:r>
              <a:endParaRPr lang="en-GB" sz="1600" dirty="0">
                <a:solidFill>
                  <a:schemeClr val="accent5">
                    <a:lumMod val="40000"/>
                    <a:lumOff val="60000"/>
                  </a:schemeClr>
                </a:solidFill>
              </a:endParaRPr>
            </a:p>
          </p:txBody>
        </p:sp>
        <p:cxnSp>
          <p:nvCxnSpPr>
            <p:cNvPr id="13" name="Connector: Curved 12">
              <a:extLst>
                <a:ext uri="{FF2B5EF4-FFF2-40B4-BE49-F238E27FC236}">
                  <a16:creationId xmlns:a16="http://schemas.microsoft.com/office/drawing/2014/main" id="{16F6BB6D-B5A3-49D8-A155-DE5437751188}"/>
                </a:ext>
              </a:extLst>
            </p:cNvPr>
            <p:cNvCxnSpPr>
              <a:cxnSpLocks/>
              <a:stCxn id="12" idx="2"/>
            </p:cNvCxnSpPr>
            <p:nvPr/>
          </p:nvCxnSpPr>
          <p:spPr>
            <a:xfrm rot="16200000" flipH="1">
              <a:off x="7931218" y="4467334"/>
              <a:ext cx="815466" cy="1745788"/>
            </a:xfrm>
            <a:prstGeom prst="curvedConnector2">
              <a:avLst/>
            </a:prstGeom>
            <a:ln w="19050">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grpSp>
      <p:grpSp>
        <p:nvGrpSpPr>
          <p:cNvPr id="31" name="Group 30">
            <a:extLst>
              <a:ext uri="{FF2B5EF4-FFF2-40B4-BE49-F238E27FC236}">
                <a16:creationId xmlns:a16="http://schemas.microsoft.com/office/drawing/2014/main" id="{228D1D88-5597-4E26-9CD3-FDB3698AC3EF}"/>
              </a:ext>
            </a:extLst>
          </p:cNvPr>
          <p:cNvGrpSpPr/>
          <p:nvPr/>
        </p:nvGrpSpPr>
        <p:grpSpPr>
          <a:xfrm>
            <a:off x="2417882" y="5714997"/>
            <a:ext cx="5949169" cy="674200"/>
            <a:chOff x="4010511" y="5714997"/>
            <a:chExt cx="5949169" cy="674200"/>
          </a:xfrm>
        </p:grpSpPr>
        <p:sp>
          <p:nvSpPr>
            <p:cNvPr id="23" name="TextBox 22">
              <a:extLst>
                <a:ext uri="{FF2B5EF4-FFF2-40B4-BE49-F238E27FC236}">
                  <a16:creationId xmlns:a16="http://schemas.microsoft.com/office/drawing/2014/main" id="{84AB31DD-9C8A-4DD1-A000-D97975DFF162}"/>
                </a:ext>
              </a:extLst>
            </p:cNvPr>
            <p:cNvSpPr txBox="1"/>
            <p:nvPr/>
          </p:nvSpPr>
          <p:spPr>
            <a:xfrm>
              <a:off x="4010511" y="5714997"/>
              <a:ext cx="3768239" cy="674200"/>
            </a:xfrm>
            <a:prstGeom prst="rect">
              <a:avLst/>
            </a:prstGeom>
            <a:solidFill>
              <a:schemeClr val="tx1">
                <a:alpha val="31000"/>
              </a:schemeClr>
            </a:solidFill>
          </p:spPr>
          <p:txBody>
            <a:bodyPr wrap="square" tIns="90000" bIns="90000" rtlCol="0" anchor="ctr">
              <a:spAutoFit/>
            </a:bodyPr>
            <a:lstStyle/>
            <a:p>
              <a:pPr algn="r"/>
              <a:r>
                <a:rPr lang="en-US" sz="1600" dirty="0">
                  <a:solidFill>
                    <a:schemeClr val="bg1"/>
                  </a:solidFill>
                  <a:latin typeface="DK More Or Less" pitchFamily="50" charset="0"/>
                </a:rPr>
                <a:t>cognitive overload reduces stamina </a:t>
              </a:r>
            </a:p>
            <a:p>
              <a:pPr algn="r"/>
              <a:r>
                <a:rPr lang="en-US" sz="1600" dirty="0">
                  <a:solidFill>
                    <a:schemeClr val="bg1"/>
                  </a:solidFill>
                  <a:latin typeface="DK More Or Less" pitchFamily="50" charset="0"/>
                </a:rPr>
                <a:t>and engagement</a:t>
              </a:r>
              <a:endParaRPr lang="en-GB" sz="1600" dirty="0">
                <a:solidFill>
                  <a:schemeClr val="bg1"/>
                </a:solidFill>
              </a:endParaRPr>
            </a:p>
          </p:txBody>
        </p:sp>
        <p:cxnSp>
          <p:nvCxnSpPr>
            <p:cNvPr id="24" name="Connector: Curved 23">
              <a:extLst>
                <a:ext uri="{FF2B5EF4-FFF2-40B4-BE49-F238E27FC236}">
                  <a16:creationId xmlns:a16="http://schemas.microsoft.com/office/drawing/2014/main" id="{716D702A-7524-4DF8-A5FE-66318DCD382D}"/>
                </a:ext>
              </a:extLst>
            </p:cNvPr>
            <p:cNvCxnSpPr>
              <a:cxnSpLocks/>
            </p:cNvCxnSpPr>
            <p:nvPr/>
          </p:nvCxnSpPr>
          <p:spPr>
            <a:xfrm>
              <a:off x="7805781" y="6070081"/>
              <a:ext cx="2153899" cy="126646"/>
            </a:xfrm>
            <a:prstGeom prst="curvedConnector3">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id="{DADA0CFB-EF71-49E2-89FF-D6479A0F829A}"/>
              </a:ext>
            </a:extLst>
          </p:cNvPr>
          <p:cNvGrpSpPr/>
          <p:nvPr/>
        </p:nvGrpSpPr>
        <p:grpSpPr>
          <a:xfrm>
            <a:off x="5808611" y="2366615"/>
            <a:ext cx="2848594" cy="1654987"/>
            <a:chOff x="5808611" y="2366615"/>
            <a:chExt cx="2848594" cy="1654987"/>
          </a:xfrm>
        </p:grpSpPr>
        <p:sp>
          <p:nvSpPr>
            <p:cNvPr id="16" name="TextBox 15">
              <a:extLst>
                <a:ext uri="{FF2B5EF4-FFF2-40B4-BE49-F238E27FC236}">
                  <a16:creationId xmlns:a16="http://schemas.microsoft.com/office/drawing/2014/main" id="{2EF66E52-98EE-4E29-96EB-06FBE5E89850}"/>
                </a:ext>
              </a:extLst>
            </p:cNvPr>
            <p:cNvSpPr txBox="1"/>
            <p:nvPr/>
          </p:nvSpPr>
          <p:spPr>
            <a:xfrm>
              <a:off x="5808611" y="2366615"/>
              <a:ext cx="2848594" cy="1089700"/>
            </a:xfrm>
            <a:prstGeom prst="rect">
              <a:avLst/>
            </a:prstGeom>
            <a:solidFill>
              <a:schemeClr val="tx1">
                <a:alpha val="31000"/>
              </a:schemeClr>
            </a:solidFill>
          </p:spPr>
          <p:txBody>
            <a:bodyPr wrap="square" tIns="90000" bIns="90000" rtlCol="0" anchor="ctr">
              <a:spAutoFit/>
            </a:bodyPr>
            <a:lstStyle/>
            <a:p>
              <a:pPr algn="ctr"/>
              <a:r>
                <a:rPr lang="en-US" sz="1600" dirty="0">
                  <a:solidFill>
                    <a:schemeClr val="accent5">
                      <a:lumMod val="40000"/>
                      <a:lumOff val="60000"/>
                    </a:schemeClr>
                  </a:solidFill>
                  <a:latin typeface="DK More Or Less" pitchFamily="50" charset="0"/>
                </a:rPr>
                <a:t>Because We tend to overlook some boring but crucial areas </a:t>
              </a:r>
              <a:r>
                <a:rPr lang="en-US" sz="2000" dirty="0">
                  <a:solidFill>
                    <a:schemeClr val="accent5">
                      <a:lumMod val="40000"/>
                      <a:lumOff val="60000"/>
                    </a:schemeClr>
                  </a:solidFill>
                  <a:latin typeface="DK More Or Less" pitchFamily="50" charset="0"/>
                </a:rPr>
                <a:t>(</a:t>
              </a:r>
              <a:r>
                <a:rPr lang="en-US" sz="1600" dirty="0">
                  <a:solidFill>
                    <a:schemeClr val="accent5">
                      <a:lumMod val="40000"/>
                      <a:lumOff val="60000"/>
                    </a:schemeClr>
                  </a:solidFill>
                  <a:latin typeface="DK More Or Less" pitchFamily="50" charset="0"/>
                </a:rPr>
                <a:t> like adapters code </a:t>
              </a:r>
              <a:r>
                <a:rPr lang="en-US" dirty="0">
                  <a:solidFill>
                    <a:schemeClr val="accent5">
                      <a:lumMod val="40000"/>
                      <a:lumOff val="60000"/>
                    </a:schemeClr>
                  </a:solidFill>
                  <a:latin typeface="DK More Or Less" pitchFamily="50" charset="0"/>
                </a:rPr>
                <a:t>)</a:t>
              </a:r>
              <a:r>
                <a:rPr lang="en-US" sz="1600" dirty="0">
                  <a:solidFill>
                    <a:schemeClr val="accent5">
                      <a:lumMod val="40000"/>
                      <a:lumOff val="60000"/>
                    </a:schemeClr>
                  </a:solidFill>
                  <a:latin typeface="DK More Or Less" pitchFamily="50" charset="0"/>
                </a:rPr>
                <a:t> </a:t>
              </a:r>
              <a:br>
                <a:rPr lang="en-US" sz="1600" dirty="0">
                  <a:solidFill>
                    <a:schemeClr val="accent5">
                      <a:lumMod val="40000"/>
                      <a:lumOff val="60000"/>
                    </a:schemeClr>
                  </a:solidFill>
                  <a:latin typeface="DK More Or Less" pitchFamily="50" charset="0"/>
                </a:rPr>
              </a:br>
              <a:endParaRPr lang="en-GB" sz="700" dirty="0">
                <a:solidFill>
                  <a:schemeClr val="accent5">
                    <a:lumMod val="40000"/>
                    <a:lumOff val="60000"/>
                  </a:schemeClr>
                </a:solidFill>
                <a:latin typeface="DK More Or Less" pitchFamily="50" charset="0"/>
              </a:endParaRPr>
            </a:p>
          </p:txBody>
        </p:sp>
        <p:cxnSp>
          <p:nvCxnSpPr>
            <p:cNvPr id="25" name="Connector: Curved 24">
              <a:extLst>
                <a:ext uri="{FF2B5EF4-FFF2-40B4-BE49-F238E27FC236}">
                  <a16:creationId xmlns:a16="http://schemas.microsoft.com/office/drawing/2014/main" id="{F4E5D844-8B30-4580-9C7F-3DE9993C4503}"/>
                </a:ext>
              </a:extLst>
            </p:cNvPr>
            <p:cNvCxnSpPr>
              <a:cxnSpLocks/>
            </p:cNvCxnSpPr>
            <p:nvPr/>
          </p:nvCxnSpPr>
          <p:spPr>
            <a:xfrm rot="16200000" flipH="1">
              <a:off x="6822011" y="3563813"/>
              <a:ext cx="614446" cy="301132"/>
            </a:xfrm>
            <a:prstGeom prst="curvedConnector3">
              <a:avLst>
                <a:gd name="adj1" fmla="val 50000"/>
              </a:avLst>
            </a:prstGeom>
            <a:ln w="19050">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26172147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6C9F55-AED3-4FA5-BD8A-7E468AD374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6300" y="-1308278"/>
            <a:ext cx="12183188" cy="8208423"/>
          </a:xfrm>
          <a:prstGeom prst="rect">
            <a:avLst/>
          </a:prstGeom>
        </p:spPr>
      </p:pic>
      <p:sp>
        <p:nvSpPr>
          <p:cNvPr id="15" name="Rectangle 14">
            <a:extLst>
              <a:ext uri="{FF2B5EF4-FFF2-40B4-BE49-F238E27FC236}">
                <a16:creationId xmlns:a16="http://schemas.microsoft.com/office/drawing/2014/main" id="{F0D21BF1-2104-4EE8-B206-F224BF3EAB3F}"/>
              </a:ext>
            </a:extLst>
          </p:cNvPr>
          <p:cNvSpPr/>
          <p:nvPr/>
        </p:nvSpPr>
        <p:spPr>
          <a:xfrm>
            <a:off x="1203519" y="-341285"/>
            <a:ext cx="11782268" cy="74111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8" name="Title 3">
            <a:extLst>
              <a:ext uri="{FF2B5EF4-FFF2-40B4-BE49-F238E27FC236}">
                <a16:creationId xmlns:a16="http://schemas.microsoft.com/office/drawing/2014/main" id="{279D0AB6-6217-4696-8B09-66F8D94215D8}"/>
              </a:ext>
            </a:extLst>
          </p:cNvPr>
          <p:cNvSpPr txBox="1">
            <a:spLocks/>
          </p:cNvSpPr>
          <p:nvPr/>
        </p:nvSpPr>
        <p:spPr>
          <a:xfrm>
            <a:off x="5692417" y="3871204"/>
            <a:ext cx="6045004" cy="260965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pPr algn="r">
              <a:spcBef>
                <a:spcPts val="0"/>
              </a:spcBef>
              <a:spcAft>
                <a:spcPts val="600"/>
              </a:spcAft>
            </a:pPr>
            <a:r>
              <a:rPr lang="en-US" sz="2800" dirty="0">
                <a:solidFill>
                  <a:schemeClr val="bg1"/>
                </a:solidFill>
              </a:rPr>
              <a:t>1. Fragile tests </a:t>
            </a:r>
          </a:p>
          <a:p>
            <a:pPr algn="r">
              <a:spcBef>
                <a:spcPts val="0"/>
              </a:spcBef>
              <a:spcAft>
                <a:spcPts val="600"/>
              </a:spcAft>
            </a:pPr>
            <a:r>
              <a:rPr lang="en-US" sz="2800" dirty="0">
                <a:solidFill>
                  <a:schemeClr val="accent5">
                    <a:lumMod val="40000"/>
                    <a:lumOff val="60000"/>
                  </a:schemeClr>
                </a:solidFill>
              </a:rPr>
              <a:t>2. Blind spots</a:t>
            </a:r>
          </a:p>
          <a:p>
            <a:pPr algn="r">
              <a:spcBef>
                <a:spcPts val="0"/>
              </a:spcBef>
              <a:spcAft>
                <a:spcPts val="600"/>
              </a:spcAft>
            </a:pPr>
            <a:r>
              <a:rPr lang="en-US" sz="2800" dirty="0">
                <a:solidFill>
                  <a:schemeClr val="bg1"/>
                </a:solidFill>
              </a:rPr>
              <a:t>3. Complex setups</a:t>
            </a:r>
          </a:p>
        </p:txBody>
      </p:sp>
      <p:grpSp>
        <p:nvGrpSpPr>
          <p:cNvPr id="28" name="Group 27">
            <a:extLst>
              <a:ext uri="{FF2B5EF4-FFF2-40B4-BE49-F238E27FC236}">
                <a16:creationId xmlns:a16="http://schemas.microsoft.com/office/drawing/2014/main" id="{EAD9D6F7-FB20-48C6-9805-C23A4A60512B}"/>
              </a:ext>
            </a:extLst>
          </p:cNvPr>
          <p:cNvGrpSpPr/>
          <p:nvPr/>
        </p:nvGrpSpPr>
        <p:grpSpPr>
          <a:xfrm>
            <a:off x="7619001" y="1100334"/>
            <a:ext cx="4016061" cy="4003878"/>
            <a:chOff x="7619001" y="1100334"/>
            <a:chExt cx="4016061" cy="4003878"/>
          </a:xfrm>
        </p:grpSpPr>
        <p:cxnSp>
          <p:nvCxnSpPr>
            <p:cNvPr id="4" name="Connector: Curved 3">
              <a:extLst>
                <a:ext uri="{FF2B5EF4-FFF2-40B4-BE49-F238E27FC236}">
                  <a16:creationId xmlns:a16="http://schemas.microsoft.com/office/drawing/2014/main" id="{6F202DC3-9F46-4F54-A72A-F97AB16753F9}"/>
                </a:ext>
              </a:extLst>
            </p:cNvPr>
            <p:cNvCxnSpPr>
              <a:cxnSpLocks/>
              <a:stCxn id="6" idx="2"/>
            </p:cNvCxnSpPr>
            <p:nvPr/>
          </p:nvCxnSpPr>
          <p:spPr>
            <a:xfrm rot="16200000" flipH="1">
              <a:off x="8527386" y="2874179"/>
              <a:ext cx="3329678" cy="1130387"/>
            </a:xfrm>
            <a:prstGeom prst="curvedConnector3">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334D83A5-B851-491B-A13F-4DD80BA723F0}"/>
                </a:ext>
              </a:extLst>
            </p:cNvPr>
            <p:cNvSpPr txBox="1"/>
            <p:nvPr/>
          </p:nvSpPr>
          <p:spPr>
            <a:xfrm>
              <a:off x="7619001" y="1100334"/>
              <a:ext cx="4016061" cy="674200"/>
            </a:xfrm>
            <a:prstGeom prst="rect">
              <a:avLst/>
            </a:prstGeom>
            <a:solidFill>
              <a:schemeClr val="tx1">
                <a:alpha val="31000"/>
              </a:schemeClr>
            </a:solidFill>
          </p:spPr>
          <p:txBody>
            <a:bodyPr wrap="square" tIns="90000" bIns="90000" rtlCol="0" anchor="ctr">
              <a:spAutoFit/>
            </a:bodyPr>
            <a:lstStyle/>
            <a:p>
              <a:pPr algn="ctr"/>
              <a:r>
                <a:rPr lang="en-GB" sz="1600" dirty="0">
                  <a:solidFill>
                    <a:schemeClr val="bg1"/>
                  </a:solidFill>
                  <a:latin typeface="DK More Or Less" pitchFamily="50" charset="0"/>
                </a:rPr>
                <a:t>When we test Implementations instead of behaviours  ; - (</a:t>
              </a:r>
              <a:endParaRPr lang="en-GB" sz="1600" dirty="0">
                <a:solidFill>
                  <a:schemeClr val="bg1"/>
                </a:solidFill>
              </a:endParaRPr>
            </a:p>
          </p:txBody>
        </p:sp>
      </p:grpSp>
      <p:grpSp>
        <p:nvGrpSpPr>
          <p:cNvPr id="18" name="Group 17">
            <a:extLst>
              <a:ext uri="{FF2B5EF4-FFF2-40B4-BE49-F238E27FC236}">
                <a16:creationId xmlns:a16="http://schemas.microsoft.com/office/drawing/2014/main" id="{D921B70A-DA0F-4187-9C0D-52B64FA44AC2}"/>
              </a:ext>
            </a:extLst>
          </p:cNvPr>
          <p:cNvGrpSpPr/>
          <p:nvPr/>
        </p:nvGrpSpPr>
        <p:grpSpPr>
          <a:xfrm>
            <a:off x="6182727" y="3950518"/>
            <a:ext cx="3029118" cy="1797443"/>
            <a:chOff x="6182727" y="3950518"/>
            <a:chExt cx="3029118" cy="1797443"/>
          </a:xfrm>
        </p:grpSpPr>
        <p:sp>
          <p:nvSpPr>
            <p:cNvPr id="12" name="TextBox 11">
              <a:extLst>
                <a:ext uri="{FF2B5EF4-FFF2-40B4-BE49-F238E27FC236}">
                  <a16:creationId xmlns:a16="http://schemas.microsoft.com/office/drawing/2014/main" id="{0A29BD5C-AB21-412D-A2F9-7D204007FBA1}"/>
                </a:ext>
              </a:extLst>
            </p:cNvPr>
            <p:cNvSpPr txBox="1"/>
            <p:nvPr/>
          </p:nvSpPr>
          <p:spPr>
            <a:xfrm>
              <a:off x="6182727" y="3950518"/>
              <a:ext cx="2566660" cy="981977"/>
            </a:xfrm>
            <a:prstGeom prst="rect">
              <a:avLst/>
            </a:prstGeom>
            <a:solidFill>
              <a:schemeClr val="tx1">
                <a:alpha val="31000"/>
              </a:schemeClr>
            </a:solidFill>
          </p:spPr>
          <p:txBody>
            <a:bodyPr wrap="square" tIns="90000" bIns="90000" rtlCol="0" anchor="ctr">
              <a:spAutoFit/>
            </a:bodyPr>
            <a:lstStyle/>
            <a:p>
              <a:pPr algn="ctr"/>
              <a:r>
                <a:rPr lang="en-GB" sz="1600" dirty="0">
                  <a:solidFill>
                    <a:schemeClr val="accent5">
                      <a:lumMod val="40000"/>
                      <a:lumOff val="60000"/>
                    </a:schemeClr>
                  </a:solidFill>
                  <a:latin typeface="DK More Or Less" pitchFamily="50" charset="0"/>
                </a:rPr>
                <a:t>When </a:t>
              </a:r>
              <a:r>
                <a:rPr lang="en-GB" sz="2000" dirty="0">
                  <a:solidFill>
                    <a:schemeClr val="accent5">
                      <a:lumMod val="40000"/>
                      <a:lumOff val="60000"/>
                    </a:schemeClr>
                  </a:solidFill>
                  <a:latin typeface="DK More Or Less" pitchFamily="50" charset="0"/>
                </a:rPr>
                <a:t>(</a:t>
              </a:r>
              <a:r>
                <a:rPr lang="en-GB" sz="1600" dirty="0">
                  <a:solidFill>
                    <a:schemeClr val="accent5">
                      <a:lumMod val="40000"/>
                      <a:lumOff val="60000"/>
                    </a:schemeClr>
                  </a:solidFill>
                  <a:latin typeface="DK More Or Less" pitchFamily="50" charset="0"/>
                </a:rPr>
                <a:t> Unit </a:t>
              </a:r>
              <a:r>
                <a:rPr lang="en-GB" sz="1100" dirty="0">
                  <a:solidFill>
                    <a:schemeClr val="accent5">
                      <a:lumMod val="40000"/>
                      <a:lumOff val="60000"/>
                    </a:schemeClr>
                  </a:solidFill>
                  <a:latin typeface="DK More Or Less" pitchFamily="50" charset="0"/>
                </a:rPr>
                <a:t>x</a:t>
              </a:r>
              <a:r>
                <a:rPr lang="en-GB" sz="1600" dirty="0">
                  <a:solidFill>
                    <a:schemeClr val="accent5">
                      <a:lumMod val="40000"/>
                      <a:lumOff val="60000"/>
                    </a:schemeClr>
                  </a:solidFill>
                  <a:latin typeface="DK More Or Less" pitchFamily="50" charset="0"/>
                </a:rPr>
                <a:t> Integration</a:t>
              </a:r>
              <a:r>
                <a:rPr lang="en-GB" sz="2000" dirty="0">
                  <a:solidFill>
                    <a:schemeClr val="accent5">
                      <a:lumMod val="40000"/>
                      <a:lumOff val="60000"/>
                    </a:schemeClr>
                  </a:solidFill>
                  <a:latin typeface="DK More Or Less" pitchFamily="50" charset="0"/>
                </a:rPr>
                <a:t> )</a:t>
              </a:r>
              <a:r>
                <a:rPr lang="en-GB" sz="1600" dirty="0">
                  <a:solidFill>
                    <a:schemeClr val="accent5">
                      <a:lumMod val="40000"/>
                      <a:lumOff val="60000"/>
                    </a:schemeClr>
                  </a:solidFill>
                  <a:latin typeface="DK More Or Less" pitchFamily="50" charset="0"/>
                </a:rPr>
                <a:t> </a:t>
              </a:r>
            </a:p>
            <a:p>
              <a:pPr algn="ctr"/>
              <a:r>
                <a:rPr lang="fr-FR" sz="1600" dirty="0">
                  <a:solidFill>
                    <a:schemeClr val="accent5">
                      <a:lumMod val="40000"/>
                      <a:lumOff val="60000"/>
                    </a:schemeClr>
                  </a:solidFill>
                  <a:latin typeface="DK More Or Less" pitchFamily="50" charset="0"/>
                </a:rPr>
                <a:t>Test</a:t>
              </a:r>
              <a:r>
                <a:rPr lang="en-GB" sz="1600" dirty="0">
                  <a:solidFill>
                    <a:schemeClr val="accent5">
                      <a:lumMod val="40000"/>
                      <a:lumOff val="60000"/>
                    </a:schemeClr>
                  </a:solidFill>
                  <a:latin typeface="DK More Or Less" pitchFamily="50" charset="0"/>
                </a:rPr>
                <a:t> coverage is </a:t>
              </a:r>
              <a:br>
                <a:rPr lang="en-GB" sz="1600" dirty="0">
                  <a:solidFill>
                    <a:schemeClr val="accent5">
                      <a:lumMod val="40000"/>
                      <a:lumOff val="60000"/>
                    </a:schemeClr>
                  </a:solidFill>
                  <a:latin typeface="DK More Or Less" pitchFamily="50" charset="0"/>
                </a:rPr>
              </a:br>
              <a:r>
                <a:rPr lang="en-GB" sz="1600" dirty="0">
                  <a:solidFill>
                    <a:schemeClr val="accent5">
                      <a:lumMod val="40000"/>
                      <a:lumOff val="60000"/>
                    </a:schemeClr>
                  </a:solidFill>
                  <a:latin typeface="DK More Or Less" pitchFamily="50" charset="0"/>
                </a:rPr>
                <a:t>not enough</a:t>
              </a:r>
              <a:endParaRPr lang="en-GB" sz="1600" dirty="0">
                <a:solidFill>
                  <a:schemeClr val="accent5">
                    <a:lumMod val="40000"/>
                    <a:lumOff val="60000"/>
                  </a:schemeClr>
                </a:solidFill>
              </a:endParaRPr>
            </a:p>
          </p:txBody>
        </p:sp>
        <p:cxnSp>
          <p:nvCxnSpPr>
            <p:cNvPr id="13" name="Connector: Curved 12">
              <a:extLst>
                <a:ext uri="{FF2B5EF4-FFF2-40B4-BE49-F238E27FC236}">
                  <a16:creationId xmlns:a16="http://schemas.microsoft.com/office/drawing/2014/main" id="{16F6BB6D-B5A3-49D8-A155-DE5437751188}"/>
                </a:ext>
              </a:extLst>
            </p:cNvPr>
            <p:cNvCxnSpPr>
              <a:cxnSpLocks/>
              <a:stCxn id="12" idx="2"/>
            </p:cNvCxnSpPr>
            <p:nvPr/>
          </p:nvCxnSpPr>
          <p:spPr>
            <a:xfrm rot="16200000" flipH="1">
              <a:off x="7931218" y="4467334"/>
              <a:ext cx="815466" cy="1745788"/>
            </a:xfrm>
            <a:prstGeom prst="curvedConnector2">
              <a:avLst/>
            </a:prstGeom>
            <a:ln w="19050">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grpSp>
      <p:grpSp>
        <p:nvGrpSpPr>
          <p:cNvPr id="31" name="Group 30">
            <a:extLst>
              <a:ext uri="{FF2B5EF4-FFF2-40B4-BE49-F238E27FC236}">
                <a16:creationId xmlns:a16="http://schemas.microsoft.com/office/drawing/2014/main" id="{228D1D88-5597-4E26-9CD3-FDB3698AC3EF}"/>
              </a:ext>
            </a:extLst>
          </p:cNvPr>
          <p:cNvGrpSpPr/>
          <p:nvPr/>
        </p:nvGrpSpPr>
        <p:grpSpPr>
          <a:xfrm>
            <a:off x="2417882" y="5714997"/>
            <a:ext cx="5949169" cy="674200"/>
            <a:chOff x="4010511" y="5714997"/>
            <a:chExt cx="5949169" cy="674200"/>
          </a:xfrm>
        </p:grpSpPr>
        <p:sp>
          <p:nvSpPr>
            <p:cNvPr id="23" name="TextBox 22">
              <a:extLst>
                <a:ext uri="{FF2B5EF4-FFF2-40B4-BE49-F238E27FC236}">
                  <a16:creationId xmlns:a16="http://schemas.microsoft.com/office/drawing/2014/main" id="{84AB31DD-9C8A-4DD1-A000-D97975DFF162}"/>
                </a:ext>
              </a:extLst>
            </p:cNvPr>
            <p:cNvSpPr txBox="1"/>
            <p:nvPr/>
          </p:nvSpPr>
          <p:spPr>
            <a:xfrm>
              <a:off x="4010511" y="5714997"/>
              <a:ext cx="3768239" cy="674200"/>
            </a:xfrm>
            <a:prstGeom prst="rect">
              <a:avLst/>
            </a:prstGeom>
            <a:solidFill>
              <a:schemeClr val="tx1">
                <a:alpha val="31000"/>
              </a:schemeClr>
            </a:solidFill>
          </p:spPr>
          <p:txBody>
            <a:bodyPr wrap="square" tIns="90000" bIns="90000" rtlCol="0" anchor="ctr">
              <a:spAutoFit/>
            </a:bodyPr>
            <a:lstStyle/>
            <a:p>
              <a:pPr algn="r"/>
              <a:r>
                <a:rPr lang="en-US" sz="1600" dirty="0">
                  <a:solidFill>
                    <a:schemeClr val="bg1"/>
                  </a:solidFill>
                  <a:latin typeface="DK More Or Less" pitchFamily="50" charset="0"/>
                </a:rPr>
                <a:t>cognitive overload reduces stamina </a:t>
              </a:r>
            </a:p>
            <a:p>
              <a:pPr algn="r"/>
              <a:r>
                <a:rPr lang="en-US" sz="1600" dirty="0">
                  <a:solidFill>
                    <a:schemeClr val="bg1"/>
                  </a:solidFill>
                  <a:latin typeface="DK More Or Less" pitchFamily="50" charset="0"/>
                </a:rPr>
                <a:t>and engagement</a:t>
              </a:r>
              <a:endParaRPr lang="en-GB" sz="1600" dirty="0">
                <a:solidFill>
                  <a:schemeClr val="bg1"/>
                </a:solidFill>
              </a:endParaRPr>
            </a:p>
          </p:txBody>
        </p:sp>
        <p:cxnSp>
          <p:nvCxnSpPr>
            <p:cNvPr id="24" name="Connector: Curved 23">
              <a:extLst>
                <a:ext uri="{FF2B5EF4-FFF2-40B4-BE49-F238E27FC236}">
                  <a16:creationId xmlns:a16="http://schemas.microsoft.com/office/drawing/2014/main" id="{716D702A-7524-4DF8-A5FE-66318DCD382D}"/>
                </a:ext>
              </a:extLst>
            </p:cNvPr>
            <p:cNvCxnSpPr>
              <a:cxnSpLocks/>
            </p:cNvCxnSpPr>
            <p:nvPr/>
          </p:nvCxnSpPr>
          <p:spPr>
            <a:xfrm>
              <a:off x="7805781" y="6070081"/>
              <a:ext cx="2153899" cy="126646"/>
            </a:xfrm>
            <a:prstGeom prst="curvedConnector3">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id="{DADA0CFB-EF71-49E2-89FF-D6479A0F829A}"/>
              </a:ext>
            </a:extLst>
          </p:cNvPr>
          <p:cNvGrpSpPr/>
          <p:nvPr/>
        </p:nvGrpSpPr>
        <p:grpSpPr>
          <a:xfrm>
            <a:off x="5808611" y="2366615"/>
            <a:ext cx="2848594" cy="1654987"/>
            <a:chOff x="5808611" y="2366615"/>
            <a:chExt cx="2848594" cy="1654987"/>
          </a:xfrm>
        </p:grpSpPr>
        <p:sp>
          <p:nvSpPr>
            <p:cNvPr id="16" name="TextBox 15">
              <a:extLst>
                <a:ext uri="{FF2B5EF4-FFF2-40B4-BE49-F238E27FC236}">
                  <a16:creationId xmlns:a16="http://schemas.microsoft.com/office/drawing/2014/main" id="{2EF66E52-98EE-4E29-96EB-06FBE5E89850}"/>
                </a:ext>
              </a:extLst>
            </p:cNvPr>
            <p:cNvSpPr txBox="1"/>
            <p:nvPr/>
          </p:nvSpPr>
          <p:spPr>
            <a:xfrm>
              <a:off x="5808611" y="2366615"/>
              <a:ext cx="2848594" cy="1089700"/>
            </a:xfrm>
            <a:prstGeom prst="rect">
              <a:avLst/>
            </a:prstGeom>
            <a:solidFill>
              <a:schemeClr val="tx1">
                <a:alpha val="31000"/>
              </a:schemeClr>
            </a:solidFill>
          </p:spPr>
          <p:txBody>
            <a:bodyPr wrap="square" tIns="90000" bIns="90000" rtlCol="0" anchor="ctr">
              <a:spAutoFit/>
            </a:bodyPr>
            <a:lstStyle/>
            <a:p>
              <a:pPr algn="ctr"/>
              <a:r>
                <a:rPr lang="en-US" sz="1600" dirty="0">
                  <a:solidFill>
                    <a:schemeClr val="accent5">
                      <a:lumMod val="40000"/>
                      <a:lumOff val="60000"/>
                    </a:schemeClr>
                  </a:solidFill>
                  <a:latin typeface="DK More Or Less" pitchFamily="50" charset="0"/>
                </a:rPr>
                <a:t>Because We tend to overlook some boring but crucial areas </a:t>
              </a:r>
              <a:r>
                <a:rPr lang="en-US" sz="2000" dirty="0">
                  <a:solidFill>
                    <a:schemeClr val="accent5">
                      <a:lumMod val="40000"/>
                      <a:lumOff val="60000"/>
                    </a:schemeClr>
                  </a:solidFill>
                  <a:latin typeface="DK More Or Less" pitchFamily="50" charset="0"/>
                </a:rPr>
                <a:t>(</a:t>
              </a:r>
              <a:r>
                <a:rPr lang="en-US" sz="1600" dirty="0">
                  <a:solidFill>
                    <a:schemeClr val="accent5">
                      <a:lumMod val="40000"/>
                      <a:lumOff val="60000"/>
                    </a:schemeClr>
                  </a:solidFill>
                  <a:latin typeface="DK More Or Less" pitchFamily="50" charset="0"/>
                </a:rPr>
                <a:t> like adapters code </a:t>
              </a:r>
              <a:r>
                <a:rPr lang="en-US" dirty="0">
                  <a:solidFill>
                    <a:schemeClr val="accent5">
                      <a:lumMod val="40000"/>
                      <a:lumOff val="60000"/>
                    </a:schemeClr>
                  </a:solidFill>
                  <a:latin typeface="DK More Or Less" pitchFamily="50" charset="0"/>
                </a:rPr>
                <a:t>)</a:t>
              </a:r>
              <a:r>
                <a:rPr lang="en-US" sz="1600" dirty="0">
                  <a:solidFill>
                    <a:schemeClr val="accent5">
                      <a:lumMod val="40000"/>
                      <a:lumOff val="60000"/>
                    </a:schemeClr>
                  </a:solidFill>
                  <a:latin typeface="DK More Or Less" pitchFamily="50" charset="0"/>
                </a:rPr>
                <a:t> </a:t>
              </a:r>
              <a:br>
                <a:rPr lang="en-US" sz="1600" dirty="0">
                  <a:solidFill>
                    <a:schemeClr val="accent5">
                      <a:lumMod val="40000"/>
                      <a:lumOff val="60000"/>
                    </a:schemeClr>
                  </a:solidFill>
                  <a:latin typeface="DK More Or Less" pitchFamily="50" charset="0"/>
                </a:rPr>
              </a:br>
              <a:endParaRPr lang="en-GB" sz="700" dirty="0">
                <a:solidFill>
                  <a:schemeClr val="accent5">
                    <a:lumMod val="40000"/>
                    <a:lumOff val="60000"/>
                  </a:schemeClr>
                </a:solidFill>
                <a:latin typeface="DK More Or Less" pitchFamily="50" charset="0"/>
              </a:endParaRPr>
            </a:p>
          </p:txBody>
        </p:sp>
        <p:cxnSp>
          <p:nvCxnSpPr>
            <p:cNvPr id="25" name="Connector: Curved 24">
              <a:extLst>
                <a:ext uri="{FF2B5EF4-FFF2-40B4-BE49-F238E27FC236}">
                  <a16:creationId xmlns:a16="http://schemas.microsoft.com/office/drawing/2014/main" id="{F4E5D844-8B30-4580-9C7F-3DE9993C4503}"/>
                </a:ext>
              </a:extLst>
            </p:cNvPr>
            <p:cNvCxnSpPr>
              <a:cxnSpLocks/>
            </p:cNvCxnSpPr>
            <p:nvPr/>
          </p:nvCxnSpPr>
          <p:spPr>
            <a:xfrm rot="16200000" flipH="1">
              <a:off x="6822011" y="3563813"/>
              <a:ext cx="614446" cy="301132"/>
            </a:xfrm>
            <a:prstGeom prst="curvedConnector3">
              <a:avLst>
                <a:gd name="adj1" fmla="val 50000"/>
              </a:avLst>
            </a:prstGeom>
            <a:ln w="19050">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grpSp>
      <p:sp>
        <p:nvSpPr>
          <p:cNvPr id="22" name="TextBox 21">
            <a:extLst>
              <a:ext uri="{FF2B5EF4-FFF2-40B4-BE49-F238E27FC236}">
                <a16:creationId xmlns:a16="http://schemas.microsoft.com/office/drawing/2014/main" id="{10BC0600-3483-417E-8656-5FF83E6A57CE}"/>
              </a:ext>
            </a:extLst>
          </p:cNvPr>
          <p:cNvSpPr txBox="1"/>
          <p:nvPr/>
        </p:nvSpPr>
        <p:spPr>
          <a:xfrm>
            <a:off x="2707047" y="5674297"/>
            <a:ext cx="4167559" cy="674200"/>
          </a:xfrm>
          <a:prstGeom prst="rect">
            <a:avLst/>
          </a:prstGeom>
          <a:solidFill>
            <a:schemeClr val="bg2">
              <a:alpha val="92000"/>
            </a:schemeClr>
          </a:solidFill>
        </p:spPr>
        <p:txBody>
          <a:bodyPr wrap="square" tIns="90000" bIns="90000" rtlCol="0" anchor="ctr">
            <a:spAutoFit/>
          </a:bodyPr>
          <a:lstStyle/>
          <a:p>
            <a:pPr algn="r"/>
            <a:r>
              <a:rPr lang="en-US" sz="1600" dirty="0">
                <a:solidFill>
                  <a:srgbClr val="C00000"/>
                </a:solidFill>
                <a:latin typeface="DK More Or Less" pitchFamily="50" charset="0"/>
              </a:rPr>
              <a:t>Use Domain-Driven Builders</a:t>
            </a:r>
            <a:r>
              <a:rPr lang="en-US" sz="1600" dirty="0">
                <a:latin typeface="DK More Or Less" pitchFamily="50" charset="0"/>
              </a:rPr>
              <a:t> to shorten and explicit the Arrange section of your tests</a:t>
            </a:r>
          </a:p>
        </p:txBody>
      </p:sp>
      <p:sp>
        <p:nvSpPr>
          <p:cNvPr id="29" name="TextBox 28">
            <a:extLst>
              <a:ext uri="{FF2B5EF4-FFF2-40B4-BE49-F238E27FC236}">
                <a16:creationId xmlns:a16="http://schemas.microsoft.com/office/drawing/2014/main" id="{8C5B0308-BBA6-480B-8BE5-E26181087448}"/>
              </a:ext>
            </a:extLst>
          </p:cNvPr>
          <p:cNvSpPr txBox="1"/>
          <p:nvPr/>
        </p:nvSpPr>
        <p:spPr>
          <a:xfrm>
            <a:off x="5920693" y="3252026"/>
            <a:ext cx="2936891" cy="2151528"/>
          </a:xfrm>
          <a:prstGeom prst="rect">
            <a:avLst/>
          </a:prstGeom>
          <a:solidFill>
            <a:schemeClr val="bg2">
              <a:alpha val="92000"/>
            </a:schemeClr>
          </a:solidFill>
        </p:spPr>
        <p:txBody>
          <a:bodyPr wrap="square" tIns="90000" bIns="90000" rtlCol="0" anchor="ctr">
            <a:spAutoFit/>
          </a:bodyPr>
          <a:lstStyle/>
          <a:p>
            <a:pPr algn="r"/>
            <a:r>
              <a:rPr lang="en-US" sz="1600" dirty="0">
                <a:solidFill>
                  <a:srgbClr val="C00000"/>
                </a:solidFill>
                <a:latin typeface="DK More Or Less" pitchFamily="50" charset="0"/>
              </a:rPr>
              <a:t>Include the Adapters to your Acceptance tests</a:t>
            </a:r>
            <a:r>
              <a:rPr lang="en-US" sz="1600" dirty="0">
                <a:latin typeface="DK More Or Less" pitchFamily="50" charset="0"/>
              </a:rPr>
              <a:t> </a:t>
            </a:r>
          </a:p>
          <a:p>
            <a:pPr algn="r"/>
            <a:endParaRPr lang="en-US" sz="1600" dirty="0">
              <a:latin typeface="DK More Or Less" pitchFamily="50" charset="0"/>
            </a:endParaRPr>
          </a:p>
          <a:p>
            <a:pPr marL="285750" indent="-285750" algn="r">
              <a:buFontTx/>
              <a:buChar char="-"/>
            </a:pPr>
            <a:r>
              <a:rPr lang="en-US" sz="1600" dirty="0">
                <a:latin typeface="DK More Or Less" pitchFamily="50" charset="0"/>
              </a:rPr>
              <a:t>Test the adaptation in action</a:t>
            </a:r>
          </a:p>
          <a:p>
            <a:pPr algn="r"/>
            <a:r>
              <a:rPr lang="en-US" sz="1600" dirty="0">
                <a:latin typeface="DK More Or Less" pitchFamily="50" charset="0"/>
              </a:rPr>
              <a:t>(All corner cases covered)</a:t>
            </a:r>
          </a:p>
          <a:p>
            <a:pPr algn="r"/>
            <a:endParaRPr lang="en-US" sz="1600" dirty="0">
              <a:latin typeface="DK More Or Less" pitchFamily="50" charset="0"/>
            </a:endParaRPr>
          </a:p>
          <a:p>
            <a:pPr marL="285750" indent="-285750" algn="r">
              <a:buFontTx/>
              <a:buChar char="-"/>
            </a:pPr>
            <a:r>
              <a:rPr lang="en-US" sz="1600" dirty="0">
                <a:latin typeface="DK More Or Less" pitchFamily="50" charset="0"/>
              </a:rPr>
              <a:t>Stub only the I/O</a:t>
            </a:r>
          </a:p>
          <a:p>
            <a:pPr algn="r"/>
            <a:r>
              <a:rPr lang="en-US" sz="1600" dirty="0">
                <a:latin typeface="DK More Or Less" pitchFamily="50" charset="0"/>
              </a:rPr>
              <a:t>(super fast tests)</a:t>
            </a:r>
          </a:p>
        </p:txBody>
      </p:sp>
      <p:sp>
        <p:nvSpPr>
          <p:cNvPr id="30" name="TextBox 29">
            <a:extLst>
              <a:ext uri="{FF2B5EF4-FFF2-40B4-BE49-F238E27FC236}">
                <a16:creationId xmlns:a16="http://schemas.microsoft.com/office/drawing/2014/main" id="{B518DE61-90B8-492D-A6BD-C65B14FD6AFC}"/>
              </a:ext>
            </a:extLst>
          </p:cNvPr>
          <p:cNvSpPr txBox="1"/>
          <p:nvPr/>
        </p:nvSpPr>
        <p:spPr>
          <a:xfrm>
            <a:off x="7657894" y="734959"/>
            <a:ext cx="3911452" cy="1166643"/>
          </a:xfrm>
          <a:prstGeom prst="rect">
            <a:avLst/>
          </a:prstGeom>
          <a:solidFill>
            <a:schemeClr val="bg2">
              <a:alpha val="92000"/>
            </a:schemeClr>
          </a:solidFill>
        </p:spPr>
        <p:txBody>
          <a:bodyPr wrap="square" tIns="90000" bIns="90000" rtlCol="0" anchor="ctr">
            <a:spAutoFit/>
          </a:bodyPr>
          <a:lstStyle/>
          <a:p>
            <a:pPr algn="r"/>
            <a:r>
              <a:rPr lang="en-US" sz="1600" dirty="0">
                <a:latin typeface="DK More Or Less" pitchFamily="50" charset="0"/>
              </a:rPr>
              <a:t>Do not test “implementation details”</a:t>
            </a:r>
          </a:p>
          <a:p>
            <a:pPr algn="r"/>
            <a:endParaRPr lang="en-US" sz="1600" dirty="0">
              <a:latin typeface="DK More Or Less" pitchFamily="50" charset="0"/>
            </a:endParaRPr>
          </a:p>
          <a:p>
            <a:pPr algn="r"/>
            <a:r>
              <a:rPr lang="en-US" sz="1600" dirty="0">
                <a:solidFill>
                  <a:srgbClr val="C00000"/>
                </a:solidFill>
                <a:latin typeface="DK More Or Less" pitchFamily="50" charset="0"/>
              </a:rPr>
              <a:t>Favor Acceptance tests </a:t>
            </a:r>
            <a:br>
              <a:rPr lang="en-US" sz="1600" dirty="0">
                <a:solidFill>
                  <a:srgbClr val="C00000"/>
                </a:solidFill>
                <a:latin typeface="DK More Or Less" pitchFamily="50" charset="0"/>
              </a:rPr>
            </a:br>
            <a:r>
              <a:rPr lang="en-US" sz="1600" dirty="0">
                <a:latin typeface="DK More Or Less" pitchFamily="50" charset="0"/>
              </a:rPr>
              <a:t>(coarse-grained unit tests)</a:t>
            </a:r>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itle 3">
            <a:extLst>
              <a:ext uri="{FF2B5EF4-FFF2-40B4-BE49-F238E27FC236}">
                <a16:creationId xmlns:a16="http://schemas.microsoft.com/office/drawing/2014/main" id="{9E9BE21C-871E-4AE9-B4A6-EC12A9176179}"/>
              </a:ext>
            </a:extLst>
          </p:cNvPr>
          <p:cNvSpPr txBox="1">
            <a:spLocks/>
          </p:cNvSpPr>
          <p:nvPr/>
        </p:nvSpPr>
        <p:spPr>
          <a:xfrm>
            <a:off x="781318" y="4689447"/>
            <a:ext cx="3244772" cy="1196804"/>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800" dirty="0">
                <a:solidFill>
                  <a:schemeClr val="bg1"/>
                </a:solidFill>
              </a:rPr>
              <a:t>Mitigations</a:t>
            </a:r>
            <a:endParaRPr lang="en-GB" sz="1800" dirty="0">
              <a:solidFill>
                <a:schemeClr val="bg1"/>
              </a:solidFill>
            </a:endParaRPr>
          </a:p>
        </p:txBody>
      </p:sp>
      <p:sp>
        <p:nvSpPr>
          <p:cNvPr id="11" name="Title 3">
            <a:extLst>
              <a:ext uri="{FF2B5EF4-FFF2-40B4-BE49-F238E27FC236}">
                <a16:creationId xmlns:a16="http://schemas.microsoft.com/office/drawing/2014/main" id="{602ACB4C-FD32-44AA-8680-CD5BCE6DA11E}"/>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spTree>
    <p:extLst>
      <p:ext uri="{BB962C8B-B14F-4D97-AF65-F5344CB8AC3E}">
        <p14:creationId xmlns:p14="http://schemas.microsoft.com/office/powerpoint/2010/main" val="140434972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6E0B0-7BEA-4032-A5A2-FD530BA9AFFC}"/>
              </a:ext>
            </a:extLst>
          </p:cNvPr>
          <p:cNvSpPr>
            <a:spLocks noGrp="1"/>
          </p:cNvSpPr>
          <p:nvPr>
            <p:ph type="title"/>
          </p:nvPr>
        </p:nvSpPr>
        <p:spPr>
          <a:xfrm>
            <a:off x="1272618" y="5067808"/>
            <a:ext cx="9675829" cy="1561000"/>
          </a:xfrm>
        </p:spPr>
        <p:txBody>
          <a:bodyPr anchor="t">
            <a:normAutofit fontScale="90000"/>
          </a:bodyPr>
          <a:lstStyle/>
          <a:p>
            <a:r>
              <a:rPr lang="en-GB" dirty="0"/>
              <a:t>Outside-in Diamond       TDD</a:t>
            </a:r>
          </a:p>
        </p:txBody>
      </p:sp>
      <p:pic>
        <p:nvPicPr>
          <p:cNvPr id="3" name="Picture 2">
            <a:extLst>
              <a:ext uri="{FF2B5EF4-FFF2-40B4-BE49-F238E27FC236}">
                <a16:creationId xmlns:a16="http://schemas.microsoft.com/office/drawing/2014/main" id="{72BB22A6-505D-4E3F-9820-2486B66B0B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20225" y="5025078"/>
            <a:ext cx="910390" cy="910390"/>
          </a:xfrm>
          <a:prstGeom prst="rect">
            <a:avLst/>
          </a:prstGeom>
        </p:spPr>
      </p:pic>
      <p:grpSp>
        <p:nvGrpSpPr>
          <p:cNvPr id="8" name="Group 7">
            <a:extLst>
              <a:ext uri="{FF2B5EF4-FFF2-40B4-BE49-F238E27FC236}">
                <a16:creationId xmlns:a16="http://schemas.microsoft.com/office/drawing/2014/main" id="{5A464568-489B-4A5F-B1DE-BA6169E3744A}"/>
              </a:ext>
            </a:extLst>
          </p:cNvPr>
          <p:cNvGrpSpPr/>
          <p:nvPr/>
        </p:nvGrpSpPr>
        <p:grpSpPr>
          <a:xfrm>
            <a:off x="1186648" y="1665840"/>
            <a:ext cx="6717832" cy="3330849"/>
            <a:chOff x="1186648" y="1665840"/>
            <a:chExt cx="6717832" cy="3330849"/>
          </a:xfrm>
        </p:grpSpPr>
        <p:sp>
          <p:nvSpPr>
            <p:cNvPr id="4" name="TextBox 3">
              <a:extLst>
                <a:ext uri="{FF2B5EF4-FFF2-40B4-BE49-F238E27FC236}">
                  <a16:creationId xmlns:a16="http://schemas.microsoft.com/office/drawing/2014/main" id="{F576A482-16C4-4D14-ABF3-35F11F86211A}"/>
                </a:ext>
              </a:extLst>
            </p:cNvPr>
            <p:cNvSpPr txBox="1"/>
            <p:nvPr/>
          </p:nvSpPr>
          <p:spPr>
            <a:xfrm>
              <a:off x="1186648" y="1665840"/>
              <a:ext cx="6717832" cy="1200329"/>
            </a:xfrm>
            <a:prstGeom prst="rect">
              <a:avLst/>
            </a:prstGeom>
            <a:noFill/>
          </p:spPr>
          <p:txBody>
            <a:bodyPr wrap="square" rtlCol="0">
              <a:spAutoFit/>
            </a:bodyPr>
            <a:lstStyle/>
            <a:p>
              <a:r>
                <a:rPr lang="en-US" sz="2400" dirty="0">
                  <a:solidFill>
                    <a:schemeClr val="bg1"/>
                  </a:solidFill>
                  <a:latin typeface="DK More Or Less" pitchFamily="50" charset="0"/>
                </a:rPr>
                <a:t>Trade offs made in reaction to people’s behaviors </a:t>
              </a:r>
              <a:endParaRPr lang="en-GB" sz="2400" dirty="0">
                <a:solidFill>
                  <a:schemeClr val="bg1"/>
                </a:solidFill>
                <a:latin typeface="DK More Or Less" pitchFamily="50" charset="0"/>
              </a:endParaRPr>
            </a:p>
            <a:p>
              <a:r>
                <a:rPr lang="en-US" sz="2400" dirty="0">
                  <a:solidFill>
                    <a:schemeClr val="bg1"/>
                  </a:solidFill>
                  <a:latin typeface="DK More Or Less" pitchFamily="50" charset="0"/>
                </a:rPr>
                <a:t>(observed around us over and over and over again)</a:t>
              </a:r>
              <a:endParaRPr lang="en-GB" sz="2400" dirty="0">
                <a:solidFill>
                  <a:schemeClr val="bg1"/>
                </a:solidFill>
                <a:latin typeface="DK More Or Less" pitchFamily="50" charset="0"/>
              </a:endParaRPr>
            </a:p>
          </p:txBody>
        </p:sp>
        <p:cxnSp>
          <p:nvCxnSpPr>
            <p:cNvPr id="6" name="Connector: Curved 5">
              <a:extLst>
                <a:ext uri="{FF2B5EF4-FFF2-40B4-BE49-F238E27FC236}">
                  <a16:creationId xmlns:a16="http://schemas.microsoft.com/office/drawing/2014/main" id="{C0532FD3-EDF0-453E-9897-90945C9308FA}"/>
                </a:ext>
              </a:extLst>
            </p:cNvPr>
            <p:cNvCxnSpPr>
              <a:cxnSpLocks/>
            </p:cNvCxnSpPr>
            <p:nvPr/>
          </p:nvCxnSpPr>
          <p:spPr>
            <a:xfrm>
              <a:off x="2286783" y="2711158"/>
              <a:ext cx="2398225" cy="2285531"/>
            </a:xfrm>
            <a:prstGeom prst="curvedConnector2">
              <a:avLst/>
            </a:prstGeom>
            <a:ln w="34925">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86478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6E0B0-7BEA-4032-A5A2-FD530BA9AFFC}"/>
              </a:ext>
            </a:extLst>
          </p:cNvPr>
          <p:cNvSpPr>
            <a:spLocks noGrp="1"/>
          </p:cNvSpPr>
          <p:nvPr>
            <p:ph type="title"/>
          </p:nvPr>
        </p:nvSpPr>
        <p:spPr>
          <a:xfrm>
            <a:off x="1272618" y="5067808"/>
            <a:ext cx="9675829" cy="1561000"/>
          </a:xfrm>
        </p:spPr>
        <p:txBody>
          <a:bodyPr anchor="t">
            <a:normAutofit fontScale="90000"/>
          </a:bodyPr>
          <a:lstStyle/>
          <a:p>
            <a:r>
              <a:rPr lang="en-GB" dirty="0"/>
              <a:t>Outside-in Diamond       TDD</a:t>
            </a:r>
          </a:p>
        </p:txBody>
      </p:sp>
      <p:pic>
        <p:nvPicPr>
          <p:cNvPr id="3" name="Picture 2">
            <a:extLst>
              <a:ext uri="{FF2B5EF4-FFF2-40B4-BE49-F238E27FC236}">
                <a16:creationId xmlns:a16="http://schemas.microsoft.com/office/drawing/2014/main" id="{72BB22A6-505D-4E3F-9820-2486B66B0B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20225" y="5025078"/>
            <a:ext cx="910390" cy="910390"/>
          </a:xfrm>
          <a:prstGeom prst="rect">
            <a:avLst/>
          </a:prstGeom>
        </p:spPr>
      </p:pic>
      <p:sp>
        <p:nvSpPr>
          <p:cNvPr id="4" name="TextBox 3">
            <a:extLst>
              <a:ext uri="{FF2B5EF4-FFF2-40B4-BE49-F238E27FC236}">
                <a16:creationId xmlns:a16="http://schemas.microsoft.com/office/drawing/2014/main" id="{F576A482-16C4-4D14-ABF3-35F11F86211A}"/>
              </a:ext>
            </a:extLst>
          </p:cNvPr>
          <p:cNvSpPr txBox="1"/>
          <p:nvPr/>
        </p:nvSpPr>
        <p:spPr>
          <a:xfrm>
            <a:off x="461719" y="1542274"/>
            <a:ext cx="3179405" cy="830997"/>
          </a:xfrm>
          <a:prstGeom prst="rect">
            <a:avLst/>
          </a:prstGeom>
          <a:noFill/>
        </p:spPr>
        <p:txBody>
          <a:bodyPr wrap="square" rtlCol="0">
            <a:spAutoFit/>
          </a:bodyPr>
          <a:lstStyle/>
          <a:p>
            <a:r>
              <a:rPr lang="en-GB" sz="2400" dirty="0">
                <a:solidFill>
                  <a:schemeClr val="bg1"/>
                </a:solidFill>
                <a:latin typeface="DK More Or Less" pitchFamily="50" charset="0"/>
              </a:rPr>
              <a:t>For the overall workflow we </a:t>
            </a:r>
            <a:r>
              <a:rPr lang="en-GB" sz="2400" dirty="0" err="1">
                <a:solidFill>
                  <a:schemeClr val="bg1"/>
                </a:solidFill>
                <a:latin typeface="DK More Or Less" pitchFamily="50" charset="0"/>
              </a:rPr>
              <a:t>favor</a:t>
            </a:r>
            <a:endParaRPr lang="en-GB" sz="2400" dirty="0">
              <a:solidFill>
                <a:schemeClr val="bg1"/>
              </a:solidFill>
              <a:latin typeface="DK More Or Less" pitchFamily="50" charset="0"/>
            </a:endParaRPr>
          </a:p>
        </p:txBody>
      </p:sp>
      <p:cxnSp>
        <p:nvCxnSpPr>
          <p:cNvPr id="6" name="Connector: Curved 5">
            <a:extLst>
              <a:ext uri="{FF2B5EF4-FFF2-40B4-BE49-F238E27FC236}">
                <a16:creationId xmlns:a16="http://schemas.microsoft.com/office/drawing/2014/main" id="{C0532FD3-EDF0-453E-9897-90945C9308FA}"/>
              </a:ext>
            </a:extLst>
          </p:cNvPr>
          <p:cNvCxnSpPr>
            <a:cxnSpLocks/>
            <a:stCxn id="4" idx="2"/>
            <a:endCxn id="18" idx="0"/>
          </p:cNvCxnSpPr>
          <p:nvPr/>
        </p:nvCxnSpPr>
        <p:spPr>
          <a:xfrm rot="16200000" flipH="1">
            <a:off x="1453256" y="2971437"/>
            <a:ext cx="2194805" cy="998472"/>
          </a:xfrm>
          <a:prstGeom prst="curvedConnector3">
            <a:avLst>
              <a:gd name="adj1" fmla="val 50000"/>
            </a:avLst>
          </a:prstGeom>
          <a:ln w="34925">
            <a:solidFill>
              <a:schemeClr val="bg1"/>
            </a:solidFill>
            <a:headEnd type="triangle"/>
            <a:tailEnd type="none" w="lg" len="lg"/>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8CD211EC-FB13-4246-A08E-35A0E2977DAC}"/>
              </a:ext>
            </a:extLst>
          </p:cNvPr>
          <p:cNvSpPr/>
          <p:nvPr/>
        </p:nvSpPr>
        <p:spPr>
          <a:xfrm rot="485042">
            <a:off x="966131" y="4559435"/>
            <a:ext cx="3922964" cy="1739107"/>
          </a:xfrm>
          <a:prstGeom prst="ellipse">
            <a:avLst/>
          </a:prstGeom>
          <a:noFill/>
          <a:ln w="349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34" name="Group 33">
            <a:extLst>
              <a:ext uri="{FF2B5EF4-FFF2-40B4-BE49-F238E27FC236}">
                <a16:creationId xmlns:a16="http://schemas.microsoft.com/office/drawing/2014/main" id="{8316A077-1101-43DC-A9C9-04FD4E2790C3}"/>
              </a:ext>
            </a:extLst>
          </p:cNvPr>
          <p:cNvGrpSpPr/>
          <p:nvPr/>
        </p:nvGrpSpPr>
        <p:grpSpPr>
          <a:xfrm>
            <a:off x="4620451" y="2482642"/>
            <a:ext cx="6902849" cy="4217617"/>
            <a:chOff x="4620451" y="2482642"/>
            <a:chExt cx="6902849" cy="4217617"/>
          </a:xfrm>
        </p:grpSpPr>
        <p:sp>
          <p:nvSpPr>
            <p:cNvPr id="9" name="TextBox 8">
              <a:extLst>
                <a:ext uri="{FF2B5EF4-FFF2-40B4-BE49-F238E27FC236}">
                  <a16:creationId xmlns:a16="http://schemas.microsoft.com/office/drawing/2014/main" id="{AA6411B7-C1AC-44EF-93D0-2B3A6046DEA3}"/>
                </a:ext>
              </a:extLst>
            </p:cNvPr>
            <p:cNvSpPr txBox="1"/>
            <p:nvPr/>
          </p:nvSpPr>
          <p:spPr>
            <a:xfrm>
              <a:off x="6760913" y="2482642"/>
              <a:ext cx="4762387" cy="830997"/>
            </a:xfrm>
            <a:prstGeom prst="rect">
              <a:avLst/>
            </a:prstGeom>
            <a:noFill/>
          </p:spPr>
          <p:txBody>
            <a:bodyPr wrap="square" rtlCol="0">
              <a:spAutoFit/>
            </a:bodyPr>
            <a:lstStyle/>
            <a:p>
              <a:pPr algn="ctr"/>
              <a:r>
                <a:rPr lang="en-US" sz="2400" dirty="0">
                  <a:solidFill>
                    <a:srgbClr val="2B8BE2"/>
                  </a:solidFill>
                  <a:latin typeface="DK More Or Less" pitchFamily="50" charset="0"/>
                </a:rPr>
                <a:t>For the kind of tests we </a:t>
              </a:r>
              <a:br>
                <a:rPr lang="en-US" sz="2400" dirty="0">
                  <a:solidFill>
                    <a:srgbClr val="2B8BE2"/>
                  </a:solidFill>
                  <a:latin typeface="DK More Or Less" pitchFamily="50" charset="0"/>
                </a:rPr>
              </a:br>
              <a:r>
                <a:rPr lang="en-US" sz="2400" dirty="0">
                  <a:solidFill>
                    <a:srgbClr val="2B8BE2"/>
                  </a:solidFill>
                  <a:latin typeface="DK More Or Less" pitchFamily="50" charset="0"/>
                </a:rPr>
                <a:t>favor the most</a:t>
              </a:r>
              <a:endParaRPr lang="en-GB" sz="2400" dirty="0">
                <a:solidFill>
                  <a:srgbClr val="2B8BE2"/>
                </a:solidFill>
                <a:latin typeface="DK More Or Less" pitchFamily="50" charset="0"/>
              </a:endParaRPr>
            </a:p>
          </p:txBody>
        </p:sp>
        <p:cxnSp>
          <p:nvCxnSpPr>
            <p:cNvPr id="11" name="Connector: Curved 10">
              <a:extLst>
                <a:ext uri="{FF2B5EF4-FFF2-40B4-BE49-F238E27FC236}">
                  <a16:creationId xmlns:a16="http://schemas.microsoft.com/office/drawing/2014/main" id="{F197976C-F272-4B1C-A4FC-979B552A78E5}"/>
                </a:ext>
              </a:extLst>
            </p:cNvPr>
            <p:cNvCxnSpPr>
              <a:cxnSpLocks/>
              <a:stCxn id="9" idx="2"/>
              <a:endCxn id="24" idx="7"/>
            </p:cNvCxnSpPr>
            <p:nvPr/>
          </p:nvCxnSpPr>
          <p:spPr>
            <a:xfrm rot="5400000">
              <a:off x="8227752" y="3408848"/>
              <a:ext cx="1009565" cy="819147"/>
            </a:xfrm>
            <a:prstGeom prst="curvedConnector3">
              <a:avLst>
                <a:gd name="adj1" fmla="val 50000"/>
              </a:avLst>
            </a:prstGeom>
            <a:ln w="34925">
              <a:solidFill>
                <a:srgbClr val="2B8BE2"/>
              </a:solidFill>
              <a:headEnd type="triangle"/>
              <a:tailEnd type="none" w="lg" len="lg"/>
            </a:ln>
          </p:spPr>
          <p:style>
            <a:lnRef idx="1">
              <a:schemeClr val="accent1"/>
            </a:lnRef>
            <a:fillRef idx="0">
              <a:schemeClr val="accent1"/>
            </a:fillRef>
            <a:effectRef idx="0">
              <a:schemeClr val="accent1"/>
            </a:effectRef>
            <a:fontRef idx="minor">
              <a:schemeClr val="tx1"/>
            </a:fontRef>
          </p:style>
        </p:cxnSp>
        <p:sp>
          <p:nvSpPr>
            <p:cNvPr id="24" name="Oval 23">
              <a:extLst>
                <a:ext uri="{FF2B5EF4-FFF2-40B4-BE49-F238E27FC236}">
                  <a16:creationId xmlns:a16="http://schemas.microsoft.com/office/drawing/2014/main" id="{ECFEEE31-C2EC-435A-A5B0-AC3D9C73EC33}"/>
                </a:ext>
              </a:extLst>
            </p:cNvPr>
            <p:cNvSpPr/>
            <p:nvPr/>
          </p:nvSpPr>
          <p:spPr>
            <a:xfrm rot="20883607">
              <a:off x="4620451" y="4286705"/>
              <a:ext cx="4585681" cy="2413554"/>
            </a:xfrm>
            <a:prstGeom prst="ellipse">
              <a:avLst/>
            </a:prstGeom>
            <a:noFill/>
            <a:ln w="34925">
              <a:solidFill>
                <a:srgbClr val="2B8BE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2731250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3554A0F0-6229-40BD-BB96-A90F7C5125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55134" y="-566720"/>
            <a:ext cx="11370265" cy="8560184"/>
          </a:xfrm>
          <a:prstGeom prst="rect">
            <a:avLst/>
          </a:prstGeom>
        </p:spPr>
      </p:pic>
      <p:pic>
        <p:nvPicPr>
          <p:cNvPr id="12" name="Picture 11">
            <a:extLst>
              <a:ext uri="{FF2B5EF4-FFF2-40B4-BE49-F238E27FC236}">
                <a16:creationId xmlns:a16="http://schemas.microsoft.com/office/drawing/2014/main" id="{F31E9E60-707B-4D7E-9F8C-170CACAE053B}"/>
              </a:ext>
            </a:extLst>
          </p:cNvPr>
          <p:cNvPicPr>
            <a:picLocks noChangeAspect="1"/>
          </p:cNvPicPr>
          <p:nvPr/>
        </p:nvPicPr>
        <p:blipFill rotWithShape="1">
          <a:blip r:embed="rId4">
            <a:extLst>
              <a:ext uri="{28A0092B-C50C-407E-A947-70E740481C1C}">
                <a14:useLocalDpi xmlns:a14="http://schemas.microsoft.com/office/drawing/2010/main" val="0"/>
              </a:ext>
            </a:extLst>
          </a:blip>
          <a:srcRect r="78582"/>
          <a:stretch/>
        </p:blipFill>
        <p:spPr>
          <a:xfrm flipH="1">
            <a:off x="-14484" y="-213646"/>
            <a:ext cx="2548348" cy="7931999"/>
          </a:xfrm>
          <a:prstGeom prst="rect">
            <a:avLst/>
          </a:prstGeom>
        </p:spPr>
      </p:pic>
      <p:sp>
        <p:nvSpPr>
          <p:cNvPr id="15" name="Rectangle 14">
            <a:extLst>
              <a:ext uri="{FF2B5EF4-FFF2-40B4-BE49-F238E27FC236}">
                <a16:creationId xmlns:a16="http://schemas.microsoft.com/office/drawing/2014/main" id="{F0D21BF1-2104-4EE8-B206-F224BF3EAB3F}"/>
              </a:ext>
            </a:extLst>
          </p:cNvPr>
          <p:cNvSpPr/>
          <p:nvPr/>
        </p:nvSpPr>
        <p:spPr>
          <a:xfrm>
            <a:off x="1203519" y="-341285"/>
            <a:ext cx="11782268" cy="74111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10" name="Title 3">
            <a:extLst>
              <a:ext uri="{FF2B5EF4-FFF2-40B4-BE49-F238E27FC236}">
                <a16:creationId xmlns:a16="http://schemas.microsoft.com/office/drawing/2014/main" id="{9E9BE21C-871E-4AE9-B4A6-EC12A9176179}"/>
              </a:ext>
            </a:extLst>
          </p:cNvPr>
          <p:cNvSpPr txBox="1">
            <a:spLocks/>
          </p:cNvSpPr>
          <p:nvPr/>
        </p:nvSpPr>
        <p:spPr>
          <a:xfrm>
            <a:off x="781318" y="4689447"/>
            <a:ext cx="3244772" cy="1196804"/>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800" dirty="0">
                <a:solidFill>
                  <a:schemeClr val="bg1"/>
                </a:solidFill>
              </a:rPr>
              <a:t>Outside-in</a:t>
            </a:r>
            <a:br>
              <a:rPr lang="en-US" sz="2800" dirty="0">
                <a:solidFill>
                  <a:schemeClr val="bg1"/>
                </a:solidFill>
              </a:rPr>
            </a:br>
            <a:r>
              <a:rPr lang="en-US" sz="2800" dirty="0">
                <a:solidFill>
                  <a:schemeClr val="bg1"/>
                </a:solidFill>
              </a:rPr>
              <a:t>but…</a:t>
            </a:r>
            <a:endParaRPr lang="en-GB" sz="1800" dirty="0">
              <a:solidFill>
                <a:schemeClr val="bg1"/>
              </a:solidFill>
            </a:endParaRPr>
          </a:p>
        </p:txBody>
      </p:sp>
      <p:sp>
        <p:nvSpPr>
          <p:cNvPr id="11" name="Title 3">
            <a:extLst>
              <a:ext uri="{FF2B5EF4-FFF2-40B4-BE49-F238E27FC236}">
                <a16:creationId xmlns:a16="http://schemas.microsoft.com/office/drawing/2014/main" id="{602ACB4C-FD32-44AA-8680-CD5BCE6DA11E}"/>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sp>
        <p:nvSpPr>
          <p:cNvPr id="8" name="Title 3">
            <a:extLst>
              <a:ext uri="{FF2B5EF4-FFF2-40B4-BE49-F238E27FC236}">
                <a16:creationId xmlns:a16="http://schemas.microsoft.com/office/drawing/2014/main" id="{279D0AB6-6217-4696-8B09-66F8D94215D8}"/>
              </a:ext>
            </a:extLst>
          </p:cNvPr>
          <p:cNvSpPr txBox="1">
            <a:spLocks/>
          </p:cNvSpPr>
          <p:nvPr/>
        </p:nvSpPr>
        <p:spPr>
          <a:xfrm>
            <a:off x="5692417" y="3871204"/>
            <a:ext cx="6045004" cy="260965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pPr algn="r">
              <a:spcBef>
                <a:spcPts val="0"/>
              </a:spcBef>
              <a:spcAft>
                <a:spcPts val="600"/>
              </a:spcAft>
            </a:pPr>
            <a:r>
              <a:rPr lang="en-US" sz="2800" dirty="0">
                <a:solidFill>
                  <a:schemeClr val="accent5">
                    <a:lumMod val="40000"/>
                    <a:lumOff val="60000"/>
                  </a:schemeClr>
                </a:solidFill>
              </a:rPr>
              <a:t>Double loop</a:t>
            </a:r>
            <a:endParaRPr lang="en-US" sz="2800" dirty="0">
              <a:solidFill>
                <a:schemeClr val="bg1"/>
              </a:solidFill>
            </a:endParaRPr>
          </a:p>
          <a:p>
            <a:pPr algn="r">
              <a:spcBef>
                <a:spcPts val="0"/>
              </a:spcBef>
              <a:spcAft>
                <a:spcPts val="600"/>
              </a:spcAft>
            </a:pPr>
            <a:r>
              <a:rPr lang="en-US" sz="2800" dirty="0">
                <a:solidFill>
                  <a:schemeClr val="bg1"/>
                </a:solidFill>
              </a:rPr>
              <a:t>One and a half loop</a:t>
            </a:r>
            <a:endParaRPr lang="en-US" sz="2800" dirty="0">
              <a:solidFill>
                <a:schemeClr val="accent5">
                  <a:lumMod val="40000"/>
                  <a:lumOff val="60000"/>
                </a:schemeClr>
              </a:solidFill>
            </a:endParaRPr>
          </a:p>
        </p:txBody>
      </p:sp>
      <p:sp>
        <p:nvSpPr>
          <p:cNvPr id="2" name="Arc 1">
            <a:extLst>
              <a:ext uri="{FF2B5EF4-FFF2-40B4-BE49-F238E27FC236}">
                <a16:creationId xmlns:a16="http://schemas.microsoft.com/office/drawing/2014/main" id="{89D98A20-FA96-4E29-96E7-A7A4824CDAEE}"/>
              </a:ext>
            </a:extLst>
          </p:cNvPr>
          <p:cNvSpPr/>
          <p:nvPr/>
        </p:nvSpPr>
        <p:spPr>
          <a:xfrm rot="21121026">
            <a:off x="8236529" y="5742651"/>
            <a:ext cx="4006784" cy="1858033"/>
          </a:xfrm>
          <a:prstGeom prst="arc">
            <a:avLst>
              <a:gd name="adj1" fmla="val 14261143"/>
              <a:gd name="adj2" fmla="val 20438447"/>
            </a:avLst>
          </a:prstGeom>
          <a:ln w="34925">
            <a:solidFill>
              <a:srgbClr val="BDD7E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Tree>
    <p:extLst>
      <p:ext uri="{BB962C8B-B14F-4D97-AF65-F5344CB8AC3E}">
        <p14:creationId xmlns:p14="http://schemas.microsoft.com/office/powerpoint/2010/main" val="192676187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BE4E9D7-412B-42C6-80FD-2F125187EB01}"/>
              </a:ext>
            </a:extLst>
          </p:cNvPr>
          <p:cNvPicPr>
            <a:picLocks noChangeAspect="1"/>
          </p:cNvPicPr>
          <p:nvPr/>
        </p:nvPicPr>
        <p:blipFill rotWithShape="1">
          <a:blip r:embed="rId3"/>
          <a:srcRect l="289" t="1078"/>
          <a:stretch/>
        </p:blipFill>
        <p:spPr>
          <a:xfrm>
            <a:off x="173166" y="149584"/>
            <a:ext cx="11880100" cy="6784088"/>
          </a:xfrm>
          <a:prstGeom prst="rect">
            <a:avLst/>
          </a:prstGeom>
        </p:spPr>
      </p:pic>
      <p:sp>
        <p:nvSpPr>
          <p:cNvPr id="7" name="Rectangle 6">
            <a:extLst>
              <a:ext uri="{FF2B5EF4-FFF2-40B4-BE49-F238E27FC236}">
                <a16:creationId xmlns:a16="http://schemas.microsoft.com/office/drawing/2014/main" id="{E9E45A12-0D57-44AB-ACBC-8B275AC5AC2D}"/>
              </a:ext>
            </a:extLst>
          </p:cNvPr>
          <p:cNvSpPr/>
          <p:nvPr/>
        </p:nvSpPr>
        <p:spPr>
          <a:xfrm>
            <a:off x="0" y="-228600"/>
            <a:ext cx="12133142" cy="7086600"/>
          </a:xfrm>
          <a:prstGeom prst="rect">
            <a:avLst/>
          </a:prstGeom>
          <a:solidFill>
            <a:schemeClr val="tx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9" name="Group 8">
            <a:extLst>
              <a:ext uri="{FF2B5EF4-FFF2-40B4-BE49-F238E27FC236}">
                <a16:creationId xmlns:a16="http://schemas.microsoft.com/office/drawing/2014/main" id="{762C4BF8-A5E7-400B-9C20-1335842216D7}"/>
              </a:ext>
            </a:extLst>
          </p:cNvPr>
          <p:cNvGrpSpPr/>
          <p:nvPr/>
        </p:nvGrpSpPr>
        <p:grpSpPr>
          <a:xfrm>
            <a:off x="9610526" y="247043"/>
            <a:ext cx="2122503" cy="901273"/>
            <a:chOff x="9610526" y="247043"/>
            <a:chExt cx="2122503" cy="901273"/>
          </a:xfrm>
        </p:grpSpPr>
        <p:sp>
          <p:nvSpPr>
            <p:cNvPr id="11" name="Title 3">
              <a:extLst>
                <a:ext uri="{FF2B5EF4-FFF2-40B4-BE49-F238E27FC236}">
                  <a16:creationId xmlns:a16="http://schemas.microsoft.com/office/drawing/2014/main" id="{602ACB4C-FD32-44AA-8680-CD5BCE6DA11E}"/>
                </a:ext>
              </a:extLst>
            </p:cNvPr>
            <p:cNvSpPr txBox="1">
              <a:spLocks/>
            </p:cNvSpPr>
            <p:nvPr/>
          </p:nvSpPr>
          <p:spPr>
            <a:xfrm>
              <a:off x="9610526" y="247043"/>
              <a:ext cx="2122503" cy="901273"/>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400" cap="all" dirty="0">
                  <a:solidFill>
                    <a:srgbClr val="2E8EE4"/>
                  </a:solidFill>
                </a:rPr>
                <a:t>Outside-in </a:t>
              </a:r>
              <a:br>
                <a:rPr lang="en-US" sz="2400" cap="all" dirty="0">
                  <a:solidFill>
                    <a:srgbClr val="2E8EE4"/>
                  </a:solidFill>
                </a:rPr>
              </a:br>
              <a:r>
                <a:rPr lang="en-US" sz="2400" cap="all" dirty="0">
                  <a:solidFill>
                    <a:srgbClr val="2E8EE4"/>
                  </a:solidFill>
                </a:rPr>
                <a:t>diamond </a:t>
              </a:r>
              <a:endParaRPr lang="en-GB" sz="2400" dirty="0">
                <a:solidFill>
                  <a:schemeClr val="bg1"/>
                </a:solidFill>
              </a:endParaRPr>
            </a:p>
          </p:txBody>
        </p:sp>
        <p:pic>
          <p:nvPicPr>
            <p:cNvPr id="14" name="Picture 13">
              <a:extLst>
                <a:ext uri="{FF2B5EF4-FFF2-40B4-BE49-F238E27FC236}">
                  <a16:creationId xmlns:a16="http://schemas.microsoft.com/office/drawing/2014/main" id="{B507E1DB-9FA7-44BF-9E1E-F168C9DDB0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21673" y="616689"/>
              <a:ext cx="287079" cy="287079"/>
            </a:xfrm>
            <a:prstGeom prst="rect">
              <a:avLst/>
            </a:prstGeom>
          </p:spPr>
        </p:pic>
      </p:grpSp>
    </p:spTree>
    <p:extLst>
      <p:ext uri="{BB962C8B-B14F-4D97-AF65-F5344CB8AC3E}">
        <p14:creationId xmlns:p14="http://schemas.microsoft.com/office/powerpoint/2010/main" val="47096629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BE4E9D7-412B-42C6-80FD-2F125187EB01}"/>
              </a:ext>
            </a:extLst>
          </p:cNvPr>
          <p:cNvPicPr>
            <a:picLocks noChangeAspect="1"/>
          </p:cNvPicPr>
          <p:nvPr/>
        </p:nvPicPr>
        <p:blipFill rotWithShape="1">
          <a:blip r:embed="rId3"/>
          <a:srcRect l="289" t="1078"/>
          <a:stretch/>
        </p:blipFill>
        <p:spPr>
          <a:xfrm>
            <a:off x="173166" y="149584"/>
            <a:ext cx="11880100" cy="6784088"/>
          </a:xfrm>
          <a:prstGeom prst="rect">
            <a:avLst/>
          </a:prstGeom>
        </p:spPr>
      </p:pic>
      <p:sp>
        <p:nvSpPr>
          <p:cNvPr id="7" name="Rectangle 6">
            <a:extLst>
              <a:ext uri="{FF2B5EF4-FFF2-40B4-BE49-F238E27FC236}">
                <a16:creationId xmlns:a16="http://schemas.microsoft.com/office/drawing/2014/main" id="{E9E45A12-0D57-44AB-ACBC-8B275AC5AC2D}"/>
              </a:ext>
            </a:extLst>
          </p:cNvPr>
          <p:cNvSpPr/>
          <p:nvPr/>
        </p:nvSpPr>
        <p:spPr>
          <a:xfrm>
            <a:off x="0" y="777240"/>
            <a:ext cx="12133142" cy="6080760"/>
          </a:xfrm>
          <a:prstGeom prst="rect">
            <a:avLst/>
          </a:prstGeom>
          <a:solidFill>
            <a:schemeClr val="tx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9" name="Group 8">
            <a:extLst>
              <a:ext uri="{FF2B5EF4-FFF2-40B4-BE49-F238E27FC236}">
                <a16:creationId xmlns:a16="http://schemas.microsoft.com/office/drawing/2014/main" id="{762C4BF8-A5E7-400B-9C20-1335842216D7}"/>
              </a:ext>
            </a:extLst>
          </p:cNvPr>
          <p:cNvGrpSpPr/>
          <p:nvPr/>
        </p:nvGrpSpPr>
        <p:grpSpPr>
          <a:xfrm>
            <a:off x="9610526" y="247043"/>
            <a:ext cx="2122503" cy="901273"/>
            <a:chOff x="9610526" y="247043"/>
            <a:chExt cx="2122503" cy="901273"/>
          </a:xfrm>
        </p:grpSpPr>
        <p:sp>
          <p:nvSpPr>
            <p:cNvPr id="11" name="Title 3">
              <a:extLst>
                <a:ext uri="{FF2B5EF4-FFF2-40B4-BE49-F238E27FC236}">
                  <a16:creationId xmlns:a16="http://schemas.microsoft.com/office/drawing/2014/main" id="{602ACB4C-FD32-44AA-8680-CD5BCE6DA11E}"/>
                </a:ext>
              </a:extLst>
            </p:cNvPr>
            <p:cNvSpPr txBox="1">
              <a:spLocks/>
            </p:cNvSpPr>
            <p:nvPr/>
          </p:nvSpPr>
          <p:spPr>
            <a:xfrm>
              <a:off x="9610526" y="247043"/>
              <a:ext cx="2122503" cy="901273"/>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400" cap="all" dirty="0">
                  <a:solidFill>
                    <a:srgbClr val="2E8EE4"/>
                  </a:solidFill>
                </a:rPr>
                <a:t>Outside-in </a:t>
              </a:r>
              <a:br>
                <a:rPr lang="en-US" sz="2400" cap="all" dirty="0">
                  <a:solidFill>
                    <a:srgbClr val="2E8EE4"/>
                  </a:solidFill>
                </a:rPr>
              </a:br>
              <a:r>
                <a:rPr lang="en-US" sz="2400" cap="all" dirty="0">
                  <a:solidFill>
                    <a:srgbClr val="2E8EE4"/>
                  </a:solidFill>
                </a:rPr>
                <a:t>diamond </a:t>
              </a:r>
              <a:endParaRPr lang="en-GB" sz="2400" dirty="0">
                <a:solidFill>
                  <a:schemeClr val="bg1"/>
                </a:solidFill>
              </a:endParaRPr>
            </a:p>
          </p:txBody>
        </p:sp>
        <p:pic>
          <p:nvPicPr>
            <p:cNvPr id="14" name="Picture 13">
              <a:extLst>
                <a:ext uri="{FF2B5EF4-FFF2-40B4-BE49-F238E27FC236}">
                  <a16:creationId xmlns:a16="http://schemas.microsoft.com/office/drawing/2014/main" id="{B507E1DB-9FA7-44BF-9E1E-F168C9DDB0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21673" y="616689"/>
              <a:ext cx="287079" cy="287079"/>
            </a:xfrm>
            <a:prstGeom prst="rect">
              <a:avLst/>
            </a:prstGeom>
          </p:spPr>
        </p:pic>
      </p:grpSp>
    </p:spTree>
    <p:extLst>
      <p:ext uri="{BB962C8B-B14F-4D97-AF65-F5344CB8AC3E}">
        <p14:creationId xmlns:p14="http://schemas.microsoft.com/office/powerpoint/2010/main" val="164039526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BE4E9D7-412B-42C6-80FD-2F125187EB01}"/>
              </a:ext>
            </a:extLst>
          </p:cNvPr>
          <p:cNvPicPr>
            <a:picLocks noChangeAspect="1"/>
          </p:cNvPicPr>
          <p:nvPr/>
        </p:nvPicPr>
        <p:blipFill rotWithShape="1">
          <a:blip r:embed="rId3"/>
          <a:srcRect l="289" t="1078"/>
          <a:stretch/>
        </p:blipFill>
        <p:spPr>
          <a:xfrm>
            <a:off x="173166" y="149584"/>
            <a:ext cx="11880100" cy="6784088"/>
          </a:xfrm>
          <a:prstGeom prst="rect">
            <a:avLst/>
          </a:prstGeom>
        </p:spPr>
      </p:pic>
      <p:grpSp>
        <p:nvGrpSpPr>
          <p:cNvPr id="9" name="Group 8">
            <a:extLst>
              <a:ext uri="{FF2B5EF4-FFF2-40B4-BE49-F238E27FC236}">
                <a16:creationId xmlns:a16="http://schemas.microsoft.com/office/drawing/2014/main" id="{762C4BF8-A5E7-400B-9C20-1335842216D7}"/>
              </a:ext>
            </a:extLst>
          </p:cNvPr>
          <p:cNvGrpSpPr/>
          <p:nvPr/>
        </p:nvGrpSpPr>
        <p:grpSpPr>
          <a:xfrm>
            <a:off x="9610526" y="247043"/>
            <a:ext cx="2122503" cy="901273"/>
            <a:chOff x="9610526" y="247043"/>
            <a:chExt cx="2122503" cy="901273"/>
          </a:xfrm>
        </p:grpSpPr>
        <p:sp>
          <p:nvSpPr>
            <p:cNvPr id="11" name="Title 3">
              <a:extLst>
                <a:ext uri="{FF2B5EF4-FFF2-40B4-BE49-F238E27FC236}">
                  <a16:creationId xmlns:a16="http://schemas.microsoft.com/office/drawing/2014/main" id="{602ACB4C-FD32-44AA-8680-CD5BCE6DA11E}"/>
                </a:ext>
              </a:extLst>
            </p:cNvPr>
            <p:cNvSpPr txBox="1">
              <a:spLocks/>
            </p:cNvSpPr>
            <p:nvPr/>
          </p:nvSpPr>
          <p:spPr>
            <a:xfrm>
              <a:off x="9610526" y="247043"/>
              <a:ext cx="2122503" cy="901273"/>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400" cap="all" dirty="0">
                  <a:solidFill>
                    <a:srgbClr val="2E8EE4"/>
                  </a:solidFill>
                </a:rPr>
                <a:t>Outside-in </a:t>
              </a:r>
              <a:br>
                <a:rPr lang="en-US" sz="2400" cap="all" dirty="0">
                  <a:solidFill>
                    <a:srgbClr val="2E8EE4"/>
                  </a:solidFill>
                </a:rPr>
              </a:br>
              <a:r>
                <a:rPr lang="en-US" sz="2400" cap="all" dirty="0">
                  <a:solidFill>
                    <a:srgbClr val="2E8EE4"/>
                  </a:solidFill>
                </a:rPr>
                <a:t>diamond </a:t>
              </a:r>
              <a:endParaRPr lang="en-GB" sz="2400" dirty="0">
                <a:solidFill>
                  <a:schemeClr val="bg1"/>
                </a:solidFill>
              </a:endParaRPr>
            </a:p>
          </p:txBody>
        </p:sp>
        <p:pic>
          <p:nvPicPr>
            <p:cNvPr id="14" name="Picture 13">
              <a:extLst>
                <a:ext uri="{FF2B5EF4-FFF2-40B4-BE49-F238E27FC236}">
                  <a16:creationId xmlns:a16="http://schemas.microsoft.com/office/drawing/2014/main" id="{B507E1DB-9FA7-44BF-9E1E-F168C9DDB0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21673" y="616689"/>
              <a:ext cx="287079" cy="287079"/>
            </a:xfrm>
            <a:prstGeom prst="rect">
              <a:avLst/>
            </a:prstGeom>
          </p:spPr>
        </p:pic>
      </p:grpSp>
      <p:sp>
        <p:nvSpPr>
          <p:cNvPr id="7" name="Rectangle 6">
            <a:extLst>
              <a:ext uri="{FF2B5EF4-FFF2-40B4-BE49-F238E27FC236}">
                <a16:creationId xmlns:a16="http://schemas.microsoft.com/office/drawing/2014/main" id="{E9E45A12-0D57-44AB-ACBC-8B275AC5AC2D}"/>
              </a:ext>
            </a:extLst>
          </p:cNvPr>
          <p:cNvSpPr/>
          <p:nvPr/>
        </p:nvSpPr>
        <p:spPr>
          <a:xfrm>
            <a:off x="0" y="1771650"/>
            <a:ext cx="12133142" cy="4839307"/>
          </a:xfrm>
          <a:prstGeom prst="rect">
            <a:avLst/>
          </a:prstGeom>
          <a:solidFill>
            <a:schemeClr val="tx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Title 3">
            <a:extLst>
              <a:ext uri="{FF2B5EF4-FFF2-40B4-BE49-F238E27FC236}">
                <a16:creationId xmlns:a16="http://schemas.microsoft.com/office/drawing/2014/main" id="{731AD456-5A79-4F64-9F93-4AF9627808BE}"/>
              </a:ext>
            </a:extLst>
          </p:cNvPr>
          <p:cNvSpPr txBox="1">
            <a:spLocks/>
          </p:cNvSpPr>
          <p:nvPr/>
        </p:nvSpPr>
        <p:spPr>
          <a:xfrm>
            <a:off x="3933309" y="2634979"/>
            <a:ext cx="6389371" cy="424732"/>
          </a:xfrm>
          <a:prstGeom prst="rect">
            <a:avLst/>
          </a:prstGeom>
          <a:solidFill>
            <a:schemeClr val="tx1">
              <a:alpha val="41000"/>
            </a:schemeClr>
          </a:solidFill>
        </p:spPr>
        <p:txBody>
          <a:bodyPr vert="horz" wrap="square" lIns="91440" tIns="45720" rIns="91440" bIns="45720" rtlCol="0" anchor="t">
            <a:sp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400" dirty="0">
                <a:solidFill>
                  <a:schemeClr val="bg1"/>
                </a:solidFill>
              </a:rPr>
              <a:t>Read it as a sentence divided into 2 parts</a:t>
            </a:r>
            <a:endParaRPr lang="en-GB" sz="1600" dirty="0">
              <a:solidFill>
                <a:schemeClr val="bg1"/>
              </a:solidFill>
            </a:endParaRPr>
          </a:p>
        </p:txBody>
      </p:sp>
      <p:cxnSp>
        <p:nvCxnSpPr>
          <p:cNvPr id="10" name="Connector: Curved 9">
            <a:extLst>
              <a:ext uri="{FF2B5EF4-FFF2-40B4-BE49-F238E27FC236}">
                <a16:creationId xmlns:a16="http://schemas.microsoft.com/office/drawing/2014/main" id="{13CA40BD-6F1F-44CD-BFF3-B8150AE26F7A}"/>
              </a:ext>
            </a:extLst>
          </p:cNvPr>
          <p:cNvCxnSpPr>
            <a:cxnSpLocks/>
          </p:cNvCxnSpPr>
          <p:nvPr/>
        </p:nvCxnSpPr>
        <p:spPr>
          <a:xfrm rot="10800000">
            <a:off x="2711831" y="1784038"/>
            <a:ext cx="1168457" cy="1103614"/>
          </a:xfrm>
          <a:prstGeom prst="curvedConnector2">
            <a:avLst/>
          </a:prstGeom>
          <a:ln w="25400">
            <a:solidFill>
              <a:schemeClr val="bg1"/>
            </a:solidFill>
            <a:tailEnd type="triangle" w="lg" len="med"/>
          </a:ln>
        </p:spPr>
        <p:style>
          <a:lnRef idx="1">
            <a:schemeClr val="accent1"/>
          </a:lnRef>
          <a:fillRef idx="0">
            <a:schemeClr val="accent1"/>
          </a:fillRef>
          <a:effectRef idx="0">
            <a:schemeClr val="accent1"/>
          </a:effectRef>
          <a:fontRef idx="minor">
            <a:schemeClr val="tx1"/>
          </a:fontRef>
        </p:style>
      </p:cxnSp>
      <p:sp>
        <p:nvSpPr>
          <p:cNvPr id="12" name="Title 3">
            <a:extLst>
              <a:ext uri="{FF2B5EF4-FFF2-40B4-BE49-F238E27FC236}">
                <a16:creationId xmlns:a16="http://schemas.microsoft.com/office/drawing/2014/main" id="{AEF07D53-9490-4675-96D1-8253EA600D1C}"/>
              </a:ext>
            </a:extLst>
          </p:cNvPr>
          <p:cNvSpPr txBox="1">
            <a:spLocks/>
          </p:cNvSpPr>
          <p:nvPr/>
        </p:nvSpPr>
        <p:spPr>
          <a:xfrm>
            <a:off x="4196125" y="709298"/>
            <a:ext cx="463814" cy="590931"/>
          </a:xfrm>
          <a:prstGeom prst="rect">
            <a:avLst/>
          </a:prstGeom>
          <a:solidFill>
            <a:schemeClr val="tx1">
              <a:alpha val="41000"/>
            </a:schemeClr>
          </a:solidFill>
        </p:spPr>
        <p:txBody>
          <a:bodyPr vert="horz" wrap="square" lIns="91440" tIns="45720" rIns="91440" bIns="45720" rtlCol="0" anchor="t">
            <a:sp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fr-FR" sz="3600" dirty="0">
                <a:solidFill>
                  <a:schemeClr val="bg1"/>
                </a:solidFill>
              </a:rPr>
              <a:t>+</a:t>
            </a:r>
            <a:endParaRPr lang="en-GB" sz="2400" dirty="0">
              <a:solidFill>
                <a:schemeClr val="bg1"/>
              </a:solidFill>
            </a:endParaRPr>
          </a:p>
        </p:txBody>
      </p:sp>
    </p:spTree>
    <p:extLst>
      <p:ext uri="{BB962C8B-B14F-4D97-AF65-F5344CB8AC3E}">
        <p14:creationId xmlns:p14="http://schemas.microsoft.com/office/powerpoint/2010/main" val="22506424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BE4E9D7-412B-42C6-80FD-2F125187EB01}"/>
              </a:ext>
            </a:extLst>
          </p:cNvPr>
          <p:cNvPicPr>
            <a:picLocks noChangeAspect="1"/>
          </p:cNvPicPr>
          <p:nvPr/>
        </p:nvPicPr>
        <p:blipFill rotWithShape="1">
          <a:blip r:embed="rId3"/>
          <a:srcRect l="289" t="1078"/>
          <a:stretch/>
        </p:blipFill>
        <p:spPr>
          <a:xfrm>
            <a:off x="173166" y="149584"/>
            <a:ext cx="11880100" cy="6784088"/>
          </a:xfrm>
          <a:prstGeom prst="rect">
            <a:avLst/>
          </a:prstGeom>
        </p:spPr>
      </p:pic>
      <p:grpSp>
        <p:nvGrpSpPr>
          <p:cNvPr id="9" name="Group 8">
            <a:extLst>
              <a:ext uri="{FF2B5EF4-FFF2-40B4-BE49-F238E27FC236}">
                <a16:creationId xmlns:a16="http://schemas.microsoft.com/office/drawing/2014/main" id="{762C4BF8-A5E7-400B-9C20-1335842216D7}"/>
              </a:ext>
            </a:extLst>
          </p:cNvPr>
          <p:cNvGrpSpPr/>
          <p:nvPr/>
        </p:nvGrpSpPr>
        <p:grpSpPr>
          <a:xfrm>
            <a:off x="9610526" y="247043"/>
            <a:ext cx="2122503" cy="901273"/>
            <a:chOff x="9610526" y="247043"/>
            <a:chExt cx="2122503" cy="901273"/>
          </a:xfrm>
        </p:grpSpPr>
        <p:sp>
          <p:nvSpPr>
            <p:cNvPr id="11" name="Title 3">
              <a:extLst>
                <a:ext uri="{FF2B5EF4-FFF2-40B4-BE49-F238E27FC236}">
                  <a16:creationId xmlns:a16="http://schemas.microsoft.com/office/drawing/2014/main" id="{602ACB4C-FD32-44AA-8680-CD5BCE6DA11E}"/>
                </a:ext>
              </a:extLst>
            </p:cNvPr>
            <p:cNvSpPr txBox="1">
              <a:spLocks/>
            </p:cNvSpPr>
            <p:nvPr/>
          </p:nvSpPr>
          <p:spPr>
            <a:xfrm>
              <a:off x="9610526" y="247043"/>
              <a:ext cx="2122503" cy="901273"/>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400" cap="all" dirty="0">
                  <a:solidFill>
                    <a:srgbClr val="2E8EE4"/>
                  </a:solidFill>
                </a:rPr>
                <a:t>Outside-in </a:t>
              </a:r>
              <a:br>
                <a:rPr lang="en-US" sz="2400" cap="all" dirty="0">
                  <a:solidFill>
                    <a:srgbClr val="2E8EE4"/>
                  </a:solidFill>
                </a:rPr>
              </a:br>
              <a:r>
                <a:rPr lang="en-US" sz="2400" cap="all" dirty="0">
                  <a:solidFill>
                    <a:srgbClr val="2E8EE4"/>
                  </a:solidFill>
                </a:rPr>
                <a:t>diamond </a:t>
              </a:r>
              <a:endParaRPr lang="en-GB" sz="2400" dirty="0">
                <a:solidFill>
                  <a:schemeClr val="bg1"/>
                </a:solidFill>
              </a:endParaRPr>
            </a:p>
          </p:txBody>
        </p:sp>
        <p:pic>
          <p:nvPicPr>
            <p:cNvPr id="14" name="Picture 13">
              <a:extLst>
                <a:ext uri="{FF2B5EF4-FFF2-40B4-BE49-F238E27FC236}">
                  <a16:creationId xmlns:a16="http://schemas.microsoft.com/office/drawing/2014/main" id="{B507E1DB-9FA7-44BF-9E1E-F168C9DDB0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21673" y="616689"/>
              <a:ext cx="287079" cy="287079"/>
            </a:xfrm>
            <a:prstGeom prst="rect">
              <a:avLst/>
            </a:prstGeom>
          </p:spPr>
        </p:pic>
      </p:grpSp>
      <p:sp>
        <p:nvSpPr>
          <p:cNvPr id="7" name="Rectangle 6">
            <a:extLst>
              <a:ext uri="{FF2B5EF4-FFF2-40B4-BE49-F238E27FC236}">
                <a16:creationId xmlns:a16="http://schemas.microsoft.com/office/drawing/2014/main" id="{E9E45A12-0D57-44AB-ACBC-8B275AC5AC2D}"/>
              </a:ext>
            </a:extLst>
          </p:cNvPr>
          <p:cNvSpPr/>
          <p:nvPr/>
        </p:nvSpPr>
        <p:spPr>
          <a:xfrm>
            <a:off x="0" y="2011680"/>
            <a:ext cx="12133142" cy="4599277"/>
          </a:xfrm>
          <a:prstGeom prst="rect">
            <a:avLst/>
          </a:prstGeom>
          <a:solidFill>
            <a:schemeClr val="tx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a:extLst>
              <a:ext uri="{FF2B5EF4-FFF2-40B4-BE49-F238E27FC236}">
                <a16:creationId xmlns:a16="http://schemas.microsoft.com/office/drawing/2014/main" id="{945995C5-B033-4E8C-806C-669EF216B352}"/>
              </a:ext>
            </a:extLst>
          </p:cNvPr>
          <p:cNvSpPr/>
          <p:nvPr/>
        </p:nvSpPr>
        <p:spPr>
          <a:xfrm>
            <a:off x="-79876" y="34291"/>
            <a:ext cx="12133142" cy="115293"/>
          </a:xfrm>
          <a:prstGeom prst="rect">
            <a:avLst/>
          </a:prstGeom>
          <a:solidFill>
            <a:schemeClr val="tx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20" name="Connector: Curved 19">
            <a:extLst>
              <a:ext uri="{FF2B5EF4-FFF2-40B4-BE49-F238E27FC236}">
                <a16:creationId xmlns:a16="http://schemas.microsoft.com/office/drawing/2014/main" id="{C0327A4B-AF40-4954-9DE1-F6B0B4B63FE4}"/>
              </a:ext>
            </a:extLst>
          </p:cNvPr>
          <p:cNvCxnSpPr>
            <a:cxnSpLocks/>
          </p:cNvCxnSpPr>
          <p:nvPr/>
        </p:nvCxnSpPr>
        <p:spPr>
          <a:xfrm rot="10800000">
            <a:off x="3236385" y="2062150"/>
            <a:ext cx="2232000" cy="1908000"/>
          </a:xfrm>
          <a:prstGeom prst="curvedConnector2">
            <a:avLst/>
          </a:prstGeom>
          <a:ln w="25400">
            <a:solidFill>
              <a:schemeClr val="bg1"/>
            </a:solidFill>
            <a:tailEnd type="triangle" w="lg" len="med"/>
          </a:ln>
        </p:spPr>
        <p:style>
          <a:lnRef idx="1">
            <a:schemeClr val="accent1"/>
          </a:lnRef>
          <a:fillRef idx="0">
            <a:schemeClr val="accent1"/>
          </a:fillRef>
          <a:effectRef idx="0">
            <a:schemeClr val="accent1"/>
          </a:effectRef>
          <a:fontRef idx="minor">
            <a:schemeClr val="tx1"/>
          </a:fontRef>
        </p:style>
      </p:cxnSp>
      <p:sp>
        <p:nvSpPr>
          <p:cNvPr id="21" name="Title 3">
            <a:extLst>
              <a:ext uri="{FF2B5EF4-FFF2-40B4-BE49-F238E27FC236}">
                <a16:creationId xmlns:a16="http://schemas.microsoft.com/office/drawing/2014/main" id="{8637295B-87FA-4D4D-A04C-DF6FCCD3640B}"/>
              </a:ext>
            </a:extLst>
          </p:cNvPr>
          <p:cNvSpPr txBox="1">
            <a:spLocks/>
          </p:cNvSpPr>
          <p:nvPr/>
        </p:nvSpPr>
        <p:spPr>
          <a:xfrm>
            <a:off x="5468385" y="3750609"/>
            <a:ext cx="6102292" cy="1421928"/>
          </a:xfrm>
          <a:prstGeom prst="rect">
            <a:avLst/>
          </a:prstGeom>
          <a:solidFill>
            <a:schemeClr val="tx1">
              <a:alpha val="41000"/>
            </a:schemeClr>
          </a:solidFill>
        </p:spPr>
        <p:txBody>
          <a:bodyPr vert="horz" wrap="square" lIns="91440" tIns="45720" rIns="91440" bIns="45720" rtlCol="0" anchor="t">
            <a:sp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400" dirty="0">
                <a:solidFill>
                  <a:schemeClr val="bg1"/>
                </a:solidFill>
              </a:rPr>
              <a:t>Fuzzers help us</a:t>
            </a:r>
            <a:br>
              <a:rPr lang="en-US" sz="2400" dirty="0">
                <a:solidFill>
                  <a:schemeClr val="bg1"/>
                </a:solidFill>
              </a:rPr>
            </a:br>
            <a:br>
              <a:rPr lang="en-US" sz="2400" dirty="0">
                <a:solidFill>
                  <a:schemeClr val="bg1"/>
                </a:solidFill>
              </a:rPr>
            </a:br>
            <a:r>
              <a:rPr lang="en-US" sz="2400" dirty="0">
                <a:solidFill>
                  <a:schemeClr val="bg1"/>
                </a:solidFill>
              </a:rPr>
              <a:t>- to randomly detect hard-coded values</a:t>
            </a:r>
            <a:br>
              <a:rPr lang="en-US" sz="2400" dirty="0">
                <a:solidFill>
                  <a:schemeClr val="bg1"/>
                </a:solidFill>
              </a:rPr>
            </a:br>
            <a:r>
              <a:rPr lang="en-US" sz="2400" dirty="0">
                <a:solidFill>
                  <a:schemeClr val="bg1"/>
                </a:solidFill>
              </a:rPr>
              <a:t>  </a:t>
            </a:r>
            <a:r>
              <a:rPr lang="fr-FR" sz="1050" dirty="0">
                <a:effectLst/>
              </a:rPr>
              <a:t>  </a:t>
            </a:r>
            <a:r>
              <a:rPr lang="en-US" sz="2400" dirty="0">
                <a:solidFill>
                  <a:schemeClr val="bg1"/>
                </a:solidFill>
              </a:rPr>
              <a:t>or unsupported case</a:t>
            </a:r>
            <a:endParaRPr lang="en-GB" sz="1600" dirty="0">
              <a:solidFill>
                <a:schemeClr val="bg1"/>
              </a:solidFill>
            </a:endParaRPr>
          </a:p>
        </p:txBody>
      </p:sp>
    </p:spTree>
    <p:extLst>
      <p:ext uri="{BB962C8B-B14F-4D97-AF65-F5344CB8AC3E}">
        <p14:creationId xmlns:p14="http://schemas.microsoft.com/office/powerpoint/2010/main" val="88223184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BE4E9D7-412B-42C6-80FD-2F125187EB01}"/>
              </a:ext>
            </a:extLst>
          </p:cNvPr>
          <p:cNvPicPr>
            <a:picLocks noChangeAspect="1"/>
          </p:cNvPicPr>
          <p:nvPr/>
        </p:nvPicPr>
        <p:blipFill rotWithShape="1">
          <a:blip r:embed="rId3"/>
          <a:srcRect l="289" t="1078"/>
          <a:stretch/>
        </p:blipFill>
        <p:spPr>
          <a:xfrm>
            <a:off x="173166" y="149584"/>
            <a:ext cx="11880100" cy="6784088"/>
          </a:xfrm>
          <a:prstGeom prst="rect">
            <a:avLst/>
          </a:prstGeom>
        </p:spPr>
      </p:pic>
      <p:grpSp>
        <p:nvGrpSpPr>
          <p:cNvPr id="9" name="Group 8">
            <a:extLst>
              <a:ext uri="{FF2B5EF4-FFF2-40B4-BE49-F238E27FC236}">
                <a16:creationId xmlns:a16="http://schemas.microsoft.com/office/drawing/2014/main" id="{762C4BF8-A5E7-400B-9C20-1335842216D7}"/>
              </a:ext>
            </a:extLst>
          </p:cNvPr>
          <p:cNvGrpSpPr/>
          <p:nvPr/>
        </p:nvGrpSpPr>
        <p:grpSpPr>
          <a:xfrm>
            <a:off x="9610526" y="247043"/>
            <a:ext cx="2122503" cy="901273"/>
            <a:chOff x="9610526" y="247043"/>
            <a:chExt cx="2122503" cy="901273"/>
          </a:xfrm>
        </p:grpSpPr>
        <p:sp>
          <p:nvSpPr>
            <p:cNvPr id="11" name="Title 3">
              <a:extLst>
                <a:ext uri="{FF2B5EF4-FFF2-40B4-BE49-F238E27FC236}">
                  <a16:creationId xmlns:a16="http://schemas.microsoft.com/office/drawing/2014/main" id="{602ACB4C-FD32-44AA-8680-CD5BCE6DA11E}"/>
                </a:ext>
              </a:extLst>
            </p:cNvPr>
            <p:cNvSpPr txBox="1">
              <a:spLocks/>
            </p:cNvSpPr>
            <p:nvPr/>
          </p:nvSpPr>
          <p:spPr>
            <a:xfrm>
              <a:off x="9610526" y="247043"/>
              <a:ext cx="2122503" cy="901273"/>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400" cap="all" dirty="0">
                  <a:solidFill>
                    <a:srgbClr val="2E8EE4"/>
                  </a:solidFill>
                </a:rPr>
                <a:t>Outside-in </a:t>
              </a:r>
              <a:br>
                <a:rPr lang="en-US" sz="2400" cap="all" dirty="0">
                  <a:solidFill>
                    <a:srgbClr val="2E8EE4"/>
                  </a:solidFill>
                </a:rPr>
              </a:br>
              <a:r>
                <a:rPr lang="en-US" sz="2400" cap="all" dirty="0">
                  <a:solidFill>
                    <a:srgbClr val="2E8EE4"/>
                  </a:solidFill>
                </a:rPr>
                <a:t>diamond </a:t>
              </a:r>
              <a:endParaRPr lang="en-GB" sz="2400" dirty="0">
                <a:solidFill>
                  <a:schemeClr val="bg1"/>
                </a:solidFill>
              </a:endParaRPr>
            </a:p>
          </p:txBody>
        </p:sp>
        <p:pic>
          <p:nvPicPr>
            <p:cNvPr id="14" name="Picture 13">
              <a:extLst>
                <a:ext uri="{FF2B5EF4-FFF2-40B4-BE49-F238E27FC236}">
                  <a16:creationId xmlns:a16="http://schemas.microsoft.com/office/drawing/2014/main" id="{B507E1DB-9FA7-44BF-9E1E-F168C9DDB0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21673" y="616689"/>
              <a:ext cx="287079" cy="287079"/>
            </a:xfrm>
            <a:prstGeom prst="rect">
              <a:avLst/>
            </a:prstGeom>
          </p:spPr>
        </p:pic>
      </p:grpSp>
      <p:sp>
        <p:nvSpPr>
          <p:cNvPr id="7" name="Rectangle 6">
            <a:extLst>
              <a:ext uri="{FF2B5EF4-FFF2-40B4-BE49-F238E27FC236}">
                <a16:creationId xmlns:a16="http://schemas.microsoft.com/office/drawing/2014/main" id="{E9E45A12-0D57-44AB-ACBC-8B275AC5AC2D}"/>
              </a:ext>
            </a:extLst>
          </p:cNvPr>
          <p:cNvSpPr/>
          <p:nvPr/>
        </p:nvSpPr>
        <p:spPr>
          <a:xfrm>
            <a:off x="0" y="2948940"/>
            <a:ext cx="12133142" cy="3662017"/>
          </a:xfrm>
          <a:prstGeom prst="rect">
            <a:avLst/>
          </a:prstGeom>
          <a:solidFill>
            <a:schemeClr val="tx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21" name="Connector: Curved 20">
            <a:extLst>
              <a:ext uri="{FF2B5EF4-FFF2-40B4-BE49-F238E27FC236}">
                <a16:creationId xmlns:a16="http://schemas.microsoft.com/office/drawing/2014/main" id="{A379CD5D-D3DB-4EC6-A37F-FAD5BBDB41BF}"/>
              </a:ext>
            </a:extLst>
          </p:cNvPr>
          <p:cNvCxnSpPr>
            <a:cxnSpLocks/>
          </p:cNvCxnSpPr>
          <p:nvPr/>
        </p:nvCxnSpPr>
        <p:spPr>
          <a:xfrm rot="10800000">
            <a:off x="3236385" y="2998150"/>
            <a:ext cx="2232000" cy="972000"/>
          </a:xfrm>
          <a:prstGeom prst="curvedConnector2">
            <a:avLst/>
          </a:prstGeom>
          <a:ln w="25400">
            <a:solidFill>
              <a:schemeClr val="bg1"/>
            </a:solidFill>
            <a:tailEnd type="triangle" w="lg" len="med"/>
          </a:ln>
        </p:spPr>
        <p:style>
          <a:lnRef idx="1">
            <a:schemeClr val="accent1"/>
          </a:lnRef>
          <a:fillRef idx="0">
            <a:schemeClr val="accent1"/>
          </a:fillRef>
          <a:effectRef idx="0">
            <a:schemeClr val="accent1"/>
          </a:effectRef>
          <a:fontRef idx="minor">
            <a:schemeClr val="tx1"/>
          </a:fontRef>
        </p:style>
      </p:cxnSp>
      <p:sp>
        <p:nvSpPr>
          <p:cNvPr id="24" name="Title 3">
            <a:extLst>
              <a:ext uri="{FF2B5EF4-FFF2-40B4-BE49-F238E27FC236}">
                <a16:creationId xmlns:a16="http://schemas.microsoft.com/office/drawing/2014/main" id="{97F60FDC-8E57-4A5E-B502-977B61969663}"/>
              </a:ext>
            </a:extLst>
          </p:cNvPr>
          <p:cNvSpPr txBox="1">
            <a:spLocks/>
          </p:cNvSpPr>
          <p:nvPr/>
        </p:nvSpPr>
        <p:spPr>
          <a:xfrm>
            <a:off x="5468385" y="3750609"/>
            <a:ext cx="6102292" cy="2308324"/>
          </a:xfrm>
          <a:prstGeom prst="rect">
            <a:avLst/>
          </a:prstGeom>
          <a:solidFill>
            <a:schemeClr val="tx1">
              <a:alpha val="41000"/>
            </a:schemeClr>
          </a:solidFill>
        </p:spPr>
        <p:txBody>
          <a:bodyPr vert="horz" wrap="square" lIns="91440" tIns="45720" rIns="91440" bIns="45720" rtlCol="0" anchor="t">
            <a:sp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400" dirty="0">
                <a:solidFill>
                  <a:schemeClr val="bg1"/>
                </a:solidFill>
              </a:rPr>
              <a:t>Fuzzers help us</a:t>
            </a:r>
            <a:br>
              <a:rPr lang="en-US" sz="2400" dirty="0">
                <a:solidFill>
                  <a:schemeClr val="bg1"/>
                </a:solidFill>
              </a:rPr>
            </a:br>
            <a:br>
              <a:rPr lang="en-US" sz="2400" dirty="0">
                <a:solidFill>
                  <a:schemeClr val="bg1"/>
                </a:solidFill>
              </a:rPr>
            </a:br>
            <a:r>
              <a:rPr lang="en-US" sz="2400" dirty="0">
                <a:solidFill>
                  <a:schemeClr val="bg1">
                    <a:lumMod val="50000"/>
                  </a:schemeClr>
                </a:solidFill>
              </a:rPr>
              <a:t>- to randomly detect hard-coded values</a:t>
            </a:r>
            <a:br>
              <a:rPr lang="en-US" sz="2400" dirty="0">
                <a:solidFill>
                  <a:schemeClr val="bg1">
                    <a:lumMod val="50000"/>
                  </a:schemeClr>
                </a:solidFill>
              </a:rPr>
            </a:br>
            <a:r>
              <a:rPr lang="en-US" sz="2400" dirty="0">
                <a:solidFill>
                  <a:schemeClr val="bg1">
                    <a:lumMod val="50000"/>
                  </a:schemeClr>
                </a:solidFill>
              </a:rPr>
              <a:t>  </a:t>
            </a:r>
            <a:r>
              <a:rPr lang="fr-FR" sz="1050" dirty="0">
                <a:solidFill>
                  <a:schemeClr val="bg1">
                    <a:lumMod val="50000"/>
                  </a:schemeClr>
                </a:solidFill>
                <a:effectLst/>
              </a:rPr>
              <a:t>  </a:t>
            </a:r>
            <a:r>
              <a:rPr lang="en-US" sz="2400" dirty="0">
                <a:solidFill>
                  <a:schemeClr val="bg1">
                    <a:lumMod val="50000"/>
                  </a:schemeClr>
                </a:solidFill>
              </a:rPr>
              <a:t>or unsupported case</a:t>
            </a:r>
            <a:br>
              <a:rPr lang="en-US" sz="2400" dirty="0">
                <a:solidFill>
                  <a:schemeClr val="bg1">
                    <a:lumMod val="50000"/>
                  </a:schemeClr>
                </a:solidFill>
              </a:rPr>
            </a:br>
            <a:endParaRPr lang="en-US" sz="2400" dirty="0">
              <a:solidFill>
                <a:schemeClr val="bg1">
                  <a:lumMod val="50000"/>
                </a:schemeClr>
              </a:solidFill>
            </a:endParaRPr>
          </a:p>
          <a:p>
            <a:r>
              <a:rPr lang="en-GB" sz="2400" dirty="0">
                <a:solidFill>
                  <a:schemeClr val="bg1"/>
                </a:solidFill>
              </a:rPr>
              <a:t>- to shorten our test setup</a:t>
            </a:r>
            <a:br>
              <a:rPr lang="en-GB" sz="1600" dirty="0">
                <a:solidFill>
                  <a:schemeClr val="bg1"/>
                </a:solidFill>
              </a:rPr>
            </a:br>
            <a:endParaRPr lang="en-GB" sz="1600" dirty="0">
              <a:solidFill>
                <a:schemeClr val="bg1"/>
              </a:solidFill>
            </a:endParaRPr>
          </a:p>
        </p:txBody>
      </p:sp>
    </p:spTree>
    <p:extLst>
      <p:ext uri="{BB962C8B-B14F-4D97-AF65-F5344CB8AC3E}">
        <p14:creationId xmlns:p14="http://schemas.microsoft.com/office/powerpoint/2010/main" val="40082150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Picture 44">
            <a:extLst>
              <a:ext uri="{FF2B5EF4-FFF2-40B4-BE49-F238E27FC236}">
                <a16:creationId xmlns:a16="http://schemas.microsoft.com/office/drawing/2014/main" id="{DAE98896-C143-458A-8F72-E4415529AD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5900" y="-123000"/>
            <a:ext cx="11304056" cy="7534154"/>
          </a:xfrm>
          <a:prstGeom prst="rect">
            <a:avLst/>
          </a:prstGeom>
        </p:spPr>
      </p:pic>
      <p:sp>
        <p:nvSpPr>
          <p:cNvPr id="43" name="Rectangle 42">
            <a:extLst>
              <a:ext uri="{FF2B5EF4-FFF2-40B4-BE49-F238E27FC236}">
                <a16:creationId xmlns:a16="http://schemas.microsoft.com/office/drawing/2014/main" id="{B06DF77F-F685-46CC-AEA0-A2F93299DF0E}"/>
              </a:ext>
            </a:extLst>
          </p:cNvPr>
          <p:cNvSpPr/>
          <p:nvPr/>
        </p:nvSpPr>
        <p:spPr>
          <a:xfrm>
            <a:off x="1383417" y="-609565"/>
            <a:ext cx="11370265" cy="7795555"/>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11" name="Title 3">
            <a:extLst>
              <a:ext uri="{FF2B5EF4-FFF2-40B4-BE49-F238E27FC236}">
                <a16:creationId xmlns:a16="http://schemas.microsoft.com/office/drawing/2014/main" id="{602ACB4C-FD32-44AA-8680-CD5BCE6DA11E}"/>
              </a:ext>
            </a:extLst>
          </p:cNvPr>
          <p:cNvSpPr txBox="1">
            <a:spLocks/>
          </p:cNvSpPr>
          <p:nvPr/>
        </p:nvSpPr>
        <p:spPr>
          <a:xfrm>
            <a:off x="727022" y="124769"/>
            <a:ext cx="608042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DDD (&amp; TDD) also love…</a:t>
            </a:r>
            <a:endParaRPr lang="en-GB" sz="7200" dirty="0">
              <a:solidFill>
                <a:schemeClr val="bg1"/>
              </a:solidFill>
            </a:endParaRPr>
          </a:p>
        </p:txBody>
      </p:sp>
      <p:grpSp>
        <p:nvGrpSpPr>
          <p:cNvPr id="3" name="Group 2">
            <a:extLst>
              <a:ext uri="{FF2B5EF4-FFF2-40B4-BE49-F238E27FC236}">
                <a16:creationId xmlns:a16="http://schemas.microsoft.com/office/drawing/2014/main" id="{EBAFDA8E-EEC9-4241-BBAB-BC2D2F8E86C6}"/>
              </a:ext>
            </a:extLst>
          </p:cNvPr>
          <p:cNvGrpSpPr/>
          <p:nvPr/>
        </p:nvGrpSpPr>
        <p:grpSpPr>
          <a:xfrm>
            <a:off x="6381981" y="1548710"/>
            <a:ext cx="5332988" cy="4866960"/>
            <a:chOff x="6729353" y="1267097"/>
            <a:chExt cx="4216031" cy="3847609"/>
          </a:xfrm>
        </p:grpSpPr>
        <p:sp>
          <p:nvSpPr>
            <p:cNvPr id="74" name="Octagon 73">
              <a:extLst>
                <a:ext uri="{FF2B5EF4-FFF2-40B4-BE49-F238E27FC236}">
                  <a16:creationId xmlns:a16="http://schemas.microsoft.com/office/drawing/2014/main" id="{F1E3CABB-62E4-47A6-8896-DEA57C52C792}"/>
                </a:ext>
              </a:extLst>
            </p:cNvPr>
            <p:cNvSpPr/>
            <p:nvPr/>
          </p:nvSpPr>
          <p:spPr>
            <a:xfrm>
              <a:off x="6872053" y="1647538"/>
              <a:ext cx="4073331" cy="3467168"/>
            </a:xfrm>
            <a:prstGeom prst="octagon">
              <a:avLst>
                <a:gd name="adj" fmla="val 30445"/>
              </a:avLst>
            </a:prstGeom>
            <a:solidFill>
              <a:srgbClr val="DFC9EF"/>
            </a:solidFill>
            <a:ln w="889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ctagon 9">
              <a:extLst>
                <a:ext uri="{FF2B5EF4-FFF2-40B4-BE49-F238E27FC236}">
                  <a16:creationId xmlns:a16="http://schemas.microsoft.com/office/drawing/2014/main" id="{FBBA3537-5C7E-4591-8124-946907AAFAB4}"/>
                </a:ext>
              </a:extLst>
            </p:cNvPr>
            <p:cNvSpPr/>
            <p:nvPr/>
          </p:nvSpPr>
          <p:spPr>
            <a:xfrm>
              <a:off x="7611446" y="2273093"/>
              <a:ext cx="2571789" cy="2189074"/>
            </a:xfrm>
            <a:prstGeom prst="octagon">
              <a:avLst>
                <a:gd name="adj" fmla="val 30445"/>
              </a:avLst>
            </a:prstGeom>
            <a:solidFill>
              <a:srgbClr val="BA8CDC"/>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E4C07E13-E787-4FBD-9471-50189356F7AC}"/>
                </a:ext>
              </a:extLst>
            </p:cNvPr>
            <p:cNvSpPr txBox="1"/>
            <p:nvPr/>
          </p:nvSpPr>
          <p:spPr>
            <a:xfrm>
              <a:off x="8780412" y="2279060"/>
              <a:ext cx="805858" cy="215444"/>
            </a:xfrm>
            <a:prstGeom prst="rect">
              <a:avLst/>
            </a:prstGeom>
            <a:noFill/>
          </p:spPr>
          <p:txBody>
            <a:bodyPr wrap="square" rtlCol="0">
              <a:spAutoFit/>
            </a:bodyPr>
            <a:lstStyle/>
            <a:p>
              <a:pPr algn="r"/>
              <a:r>
                <a:rPr lang="en-GB" sz="800" b="1" cap="all" dirty="0">
                  <a:latin typeface="Alte Haas Grotesk" panose="02000503000000020004" pitchFamily="2" charset="0"/>
                </a:rPr>
                <a:t>Domain</a:t>
              </a:r>
            </a:p>
          </p:txBody>
        </p:sp>
        <p:sp>
          <p:nvSpPr>
            <p:cNvPr id="13" name="Rectangle: Rounded Corners 12">
              <a:extLst>
                <a:ext uri="{FF2B5EF4-FFF2-40B4-BE49-F238E27FC236}">
                  <a16:creationId xmlns:a16="http://schemas.microsoft.com/office/drawing/2014/main" id="{99C3108D-C53E-4514-BC74-B0CE94AB0293}"/>
                </a:ext>
              </a:extLst>
            </p:cNvPr>
            <p:cNvSpPr/>
            <p:nvPr/>
          </p:nvSpPr>
          <p:spPr>
            <a:xfrm>
              <a:off x="8213139" y="3725327"/>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Rounded Corners 13">
              <a:extLst>
                <a:ext uri="{FF2B5EF4-FFF2-40B4-BE49-F238E27FC236}">
                  <a16:creationId xmlns:a16="http://schemas.microsoft.com/office/drawing/2014/main" id="{871F5B30-A80B-460A-B3F4-4CF3D298C8C9}"/>
                </a:ext>
              </a:extLst>
            </p:cNvPr>
            <p:cNvSpPr/>
            <p:nvPr/>
          </p:nvSpPr>
          <p:spPr>
            <a:xfrm>
              <a:off x="9427235" y="3513961"/>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Rounded Corners 14">
              <a:extLst>
                <a:ext uri="{FF2B5EF4-FFF2-40B4-BE49-F238E27FC236}">
                  <a16:creationId xmlns:a16="http://schemas.microsoft.com/office/drawing/2014/main" id="{F73A8D92-1FBD-4660-BF94-0C2CB2500690}"/>
                </a:ext>
              </a:extLst>
            </p:cNvPr>
            <p:cNvSpPr/>
            <p:nvPr/>
          </p:nvSpPr>
          <p:spPr>
            <a:xfrm>
              <a:off x="8915751" y="3956764"/>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6" name="Connector: Elbow 15">
              <a:extLst>
                <a:ext uri="{FF2B5EF4-FFF2-40B4-BE49-F238E27FC236}">
                  <a16:creationId xmlns:a16="http://schemas.microsoft.com/office/drawing/2014/main" id="{92ADCA49-922D-4583-A9CD-797434F42338}"/>
                </a:ext>
              </a:extLst>
            </p:cNvPr>
            <p:cNvCxnSpPr>
              <a:cxnSpLocks/>
              <a:stCxn id="25" idx="3"/>
              <a:endCxn id="28" idx="1"/>
            </p:cNvCxnSpPr>
            <p:nvPr/>
          </p:nvCxnSpPr>
          <p:spPr>
            <a:xfrm>
              <a:off x="8239963" y="2990227"/>
              <a:ext cx="653133" cy="105787"/>
            </a:xfrm>
            <a:prstGeom prst="bentConnector3">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6BE20C4D-E077-481F-AC31-B0767247CE6A}"/>
                </a:ext>
              </a:extLst>
            </p:cNvPr>
            <p:cNvCxnSpPr>
              <a:cxnSpLocks/>
              <a:stCxn id="28" idx="3"/>
              <a:endCxn id="14" idx="3"/>
            </p:cNvCxnSpPr>
            <p:nvPr/>
          </p:nvCxnSpPr>
          <p:spPr>
            <a:xfrm>
              <a:off x="9229728" y="3096015"/>
              <a:ext cx="534139" cy="556913"/>
            </a:xfrm>
            <a:prstGeom prst="bentConnector3">
              <a:avLst>
                <a:gd name="adj1" fmla="val 131118"/>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4163D75C-83AB-4DFB-A14E-D747BFCA06B6}"/>
                </a:ext>
              </a:extLst>
            </p:cNvPr>
            <p:cNvCxnSpPr>
              <a:cxnSpLocks/>
              <a:stCxn id="13" idx="3"/>
              <a:endCxn id="15" idx="1"/>
            </p:cNvCxnSpPr>
            <p:nvPr/>
          </p:nvCxnSpPr>
          <p:spPr>
            <a:xfrm>
              <a:off x="8549772" y="3864294"/>
              <a:ext cx="365979" cy="231437"/>
            </a:xfrm>
            <a:prstGeom prst="bentConnector3">
              <a:avLst>
                <a:gd name="adj1" fmla="val 50000"/>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4469FC4-85D1-4B50-BBD2-7C1345CFD82C}"/>
                </a:ext>
              </a:extLst>
            </p:cNvPr>
            <p:cNvCxnSpPr>
              <a:cxnSpLocks/>
              <a:stCxn id="25" idx="2"/>
              <a:endCxn id="13" idx="0"/>
            </p:cNvCxnSpPr>
            <p:nvPr/>
          </p:nvCxnSpPr>
          <p:spPr>
            <a:xfrm>
              <a:off x="8071647" y="3129193"/>
              <a:ext cx="309808" cy="596134"/>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B3E45977-E48D-4734-B756-9D2F550E99C3}"/>
                </a:ext>
              </a:extLst>
            </p:cNvPr>
            <p:cNvGrpSpPr/>
            <p:nvPr/>
          </p:nvGrpSpPr>
          <p:grpSpPr>
            <a:xfrm>
              <a:off x="8893096" y="2957048"/>
              <a:ext cx="468759" cy="277932"/>
              <a:chOff x="9227632" y="3957458"/>
              <a:chExt cx="644700" cy="382249"/>
            </a:xfrm>
          </p:grpSpPr>
          <p:sp>
            <p:nvSpPr>
              <p:cNvPr id="28" name="Rectangle: Rounded Corners 27">
                <a:extLst>
                  <a:ext uri="{FF2B5EF4-FFF2-40B4-BE49-F238E27FC236}">
                    <a16:creationId xmlns:a16="http://schemas.microsoft.com/office/drawing/2014/main" id="{4512494C-4C73-4FC1-A516-5E44C0DF638C}"/>
                  </a:ext>
                </a:extLst>
              </p:cNvPr>
              <p:cNvSpPr/>
              <p:nvPr/>
            </p:nvSpPr>
            <p:spPr>
              <a:xfrm>
                <a:off x="9227632" y="3957458"/>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Diamond 28">
                <a:extLst>
                  <a:ext uri="{FF2B5EF4-FFF2-40B4-BE49-F238E27FC236}">
                    <a16:creationId xmlns:a16="http://schemas.microsoft.com/office/drawing/2014/main" id="{F6E506FF-5389-477F-BAA2-CA1F9F5C9062}"/>
                  </a:ext>
                </a:extLst>
              </p:cNvPr>
              <p:cNvSpPr/>
              <p:nvPr/>
            </p:nvSpPr>
            <p:spPr>
              <a:xfrm>
                <a:off x="9690614" y="4057723"/>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22" name="Group 21">
              <a:extLst>
                <a:ext uri="{FF2B5EF4-FFF2-40B4-BE49-F238E27FC236}">
                  <a16:creationId xmlns:a16="http://schemas.microsoft.com/office/drawing/2014/main" id="{E7B9F872-DB72-47D5-8EF6-685B55BA1483}"/>
                </a:ext>
              </a:extLst>
            </p:cNvPr>
            <p:cNvGrpSpPr/>
            <p:nvPr/>
          </p:nvGrpSpPr>
          <p:grpSpPr>
            <a:xfrm>
              <a:off x="7903330" y="2851261"/>
              <a:ext cx="471424" cy="277932"/>
              <a:chOff x="7897242" y="3479357"/>
              <a:chExt cx="648365" cy="382249"/>
            </a:xfrm>
          </p:grpSpPr>
          <p:sp>
            <p:nvSpPr>
              <p:cNvPr id="25" name="Rectangle: Rounded Corners 24">
                <a:extLst>
                  <a:ext uri="{FF2B5EF4-FFF2-40B4-BE49-F238E27FC236}">
                    <a16:creationId xmlns:a16="http://schemas.microsoft.com/office/drawing/2014/main" id="{74FF85BB-00BB-4E1B-910A-D75B9E6077EB}"/>
                  </a:ext>
                </a:extLst>
              </p:cNvPr>
              <p:cNvSpPr/>
              <p:nvPr/>
            </p:nvSpPr>
            <p:spPr>
              <a:xfrm>
                <a:off x="7897242" y="3479357"/>
                <a:ext cx="462983"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Diamond 26">
                <a:extLst>
                  <a:ext uri="{FF2B5EF4-FFF2-40B4-BE49-F238E27FC236}">
                    <a16:creationId xmlns:a16="http://schemas.microsoft.com/office/drawing/2014/main" id="{6DFB715C-3E95-4833-860D-A8CE62F1A3CF}"/>
                  </a:ext>
                </a:extLst>
              </p:cNvPr>
              <p:cNvSpPr/>
              <p:nvPr/>
            </p:nvSpPr>
            <p:spPr>
              <a:xfrm>
                <a:off x="8363890" y="3575560"/>
                <a:ext cx="181717" cy="181719"/>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cxnSp>
          <p:nvCxnSpPr>
            <p:cNvPr id="24" name="Straight Connector 23">
              <a:extLst>
                <a:ext uri="{FF2B5EF4-FFF2-40B4-BE49-F238E27FC236}">
                  <a16:creationId xmlns:a16="http://schemas.microsoft.com/office/drawing/2014/main" id="{55E19BD1-6957-40BF-83A3-4CD59ACFE0BF}"/>
                </a:ext>
              </a:extLst>
            </p:cNvPr>
            <p:cNvCxnSpPr>
              <a:cxnSpLocks/>
            </p:cNvCxnSpPr>
            <p:nvPr/>
          </p:nvCxnSpPr>
          <p:spPr>
            <a:xfrm>
              <a:off x="8054837" y="2685084"/>
              <a:ext cx="0" cy="166178"/>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47" name="Right Brace 46">
              <a:extLst>
                <a:ext uri="{FF2B5EF4-FFF2-40B4-BE49-F238E27FC236}">
                  <a16:creationId xmlns:a16="http://schemas.microsoft.com/office/drawing/2014/main" id="{2C1DCAC6-41ED-4AEF-B15E-406A6B8D14BE}"/>
                </a:ext>
              </a:extLst>
            </p:cNvPr>
            <p:cNvSpPr/>
            <p:nvPr/>
          </p:nvSpPr>
          <p:spPr>
            <a:xfrm rot="13371144">
              <a:off x="9861933" y="4179326"/>
              <a:ext cx="542085" cy="322517"/>
            </a:xfrm>
            <a:prstGeom prst="rightBrace">
              <a:avLst>
                <a:gd name="adj1" fmla="val 8333"/>
                <a:gd name="adj2" fmla="val 55289"/>
              </a:avLst>
            </a:prstGeom>
            <a:ln w="349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cxnSp>
          <p:nvCxnSpPr>
            <p:cNvPr id="50" name="Straight Arrow Connector 49">
              <a:extLst>
                <a:ext uri="{FF2B5EF4-FFF2-40B4-BE49-F238E27FC236}">
                  <a16:creationId xmlns:a16="http://schemas.microsoft.com/office/drawing/2014/main" id="{1C0A515F-DD78-42D9-9846-6F242FA62508}"/>
                </a:ext>
              </a:extLst>
            </p:cNvPr>
            <p:cNvCxnSpPr>
              <a:cxnSpLocks/>
              <a:stCxn id="14" idx="2"/>
              <a:endCxn id="44" idx="1"/>
            </p:cNvCxnSpPr>
            <p:nvPr/>
          </p:nvCxnSpPr>
          <p:spPr>
            <a:xfrm>
              <a:off x="9595551" y="3791893"/>
              <a:ext cx="201516" cy="205056"/>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C1BEB735-FA8C-45E4-B5FF-C9A2C47F8928}"/>
                </a:ext>
              </a:extLst>
            </p:cNvPr>
            <p:cNvCxnSpPr>
              <a:cxnSpLocks/>
              <a:endCxn id="23" idx="1"/>
            </p:cNvCxnSpPr>
            <p:nvPr/>
          </p:nvCxnSpPr>
          <p:spPr>
            <a:xfrm>
              <a:off x="7617741" y="2255127"/>
              <a:ext cx="383071" cy="310904"/>
            </a:xfrm>
            <a:prstGeom prst="straightConnector1">
              <a:avLst/>
            </a:prstGeom>
            <a:ln w="381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A926DF01-8A19-4158-B2AA-37D3D2F0C252}"/>
                </a:ext>
              </a:extLst>
            </p:cNvPr>
            <p:cNvSpPr/>
            <p:nvPr/>
          </p:nvSpPr>
          <p:spPr>
            <a:xfrm>
              <a:off x="9777226" y="3977108"/>
              <a:ext cx="135481" cy="13548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val 22">
              <a:extLst>
                <a:ext uri="{FF2B5EF4-FFF2-40B4-BE49-F238E27FC236}">
                  <a16:creationId xmlns:a16="http://schemas.microsoft.com/office/drawing/2014/main" id="{F8421C92-9E24-42C3-A033-15C5B3FEFF2B}"/>
                </a:ext>
              </a:extLst>
            </p:cNvPr>
            <p:cNvSpPr/>
            <p:nvPr/>
          </p:nvSpPr>
          <p:spPr>
            <a:xfrm>
              <a:off x="7980971" y="2546190"/>
              <a:ext cx="135481" cy="13548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Rectangle 1">
              <a:extLst>
                <a:ext uri="{FF2B5EF4-FFF2-40B4-BE49-F238E27FC236}">
                  <a16:creationId xmlns:a16="http://schemas.microsoft.com/office/drawing/2014/main" id="{DE82A024-73C0-47D8-B6B7-0CEDF0105717}"/>
                </a:ext>
              </a:extLst>
            </p:cNvPr>
            <p:cNvSpPr/>
            <p:nvPr/>
          </p:nvSpPr>
          <p:spPr>
            <a:xfrm rot="18900000">
              <a:off x="7330416" y="2087910"/>
              <a:ext cx="591983" cy="347208"/>
            </a:xfrm>
            <a:prstGeom prst="rect">
              <a:avLst/>
            </a:prstGeom>
            <a:solidFill>
              <a:schemeClr val="accent4">
                <a:lumMod val="60000"/>
                <a:lumOff val="4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900" dirty="0">
                  <a:solidFill>
                    <a:schemeClr val="tx1"/>
                  </a:solidFill>
                </a:rPr>
                <a:t>Adapter</a:t>
              </a:r>
              <a:endParaRPr lang="en-GB" sz="900" dirty="0">
                <a:solidFill>
                  <a:schemeClr val="tx1"/>
                </a:solidFill>
              </a:endParaRPr>
            </a:p>
          </p:txBody>
        </p:sp>
        <p:pic>
          <p:nvPicPr>
            <p:cNvPr id="64" name="Picture 63">
              <a:extLst>
                <a:ext uri="{FF2B5EF4-FFF2-40B4-BE49-F238E27FC236}">
                  <a16:creationId xmlns:a16="http://schemas.microsoft.com/office/drawing/2014/main" id="{85DECDFC-D28A-4E71-9CA2-8AF9CB62868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29353" y="1500997"/>
              <a:ext cx="550916" cy="519238"/>
            </a:xfrm>
            <a:prstGeom prst="rect">
              <a:avLst/>
            </a:prstGeom>
          </p:spPr>
        </p:pic>
        <p:cxnSp>
          <p:nvCxnSpPr>
            <p:cNvPr id="65" name="Straight Arrow Connector 64">
              <a:extLst>
                <a:ext uri="{FF2B5EF4-FFF2-40B4-BE49-F238E27FC236}">
                  <a16:creationId xmlns:a16="http://schemas.microsoft.com/office/drawing/2014/main" id="{C6DC7D20-2C09-459A-B475-A292556B29A4}"/>
                </a:ext>
              </a:extLst>
            </p:cNvPr>
            <p:cNvCxnSpPr>
              <a:cxnSpLocks/>
            </p:cNvCxnSpPr>
            <p:nvPr/>
          </p:nvCxnSpPr>
          <p:spPr>
            <a:xfrm>
              <a:off x="7232908" y="1905101"/>
              <a:ext cx="214564" cy="168048"/>
            </a:xfrm>
            <a:prstGeom prst="straightConnector1">
              <a:avLst/>
            </a:prstGeom>
            <a:ln w="19050">
              <a:solidFill>
                <a:schemeClr val="bg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060AE528-A9F2-440C-9BBF-D62CC5FAC4F4}"/>
                </a:ext>
              </a:extLst>
            </p:cNvPr>
            <p:cNvSpPr txBox="1"/>
            <p:nvPr/>
          </p:nvSpPr>
          <p:spPr>
            <a:xfrm>
              <a:off x="7226576" y="1737558"/>
              <a:ext cx="489191" cy="230832"/>
            </a:xfrm>
            <a:prstGeom prst="rect">
              <a:avLst/>
            </a:prstGeom>
            <a:noFill/>
          </p:spPr>
          <p:txBody>
            <a:bodyPr wrap="square" rtlCol="0">
              <a:spAutoFit/>
            </a:bodyPr>
            <a:lstStyle/>
            <a:p>
              <a:r>
                <a:rPr lang="fr-FR" sz="900" b="1" dirty="0">
                  <a:solidFill>
                    <a:schemeClr val="bg1"/>
                  </a:solidFill>
                  <a:latin typeface="Alte Haas Grotesk" panose="02000503000000020004" pitchFamily="2" charset="0"/>
                </a:rPr>
                <a:t>HTTP</a:t>
              </a:r>
              <a:endParaRPr lang="en-GB" sz="900" b="1" dirty="0">
                <a:solidFill>
                  <a:schemeClr val="bg1"/>
                </a:solidFill>
                <a:latin typeface="Alte Haas Grotesk" panose="02000503000000020004" pitchFamily="2" charset="0"/>
              </a:endParaRPr>
            </a:p>
          </p:txBody>
        </p:sp>
        <p:sp>
          <p:nvSpPr>
            <p:cNvPr id="41" name="Rectangle 40">
              <a:extLst>
                <a:ext uri="{FF2B5EF4-FFF2-40B4-BE49-F238E27FC236}">
                  <a16:creationId xmlns:a16="http://schemas.microsoft.com/office/drawing/2014/main" id="{F70F9C09-1DB0-49C8-A50B-6A3D06FE2BC3}"/>
                </a:ext>
              </a:extLst>
            </p:cNvPr>
            <p:cNvSpPr/>
            <p:nvPr/>
          </p:nvSpPr>
          <p:spPr>
            <a:xfrm rot="18900000">
              <a:off x="9966453" y="4258022"/>
              <a:ext cx="591983" cy="347208"/>
            </a:xfrm>
            <a:prstGeom prst="rect">
              <a:avLst/>
            </a:prstGeom>
            <a:solidFill>
              <a:schemeClr val="accent4">
                <a:lumMod val="60000"/>
                <a:lumOff val="4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900" dirty="0">
                  <a:solidFill>
                    <a:schemeClr val="tx1"/>
                  </a:solidFill>
                </a:rPr>
                <a:t>Adapter</a:t>
              </a:r>
              <a:endParaRPr lang="en-GB" sz="900" dirty="0">
                <a:solidFill>
                  <a:schemeClr val="tx1"/>
                </a:solidFill>
              </a:endParaRPr>
            </a:p>
          </p:txBody>
        </p:sp>
        <p:sp>
          <p:nvSpPr>
            <p:cNvPr id="76" name="TextBox 75">
              <a:extLst>
                <a:ext uri="{FF2B5EF4-FFF2-40B4-BE49-F238E27FC236}">
                  <a16:creationId xmlns:a16="http://schemas.microsoft.com/office/drawing/2014/main" id="{EA3149A1-D89B-448D-8FF7-E9BED73D05B9}"/>
                </a:ext>
              </a:extLst>
            </p:cNvPr>
            <p:cNvSpPr txBox="1"/>
            <p:nvPr/>
          </p:nvSpPr>
          <p:spPr>
            <a:xfrm>
              <a:off x="8685654" y="1708071"/>
              <a:ext cx="1204271" cy="215444"/>
            </a:xfrm>
            <a:prstGeom prst="rect">
              <a:avLst/>
            </a:prstGeom>
            <a:noFill/>
          </p:spPr>
          <p:txBody>
            <a:bodyPr wrap="square" rtlCol="0">
              <a:spAutoFit/>
            </a:bodyPr>
            <a:lstStyle/>
            <a:p>
              <a:pPr algn="r"/>
              <a:r>
                <a:rPr lang="en-GB" sz="800" b="1" cap="all" dirty="0">
                  <a:latin typeface="Alte Haas Grotesk" panose="02000503000000020004" pitchFamily="2" charset="0"/>
                </a:rPr>
                <a:t>Infrastructure</a:t>
              </a:r>
            </a:p>
          </p:txBody>
        </p:sp>
        <p:sp>
          <p:nvSpPr>
            <p:cNvPr id="40" name="TextBox 39">
              <a:extLst>
                <a:ext uri="{FF2B5EF4-FFF2-40B4-BE49-F238E27FC236}">
                  <a16:creationId xmlns:a16="http://schemas.microsoft.com/office/drawing/2014/main" id="{4DF82956-BFA2-49C9-AD92-48BB1F5051BF}"/>
                </a:ext>
              </a:extLst>
            </p:cNvPr>
            <p:cNvSpPr txBox="1"/>
            <p:nvPr/>
          </p:nvSpPr>
          <p:spPr>
            <a:xfrm>
              <a:off x="7936662" y="1267097"/>
              <a:ext cx="1877213" cy="338554"/>
            </a:xfrm>
            <a:prstGeom prst="rect">
              <a:avLst/>
            </a:prstGeom>
            <a:noFill/>
          </p:spPr>
          <p:txBody>
            <a:bodyPr wrap="square" rtlCol="0">
              <a:spAutoFit/>
            </a:bodyPr>
            <a:lstStyle/>
            <a:p>
              <a:pPr algn="ctr"/>
              <a:r>
                <a:rPr lang="en-GB" sz="1600" b="1" cap="all" dirty="0">
                  <a:solidFill>
                    <a:schemeClr val="bg1"/>
                  </a:solidFill>
                  <a:latin typeface="Alte Haas Grotesk" panose="02000503000000020004" pitchFamily="2" charset="0"/>
                </a:rPr>
                <a:t>Our </a:t>
              </a:r>
              <a:r>
                <a:rPr lang="en-GB" sz="1600" b="1" cap="all" dirty="0" err="1">
                  <a:solidFill>
                    <a:schemeClr val="bg1"/>
                  </a:solidFill>
                  <a:latin typeface="Alte Haas Grotesk" panose="02000503000000020004" pitchFamily="2" charset="0"/>
                </a:rPr>
                <a:t>WeB</a:t>
              </a:r>
              <a:r>
                <a:rPr lang="en-GB" sz="1600" b="1" cap="all" dirty="0">
                  <a:solidFill>
                    <a:schemeClr val="bg1"/>
                  </a:solidFill>
                  <a:latin typeface="Alte Haas Grotesk" panose="02000503000000020004" pitchFamily="2" charset="0"/>
                </a:rPr>
                <a:t> API</a:t>
              </a:r>
            </a:p>
          </p:txBody>
        </p:sp>
      </p:grpSp>
      <p:sp>
        <p:nvSpPr>
          <p:cNvPr id="42" name="Title 3">
            <a:extLst>
              <a:ext uri="{FF2B5EF4-FFF2-40B4-BE49-F238E27FC236}">
                <a16:creationId xmlns:a16="http://schemas.microsoft.com/office/drawing/2014/main" id="{79739C7A-8703-4631-978F-5E8CB042E58F}"/>
              </a:ext>
            </a:extLst>
          </p:cNvPr>
          <p:cNvSpPr txBox="1">
            <a:spLocks/>
          </p:cNvSpPr>
          <p:nvPr/>
        </p:nvSpPr>
        <p:spPr>
          <a:xfrm>
            <a:off x="781318" y="4270693"/>
            <a:ext cx="2611362" cy="161555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800" dirty="0">
                <a:solidFill>
                  <a:schemeClr val="bg1"/>
                </a:solidFill>
              </a:rPr>
              <a:t>Ports &amp; Adapters</a:t>
            </a:r>
            <a:endParaRPr lang="en-GB" sz="1800" dirty="0">
              <a:solidFill>
                <a:schemeClr val="bg1"/>
              </a:solidFill>
            </a:endParaRPr>
          </a:p>
        </p:txBody>
      </p:sp>
      <p:sp>
        <p:nvSpPr>
          <p:cNvPr id="46" name="TextBox 45">
            <a:extLst>
              <a:ext uri="{FF2B5EF4-FFF2-40B4-BE49-F238E27FC236}">
                <a16:creationId xmlns:a16="http://schemas.microsoft.com/office/drawing/2014/main" id="{706215BA-89B0-4E79-88E1-BEFAA76DB7B6}"/>
              </a:ext>
            </a:extLst>
          </p:cNvPr>
          <p:cNvSpPr txBox="1"/>
          <p:nvPr/>
        </p:nvSpPr>
        <p:spPr>
          <a:xfrm>
            <a:off x="7437270" y="2369410"/>
            <a:ext cx="3368012" cy="3782744"/>
          </a:xfrm>
          <a:prstGeom prst="rect">
            <a:avLst/>
          </a:prstGeom>
          <a:solidFill>
            <a:schemeClr val="tx1">
              <a:alpha val="74000"/>
            </a:schemeClr>
          </a:solidFill>
        </p:spPr>
        <p:txBody>
          <a:bodyPr wrap="square" tIns="90000" bIns="90000" rtlCol="0" anchor="ctr">
            <a:spAutoFit/>
          </a:bodyPr>
          <a:lstStyle/>
          <a:p>
            <a:pPr algn="ctr"/>
            <a:r>
              <a:rPr lang="en-GB" b="1" dirty="0">
                <a:solidFill>
                  <a:schemeClr val="bg1"/>
                </a:solidFill>
                <a:latin typeface="Alte Haas Grotesk" panose="02000503000000020004" pitchFamily="2" charset="0"/>
              </a:rPr>
              <a:t>Easy to test</a:t>
            </a:r>
          </a:p>
          <a:p>
            <a:pPr algn="ctr"/>
            <a:endParaRPr lang="en-GB" b="1" dirty="0">
              <a:solidFill>
                <a:schemeClr val="bg1"/>
              </a:solidFill>
              <a:latin typeface="Alte Haas Grotesk" panose="02000503000000020004" pitchFamily="2" charset="0"/>
            </a:endParaRPr>
          </a:p>
          <a:p>
            <a:pPr algn="ctr"/>
            <a:r>
              <a:rPr lang="en-GB" b="1" dirty="0">
                <a:solidFill>
                  <a:schemeClr val="bg1"/>
                </a:solidFill>
                <a:latin typeface="Alte Haas Grotesk" panose="02000503000000020004" pitchFamily="2" charset="0"/>
              </a:rPr>
              <a:t>Protect Domain code from Infra fads</a:t>
            </a:r>
          </a:p>
          <a:p>
            <a:pPr algn="ctr"/>
            <a:endParaRPr lang="en-GB" b="1" dirty="0">
              <a:solidFill>
                <a:schemeClr val="bg1"/>
              </a:solidFill>
              <a:latin typeface="Alte Haas Grotesk" panose="02000503000000020004" pitchFamily="2" charset="0"/>
            </a:endParaRPr>
          </a:p>
          <a:p>
            <a:pPr algn="ctr"/>
            <a:r>
              <a:rPr lang="en-GB" b="1" dirty="0">
                <a:solidFill>
                  <a:schemeClr val="bg1"/>
                </a:solidFill>
                <a:latin typeface="Alte Haas Grotesk" panose="02000503000000020004" pitchFamily="2" charset="0"/>
              </a:rPr>
              <a:t>Quick feedback </a:t>
            </a:r>
            <a:br>
              <a:rPr lang="en-GB" b="1" dirty="0">
                <a:solidFill>
                  <a:schemeClr val="bg1"/>
                </a:solidFill>
                <a:latin typeface="Alte Haas Grotesk" panose="02000503000000020004" pitchFamily="2" charset="0"/>
              </a:rPr>
            </a:br>
            <a:r>
              <a:rPr lang="en-GB" b="1" dirty="0">
                <a:solidFill>
                  <a:schemeClr val="bg1"/>
                </a:solidFill>
                <a:latin typeface="Alte Haas Grotesk" panose="02000503000000020004" pitchFamily="2" charset="0"/>
              </a:rPr>
              <a:t>(carpaccio</a:t>
            </a:r>
            <a:r>
              <a:rPr lang="fr-FR" b="1" dirty="0">
                <a:solidFill>
                  <a:schemeClr val="bg1"/>
                </a:solidFill>
                <a:latin typeface="Alte Haas Grotesk" panose="02000503000000020004" pitchFamily="2" charset="0"/>
              </a:rPr>
              <a:t>-</a:t>
            </a:r>
            <a:r>
              <a:rPr lang="en-GB" b="1" dirty="0">
                <a:solidFill>
                  <a:schemeClr val="bg1"/>
                </a:solidFill>
                <a:latin typeface="Alte Haas Grotesk" panose="02000503000000020004" pitchFamily="2" charset="0"/>
              </a:rPr>
              <a:t>style slicing)</a:t>
            </a:r>
          </a:p>
          <a:p>
            <a:pPr algn="ctr"/>
            <a:endParaRPr lang="en-GB" b="1" dirty="0">
              <a:solidFill>
                <a:schemeClr val="bg1"/>
              </a:solidFill>
              <a:latin typeface="Alte Haas Grotesk" panose="02000503000000020004" pitchFamily="2" charset="0"/>
            </a:endParaRPr>
          </a:p>
          <a:p>
            <a:pPr algn="ctr"/>
            <a:r>
              <a:rPr lang="en-GB" b="1" dirty="0">
                <a:solidFill>
                  <a:schemeClr val="bg1"/>
                </a:solidFill>
                <a:latin typeface="Alte Haas Grotesk" panose="02000503000000020004" pitchFamily="2" charset="0"/>
              </a:rPr>
              <a:t>Allow late </a:t>
            </a:r>
          </a:p>
          <a:p>
            <a:pPr algn="ctr"/>
            <a:r>
              <a:rPr lang="en-GB" b="1" dirty="0">
                <a:solidFill>
                  <a:schemeClr val="bg1"/>
                </a:solidFill>
                <a:latin typeface="Alte Haas Grotesk" panose="02000503000000020004" pitchFamily="2" charset="0"/>
              </a:rPr>
              <a:t>architectural decisions</a:t>
            </a:r>
          </a:p>
          <a:p>
            <a:pPr algn="ctr"/>
            <a:endParaRPr lang="en-GB" b="1" dirty="0">
              <a:solidFill>
                <a:schemeClr val="bg1"/>
              </a:solidFill>
              <a:latin typeface="Alte Haas Grotesk" panose="02000503000000020004" pitchFamily="2" charset="0"/>
            </a:endParaRPr>
          </a:p>
          <a:p>
            <a:pPr algn="ctr"/>
            <a:r>
              <a:rPr lang="en-GB" b="1" dirty="0">
                <a:solidFill>
                  <a:schemeClr val="bg1"/>
                </a:solidFill>
                <a:latin typeface="Alte Haas Grotesk" panose="02000503000000020004" pitchFamily="2" charset="0"/>
              </a:rPr>
              <a:t>Composable: </a:t>
            </a:r>
            <a:br>
              <a:rPr lang="en-GB" b="1" dirty="0">
                <a:solidFill>
                  <a:schemeClr val="bg1"/>
                </a:solidFill>
                <a:latin typeface="Alte Haas Grotesk" panose="02000503000000020004" pitchFamily="2" charset="0"/>
              </a:rPr>
            </a:br>
            <a:r>
              <a:rPr lang="en-GB" b="1" dirty="0">
                <a:solidFill>
                  <a:schemeClr val="bg1"/>
                </a:solidFill>
                <a:latin typeface="Alte Haas Grotesk" panose="02000503000000020004" pitchFamily="2" charset="0"/>
              </a:rPr>
              <a:t>modular-monolith ready</a:t>
            </a:r>
          </a:p>
        </p:txBody>
      </p:sp>
      <p:cxnSp>
        <p:nvCxnSpPr>
          <p:cNvPr id="48" name="Straight Arrow Connector 47">
            <a:extLst>
              <a:ext uri="{FF2B5EF4-FFF2-40B4-BE49-F238E27FC236}">
                <a16:creationId xmlns:a16="http://schemas.microsoft.com/office/drawing/2014/main" id="{05DC5696-3AD0-4FA2-A35E-869E8250C4E0}"/>
              </a:ext>
            </a:extLst>
          </p:cNvPr>
          <p:cNvCxnSpPr>
            <a:cxnSpLocks/>
            <a:endCxn id="51" idx="5"/>
          </p:cNvCxnSpPr>
          <p:nvPr/>
        </p:nvCxnSpPr>
        <p:spPr>
          <a:xfrm>
            <a:off x="11045825" y="5689600"/>
            <a:ext cx="501803" cy="502090"/>
          </a:xfrm>
          <a:prstGeom prst="straightConnector1">
            <a:avLst/>
          </a:prstGeom>
          <a:ln w="19050">
            <a:solidFill>
              <a:schemeClr val="bg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002B137C-60D4-49FB-B516-6E6C2C335485}"/>
              </a:ext>
            </a:extLst>
          </p:cNvPr>
          <p:cNvSpPr txBox="1"/>
          <p:nvPr/>
        </p:nvSpPr>
        <p:spPr>
          <a:xfrm>
            <a:off x="11272218" y="5761933"/>
            <a:ext cx="618793" cy="291987"/>
          </a:xfrm>
          <a:prstGeom prst="rect">
            <a:avLst/>
          </a:prstGeom>
          <a:noFill/>
        </p:spPr>
        <p:txBody>
          <a:bodyPr wrap="square" rtlCol="0">
            <a:spAutoFit/>
          </a:bodyPr>
          <a:lstStyle/>
          <a:p>
            <a:r>
              <a:rPr lang="fr-FR" sz="900" b="1" dirty="0">
                <a:solidFill>
                  <a:schemeClr val="bg1"/>
                </a:solidFill>
                <a:latin typeface="Alte Haas Grotesk" panose="02000503000000020004" pitchFamily="2" charset="0"/>
              </a:rPr>
              <a:t>HTTP</a:t>
            </a:r>
            <a:endParaRPr lang="en-GB" sz="900" b="1" dirty="0">
              <a:solidFill>
                <a:schemeClr val="bg1"/>
              </a:solidFill>
              <a:latin typeface="Alte Haas Grotesk" panose="02000503000000020004" pitchFamily="2" charset="0"/>
            </a:endParaRPr>
          </a:p>
        </p:txBody>
      </p:sp>
      <p:sp>
        <p:nvSpPr>
          <p:cNvPr id="51" name="Octagon 50">
            <a:extLst>
              <a:ext uri="{FF2B5EF4-FFF2-40B4-BE49-F238E27FC236}">
                <a16:creationId xmlns:a16="http://schemas.microsoft.com/office/drawing/2014/main" id="{27788254-36BD-484C-BB38-2103158D6736}"/>
              </a:ext>
            </a:extLst>
          </p:cNvPr>
          <p:cNvSpPr/>
          <p:nvPr/>
        </p:nvSpPr>
        <p:spPr>
          <a:xfrm>
            <a:off x="11547628" y="6073666"/>
            <a:ext cx="455438" cy="387663"/>
          </a:xfrm>
          <a:prstGeom prst="octagon">
            <a:avLst>
              <a:gd name="adj" fmla="val 30445"/>
            </a:avLst>
          </a:prstGeom>
          <a:solidFill>
            <a:srgbClr val="DFC9EF"/>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800" b="1" dirty="0">
                <a:solidFill>
                  <a:schemeClr val="tx1"/>
                </a:solidFill>
                <a:latin typeface="Alte Haas Grotesk" panose="02000503000000020004" pitchFamily="2" charset="0"/>
              </a:rPr>
              <a:t>API</a:t>
            </a:r>
            <a:endParaRPr lang="en-GB" sz="800" b="1" dirty="0">
              <a:solidFill>
                <a:schemeClr val="tx1"/>
              </a:solidFill>
              <a:latin typeface="Alte Haas Grotesk" panose="02000503000000020004" pitchFamily="2" charset="0"/>
            </a:endParaRPr>
          </a:p>
        </p:txBody>
      </p:sp>
    </p:spTree>
    <p:extLst>
      <p:ext uri="{BB962C8B-B14F-4D97-AF65-F5344CB8AC3E}">
        <p14:creationId xmlns:p14="http://schemas.microsoft.com/office/powerpoint/2010/main" val="3994143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6">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6">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6">
                                            <p:txEl>
                                              <p:pRg st="7" end="7"/>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BE4E9D7-412B-42C6-80FD-2F125187EB01}"/>
              </a:ext>
            </a:extLst>
          </p:cNvPr>
          <p:cNvPicPr>
            <a:picLocks noChangeAspect="1"/>
          </p:cNvPicPr>
          <p:nvPr/>
        </p:nvPicPr>
        <p:blipFill rotWithShape="1">
          <a:blip r:embed="rId3"/>
          <a:srcRect l="289" t="1078"/>
          <a:stretch/>
        </p:blipFill>
        <p:spPr>
          <a:xfrm>
            <a:off x="173166" y="149584"/>
            <a:ext cx="11880100" cy="6784088"/>
          </a:xfrm>
          <a:prstGeom prst="rect">
            <a:avLst/>
          </a:prstGeom>
        </p:spPr>
      </p:pic>
      <p:grpSp>
        <p:nvGrpSpPr>
          <p:cNvPr id="9" name="Group 8">
            <a:extLst>
              <a:ext uri="{FF2B5EF4-FFF2-40B4-BE49-F238E27FC236}">
                <a16:creationId xmlns:a16="http://schemas.microsoft.com/office/drawing/2014/main" id="{762C4BF8-A5E7-400B-9C20-1335842216D7}"/>
              </a:ext>
            </a:extLst>
          </p:cNvPr>
          <p:cNvGrpSpPr/>
          <p:nvPr/>
        </p:nvGrpSpPr>
        <p:grpSpPr>
          <a:xfrm>
            <a:off x="9610526" y="247043"/>
            <a:ext cx="2122503" cy="901273"/>
            <a:chOff x="9610526" y="247043"/>
            <a:chExt cx="2122503" cy="901273"/>
          </a:xfrm>
        </p:grpSpPr>
        <p:sp>
          <p:nvSpPr>
            <p:cNvPr id="11" name="Title 3">
              <a:extLst>
                <a:ext uri="{FF2B5EF4-FFF2-40B4-BE49-F238E27FC236}">
                  <a16:creationId xmlns:a16="http://schemas.microsoft.com/office/drawing/2014/main" id="{602ACB4C-FD32-44AA-8680-CD5BCE6DA11E}"/>
                </a:ext>
              </a:extLst>
            </p:cNvPr>
            <p:cNvSpPr txBox="1">
              <a:spLocks/>
            </p:cNvSpPr>
            <p:nvPr/>
          </p:nvSpPr>
          <p:spPr>
            <a:xfrm>
              <a:off x="9610526" y="247043"/>
              <a:ext cx="2122503" cy="901273"/>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400" cap="all" dirty="0">
                  <a:solidFill>
                    <a:srgbClr val="2E8EE4"/>
                  </a:solidFill>
                </a:rPr>
                <a:t>Outside-in </a:t>
              </a:r>
              <a:br>
                <a:rPr lang="en-US" sz="2400" cap="all" dirty="0">
                  <a:solidFill>
                    <a:srgbClr val="2E8EE4"/>
                  </a:solidFill>
                </a:rPr>
              </a:br>
              <a:r>
                <a:rPr lang="en-US" sz="2400" cap="all" dirty="0">
                  <a:solidFill>
                    <a:srgbClr val="2E8EE4"/>
                  </a:solidFill>
                </a:rPr>
                <a:t>diamond </a:t>
              </a:r>
              <a:endParaRPr lang="en-GB" sz="2400" dirty="0">
                <a:solidFill>
                  <a:schemeClr val="bg1"/>
                </a:solidFill>
              </a:endParaRPr>
            </a:p>
          </p:txBody>
        </p:sp>
        <p:pic>
          <p:nvPicPr>
            <p:cNvPr id="14" name="Picture 13">
              <a:extLst>
                <a:ext uri="{FF2B5EF4-FFF2-40B4-BE49-F238E27FC236}">
                  <a16:creationId xmlns:a16="http://schemas.microsoft.com/office/drawing/2014/main" id="{B507E1DB-9FA7-44BF-9E1E-F168C9DDB0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21673" y="616689"/>
              <a:ext cx="287079" cy="287079"/>
            </a:xfrm>
            <a:prstGeom prst="rect">
              <a:avLst/>
            </a:prstGeom>
          </p:spPr>
        </p:pic>
      </p:grpSp>
      <p:sp>
        <p:nvSpPr>
          <p:cNvPr id="7" name="Rectangle 6">
            <a:extLst>
              <a:ext uri="{FF2B5EF4-FFF2-40B4-BE49-F238E27FC236}">
                <a16:creationId xmlns:a16="http://schemas.microsoft.com/office/drawing/2014/main" id="{E9E45A12-0D57-44AB-ACBC-8B275AC5AC2D}"/>
              </a:ext>
            </a:extLst>
          </p:cNvPr>
          <p:cNvSpPr/>
          <p:nvPr/>
        </p:nvSpPr>
        <p:spPr>
          <a:xfrm>
            <a:off x="0" y="3220278"/>
            <a:ext cx="12133142" cy="3390679"/>
          </a:xfrm>
          <a:prstGeom prst="rect">
            <a:avLst/>
          </a:prstGeom>
          <a:solidFill>
            <a:schemeClr val="tx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a:extLst>
              <a:ext uri="{FF2B5EF4-FFF2-40B4-BE49-F238E27FC236}">
                <a16:creationId xmlns:a16="http://schemas.microsoft.com/office/drawing/2014/main" id="{945995C5-B033-4E8C-806C-669EF216B352}"/>
              </a:ext>
            </a:extLst>
          </p:cNvPr>
          <p:cNvSpPr/>
          <p:nvPr/>
        </p:nvSpPr>
        <p:spPr>
          <a:xfrm>
            <a:off x="-79876" y="1771650"/>
            <a:ext cx="12133142" cy="1085850"/>
          </a:xfrm>
          <a:prstGeom prst="rect">
            <a:avLst/>
          </a:prstGeom>
          <a:solidFill>
            <a:schemeClr val="tx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Title 3">
            <a:extLst>
              <a:ext uri="{FF2B5EF4-FFF2-40B4-BE49-F238E27FC236}">
                <a16:creationId xmlns:a16="http://schemas.microsoft.com/office/drawing/2014/main" id="{0E6F2931-E9C5-4483-A957-154D0BBA2B92}"/>
              </a:ext>
            </a:extLst>
          </p:cNvPr>
          <p:cNvSpPr txBox="1">
            <a:spLocks/>
          </p:cNvSpPr>
          <p:nvPr/>
        </p:nvSpPr>
        <p:spPr>
          <a:xfrm>
            <a:off x="4643942" y="5183944"/>
            <a:ext cx="4473554" cy="1089529"/>
          </a:xfrm>
          <a:prstGeom prst="rect">
            <a:avLst/>
          </a:prstGeom>
          <a:solidFill>
            <a:schemeClr val="tx1">
              <a:alpha val="41000"/>
            </a:schemeClr>
          </a:solidFill>
        </p:spPr>
        <p:txBody>
          <a:bodyPr vert="horz" wrap="square" lIns="91440" tIns="45720" rIns="91440" bIns="45720" rtlCol="0" anchor="t">
            <a:sp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400" dirty="0">
                <a:solidFill>
                  <a:schemeClr val="bg1"/>
                </a:solidFill>
              </a:rPr>
              <a:t>Builders allow Behavioral </a:t>
            </a:r>
            <a:br>
              <a:rPr lang="en-US" sz="2400" dirty="0">
                <a:solidFill>
                  <a:schemeClr val="bg1"/>
                </a:solidFill>
              </a:rPr>
            </a:br>
            <a:r>
              <a:rPr lang="en-US" sz="2400" dirty="0">
                <a:solidFill>
                  <a:schemeClr val="bg1"/>
                </a:solidFill>
              </a:rPr>
              <a:t>&amp; Domain-Driven intentions </a:t>
            </a:r>
            <a:br>
              <a:rPr lang="en-US" sz="2400" dirty="0">
                <a:solidFill>
                  <a:schemeClr val="bg1"/>
                </a:solidFill>
              </a:rPr>
            </a:br>
            <a:r>
              <a:rPr lang="en-US" sz="2400" dirty="0">
                <a:solidFill>
                  <a:schemeClr val="bg1"/>
                </a:solidFill>
              </a:rPr>
              <a:t>(no tech details here)</a:t>
            </a:r>
          </a:p>
        </p:txBody>
      </p:sp>
      <p:cxnSp>
        <p:nvCxnSpPr>
          <p:cNvPr id="12" name="Connector: Curved 11">
            <a:extLst>
              <a:ext uri="{FF2B5EF4-FFF2-40B4-BE49-F238E27FC236}">
                <a16:creationId xmlns:a16="http://schemas.microsoft.com/office/drawing/2014/main" id="{E1494061-4E59-4BE1-BBB0-058D2BB52FB2}"/>
              </a:ext>
            </a:extLst>
          </p:cNvPr>
          <p:cNvCxnSpPr>
            <a:cxnSpLocks/>
            <a:stCxn id="10" idx="1"/>
            <a:endCxn id="5" idx="2"/>
          </p:cNvCxnSpPr>
          <p:nvPr/>
        </p:nvCxnSpPr>
        <p:spPr>
          <a:xfrm rot="10800000">
            <a:off x="3948900" y="3515703"/>
            <a:ext cx="695043" cy="2213006"/>
          </a:xfrm>
          <a:prstGeom prst="curvedConnector3">
            <a:avLst>
              <a:gd name="adj1" fmla="val 132890"/>
            </a:avLst>
          </a:prstGeom>
          <a:ln w="25400">
            <a:solidFill>
              <a:schemeClr val="bg1"/>
            </a:solidFill>
            <a:tailEnd type="triangle" w="lg" len="med"/>
          </a:ln>
        </p:spPr>
        <p:style>
          <a:lnRef idx="1">
            <a:schemeClr val="accent1"/>
          </a:lnRef>
          <a:fillRef idx="0">
            <a:schemeClr val="accent1"/>
          </a:fillRef>
          <a:effectRef idx="0">
            <a:schemeClr val="accent1"/>
          </a:effectRef>
          <a:fontRef idx="minor">
            <a:schemeClr val="tx1"/>
          </a:fontRef>
        </p:style>
      </p:cxnSp>
      <p:sp>
        <p:nvSpPr>
          <p:cNvPr id="5" name="Oval 4">
            <a:extLst>
              <a:ext uri="{FF2B5EF4-FFF2-40B4-BE49-F238E27FC236}">
                <a16:creationId xmlns:a16="http://schemas.microsoft.com/office/drawing/2014/main" id="{A74E3785-2ADB-4507-BAFA-B893D45CE120}"/>
              </a:ext>
            </a:extLst>
          </p:cNvPr>
          <p:cNvSpPr/>
          <p:nvPr/>
        </p:nvSpPr>
        <p:spPr>
          <a:xfrm>
            <a:off x="3948899" y="3410195"/>
            <a:ext cx="203982" cy="21101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89761740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BE4E9D7-412B-42C6-80FD-2F125187EB01}"/>
              </a:ext>
            </a:extLst>
          </p:cNvPr>
          <p:cNvPicPr>
            <a:picLocks noChangeAspect="1"/>
          </p:cNvPicPr>
          <p:nvPr/>
        </p:nvPicPr>
        <p:blipFill rotWithShape="1">
          <a:blip r:embed="rId3"/>
          <a:srcRect l="289" t="1078"/>
          <a:stretch/>
        </p:blipFill>
        <p:spPr>
          <a:xfrm>
            <a:off x="173166" y="149584"/>
            <a:ext cx="11880100" cy="6784088"/>
          </a:xfrm>
          <a:prstGeom prst="rect">
            <a:avLst/>
          </a:prstGeom>
        </p:spPr>
      </p:pic>
      <p:grpSp>
        <p:nvGrpSpPr>
          <p:cNvPr id="9" name="Group 8">
            <a:extLst>
              <a:ext uri="{FF2B5EF4-FFF2-40B4-BE49-F238E27FC236}">
                <a16:creationId xmlns:a16="http://schemas.microsoft.com/office/drawing/2014/main" id="{762C4BF8-A5E7-400B-9C20-1335842216D7}"/>
              </a:ext>
            </a:extLst>
          </p:cNvPr>
          <p:cNvGrpSpPr/>
          <p:nvPr/>
        </p:nvGrpSpPr>
        <p:grpSpPr>
          <a:xfrm>
            <a:off x="9610526" y="247043"/>
            <a:ext cx="2122503" cy="901273"/>
            <a:chOff x="9610526" y="247043"/>
            <a:chExt cx="2122503" cy="901273"/>
          </a:xfrm>
        </p:grpSpPr>
        <p:sp>
          <p:nvSpPr>
            <p:cNvPr id="11" name="Title 3">
              <a:extLst>
                <a:ext uri="{FF2B5EF4-FFF2-40B4-BE49-F238E27FC236}">
                  <a16:creationId xmlns:a16="http://schemas.microsoft.com/office/drawing/2014/main" id="{602ACB4C-FD32-44AA-8680-CD5BCE6DA11E}"/>
                </a:ext>
              </a:extLst>
            </p:cNvPr>
            <p:cNvSpPr txBox="1">
              <a:spLocks/>
            </p:cNvSpPr>
            <p:nvPr/>
          </p:nvSpPr>
          <p:spPr>
            <a:xfrm>
              <a:off x="9610526" y="247043"/>
              <a:ext cx="2122503" cy="901273"/>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400" cap="all" dirty="0">
                  <a:solidFill>
                    <a:srgbClr val="2E8EE4"/>
                  </a:solidFill>
                </a:rPr>
                <a:t>Outside-in </a:t>
              </a:r>
              <a:br>
                <a:rPr lang="en-US" sz="2400" cap="all" dirty="0">
                  <a:solidFill>
                    <a:srgbClr val="2E8EE4"/>
                  </a:solidFill>
                </a:rPr>
              </a:br>
              <a:r>
                <a:rPr lang="en-US" sz="2400" cap="all" dirty="0">
                  <a:solidFill>
                    <a:srgbClr val="2E8EE4"/>
                  </a:solidFill>
                </a:rPr>
                <a:t>diamond </a:t>
              </a:r>
              <a:endParaRPr lang="en-GB" sz="2400" dirty="0">
                <a:solidFill>
                  <a:schemeClr val="bg1"/>
                </a:solidFill>
              </a:endParaRPr>
            </a:p>
          </p:txBody>
        </p:sp>
        <p:pic>
          <p:nvPicPr>
            <p:cNvPr id="14" name="Picture 13">
              <a:extLst>
                <a:ext uri="{FF2B5EF4-FFF2-40B4-BE49-F238E27FC236}">
                  <a16:creationId xmlns:a16="http://schemas.microsoft.com/office/drawing/2014/main" id="{B507E1DB-9FA7-44BF-9E1E-F168C9DDB0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21673" y="616689"/>
              <a:ext cx="287079" cy="287079"/>
            </a:xfrm>
            <a:prstGeom prst="rect">
              <a:avLst/>
            </a:prstGeom>
          </p:spPr>
        </p:pic>
      </p:grpSp>
      <p:sp>
        <p:nvSpPr>
          <p:cNvPr id="7" name="Rectangle 6">
            <a:extLst>
              <a:ext uri="{FF2B5EF4-FFF2-40B4-BE49-F238E27FC236}">
                <a16:creationId xmlns:a16="http://schemas.microsoft.com/office/drawing/2014/main" id="{E9E45A12-0D57-44AB-ACBC-8B275AC5AC2D}"/>
              </a:ext>
            </a:extLst>
          </p:cNvPr>
          <p:cNvSpPr/>
          <p:nvPr/>
        </p:nvSpPr>
        <p:spPr>
          <a:xfrm>
            <a:off x="0" y="3480834"/>
            <a:ext cx="12133142" cy="3130123"/>
          </a:xfrm>
          <a:prstGeom prst="rect">
            <a:avLst/>
          </a:prstGeom>
          <a:solidFill>
            <a:schemeClr val="tx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a:extLst>
              <a:ext uri="{FF2B5EF4-FFF2-40B4-BE49-F238E27FC236}">
                <a16:creationId xmlns:a16="http://schemas.microsoft.com/office/drawing/2014/main" id="{945995C5-B033-4E8C-806C-669EF216B352}"/>
              </a:ext>
            </a:extLst>
          </p:cNvPr>
          <p:cNvSpPr/>
          <p:nvPr/>
        </p:nvSpPr>
        <p:spPr>
          <a:xfrm>
            <a:off x="-79876" y="1771650"/>
            <a:ext cx="12133142" cy="1085850"/>
          </a:xfrm>
          <a:prstGeom prst="rect">
            <a:avLst/>
          </a:prstGeom>
          <a:solidFill>
            <a:schemeClr val="tx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Title 3">
            <a:extLst>
              <a:ext uri="{FF2B5EF4-FFF2-40B4-BE49-F238E27FC236}">
                <a16:creationId xmlns:a16="http://schemas.microsoft.com/office/drawing/2014/main" id="{0E6F2931-E9C5-4483-A957-154D0BBA2B92}"/>
              </a:ext>
            </a:extLst>
          </p:cNvPr>
          <p:cNvSpPr txBox="1">
            <a:spLocks/>
          </p:cNvSpPr>
          <p:nvPr/>
        </p:nvSpPr>
        <p:spPr>
          <a:xfrm>
            <a:off x="4643942" y="5183944"/>
            <a:ext cx="4473554" cy="1089529"/>
          </a:xfrm>
          <a:prstGeom prst="rect">
            <a:avLst/>
          </a:prstGeom>
          <a:solidFill>
            <a:schemeClr val="tx1">
              <a:alpha val="41000"/>
            </a:schemeClr>
          </a:solidFill>
        </p:spPr>
        <p:txBody>
          <a:bodyPr vert="horz" wrap="square" lIns="91440" tIns="45720" rIns="91440" bIns="45720" rtlCol="0" anchor="t">
            <a:sp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400" dirty="0">
                <a:solidFill>
                  <a:schemeClr val="bg1"/>
                </a:solidFill>
              </a:rPr>
              <a:t>Builders allow Behavioral </a:t>
            </a:r>
            <a:br>
              <a:rPr lang="en-US" sz="2400" dirty="0">
                <a:solidFill>
                  <a:schemeClr val="bg1"/>
                </a:solidFill>
              </a:rPr>
            </a:br>
            <a:r>
              <a:rPr lang="en-US" sz="2400" dirty="0">
                <a:solidFill>
                  <a:schemeClr val="bg1"/>
                </a:solidFill>
              </a:rPr>
              <a:t>&amp; Domain-Driven intentions </a:t>
            </a:r>
            <a:br>
              <a:rPr lang="en-US" sz="2400" dirty="0">
                <a:solidFill>
                  <a:schemeClr val="bg1"/>
                </a:solidFill>
              </a:rPr>
            </a:br>
            <a:r>
              <a:rPr lang="en-US" sz="2400" dirty="0">
                <a:solidFill>
                  <a:schemeClr val="bg1"/>
                </a:solidFill>
              </a:rPr>
              <a:t>(no tech details here)</a:t>
            </a:r>
          </a:p>
        </p:txBody>
      </p:sp>
      <p:cxnSp>
        <p:nvCxnSpPr>
          <p:cNvPr id="12" name="Connector: Curved 11">
            <a:extLst>
              <a:ext uri="{FF2B5EF4-FFF2-40B4-BE49-F238E27FC236}">
                <a16:creationId xmlns:a16="http://schemas.microsoft.com/office/drawing/2014/main" id="{E1494061-4E59-4BE1-BBB0-058D2BB52FB2}"/>
              </a:ext>
            </a:extLst>
          </p:cNvPr>
          <p:cNvCxnSpPr>
            <a:cxnSpLocks/>
            <a:stCxn id="10" idx="1"/>
            <a:endCxn id="5" idx="2"/>
          </p:cNvCxnSpPr>
          <p:nvPr/>
        </p:nvCxnSpPr>
        <p:spPr>
          <a:xfrm rot="10800000">
            <a:off x="3948900" y="3515703"/>
            <a:ext cx="695043" cy="2213006"/>
          </a:xfrm>
          <a:prstGeom prst="curvedConnector3">
            <a:avLst>
              <a:gd name="adj1" fmla="val 132890"/>
            </a:avLst>
          </a:prstGeom>
          <a:ln w="25400">
            <a:solidFill>
              <a:schemeClr val="bg1"/>
            </a:solidFill>
            <a:tailEnd type="triangle" w="lg" len="med"/>
          </a:ln>
        </p:spPr>
        <p:style>
          <a:lnRef idx="1">
            <a:schemeClr val="accent1"/>
          </a:lnRef>
          <a:fillRef idx="0">
            <a:schemeClr val="accent1"/>
          </a:fillRef>
          <a:effectRef idx="0">
            <a:schemeClr val="accent1"/>
          </a:effectRef>
          <a:fontRef idx="minor">
            <a:schemeClr val="tx1"/>
          </a:fontRef>
        </p:style>
      </p:cxnSp>
      <p:sp>
        <p:nvSpPr>
          <p:cNvPr id="5" name="Oval 4">
            <a:extLst>
              <a:ext uri="{FF2B5EF4-FFF2-40B4-BE49-F238E27FC236}">
                <a16:creationId xmlns:a16="http://schemas.microsoft.com/office/drawing/2014/main" id="{A74E3785-2ADB-4507-BAFA-B893D45CE120}"/>
              </a:ext>
            </a:extLst>
          </p:cNvPr>
          <p:cNvSpPr/>
          <p:nvPr/>
        </p:nvSpPr>
        <p:spPr>
          <a:xfrm>
            <a:off x="3948899" y="3410195"/>
            <a:ext cx="203982" cy="21101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18091031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BE4E9D7-412B-42C6-80FD-2F125187EB01}"/>
              </a:ext>
            </a:extLst>
          </p:cNvPr>
          <p:cNvPicPr>
            <a:picLocks noChangeAspect="1"/>
          </p:cNvPicPr>
          <p:nvPr/>
        </p:nvPicPr>
        <p:blipFill rotWithShape="1">
          <a:blip r:embed="rId3"/>
          <a:srcRect l="289" t="1078"/>
          <a:stretch/>
        </p:blipFill>
        <p:spPr>
          <a:xfrm>
            <a:off x="173166" y="149584"/>
            <a:ext cx="11880100" cy="6784088"/>
          </a:xfrm>
          <a:prstGeom prst="rect">
            <a:avLst/>
          </a:prstGeom>
        </p:spPr>
      </p:pic>
      <p:grpSp>
        <p:nvGrpSpPr>
          <p:cNvPr id="9" name="Group 8">
            <a:extLst>
              <a:ext uri="{FF2B5EF4-FFF2-40B4-BE49-F238E27FC236}">
                <a16:creationId xmlns:a16="http://schemas.microsoft.com/office/drawing/2014/main" id="{762C4BF8-A5E7-400B-9C20-1335842216D7}"/>
              </a:ext>
            </a:extLst>
          </p:cNvPr>
          <p:cNvGrpSpPr/>
          <p:nvPr/>
        </p:nvGrpSpPr>
        <p:grpSpPr>
          <a:xfrm>
            <a:off x="9610526" y="247043"/>
            <a:ext cx="2122503" cy="901273"/>
            <a:chOff x="9610526" y="247043"/>
            <a:chExt cx="2122503" cy="901273"/>
          </a:xfrm>
        </p:grpSpPr>
        <p:sp>
          <p:nvSpPr>
            <p:cNvPr id="11" name="Title 3">
              <a:extLst>
                <a:ext uri="{FF2B5EF4-FFF2-40B4-BE49-F238E27FC236}">
                  <a16:creationId xmlns:a16="http://schemas.microsoft.com/office/drawing/2014/main" id="{602ACB4C-FD32-44AA-8680-CD5BCE6DA11E}"/>
                </a:ext>
              </a:extLst>
            </p:cNvPr>
            <p:cNvSpPr txBox="1">
              <a:spLocks/>
            </p:cNvSpPr>
            <p:nvPr/>
          </p:nvSpPr>
          <p:spPr>
            <a:xfrm>
              <a:off x="9610526" y="247043"/>
              <a:ext cx="2122503" cy="901273"/>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400" cap="all" dirty="0">
                  <a:solidFill>
                    <a:srgbClr val="2E8EE4"/>
                  </a:solidFill>
                </a:rPr>
                <a:t>Outside-in </a:t>
              </a:r>
              <a:br>
                <a:rPr lang="en-US" sz="2400" cap="all" dirty="0">
                  <a:solidFill>
                    <a:srgbClr val="2E8EE4"/>
                  </a:solidFill>
                </a:rPr>
              </a:br>
              <a:r>
                <a:rPr lang="en-US" sz="2400" cap="all" dirty="0">
                  <a:solidFill>
                    <a:srgbClr val="2E8EE4"/>
                  </a:solidFill>
                </a:rPr>
                <a:t>diamond </a:t>
              </a:r>
              <a:endParaRPr lang="en-GB" sz="2400" dirty="0">
                <a:solidFill>
                  <a:schemeClr val="bg1"/>
                </a:solidFill>
              </a:endParaRPr>
            </a:p>
          </p:txBody>
        </p:sp>
        <p:pic>
          <p:nvPicPr>
            <p:cNvPr id="14" name="Picture 13">
              <a:extLst>
                <a:ext uri="{FF2B5EF4-FFF2-40B4-BE49-F238E27FC236}">
                  <a16:creationId xmlns:a16="http://schemas.microsoft.com/office/drawing/2014/main" id="{B507E1DB-9FA7-44BF-9E1E-F168C9DDB0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21673" y="616689"/>
              <a:ext cx="287079" cy="287079"/>
            </a:xfrm>
            <a:prstGeom prst="rect">
              <a:avLst/>
            </a:prstGeom>
          </p:spPr>
        </p:pic>
      </p:grpSp>
      <p:sp>
        <p:nvSpPr>
          <p:cNvPr id="7" name="Rectangle 6">
            <a:extLst>
              <a:ext uri="{FF2B5EF4-FFF2-40B4-BE49-F238E27FC236}">
                <a16:creationId xmlns:a16="http://schemas.microsoft.com/office/drawing/2014/main" id="{E9E45A12-0D57-44AB-ACBC-8B275AC5AC2D}"/>
              </a:ext>
            </a:extLst>
          </p:cNvPr>
          <p:cNvSpPr/>
          <p:nvPr/>
        </p:nvSpPr>
        <p:spPr>
          <a:xfrm>
            <a:off x="0" y="3677478"/>
            <a:ext cx="12133142" cy="2933479"/>
          </a:xfrm>
          <a:prstGeom prst="rect">
            <a:avLst/>
          </a:prstGeom>
          <a:solidFill>
            <a:schemeClr val="tx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a:extLst>
              <a:ext uri="{FF2B5EF4-FFF2-40B4-BE49-F238E27FC236}">
                <a16:creationId xmlns:a16="http://schemas.microsoft.com/office/drawing/2014/main" id="{945995C5-B033-4E8C-806C-669EF216B352}"/>
              </a:ext>
            </a:extLst>
          </p:cNvPr>
          <p:cNvSpPr/>
          <p:nvPr/>
        </p:nvSpPr>
        <p:spPr>
          <a:xfrm>
            <a:off x="-79876" y="1771650"/>
            <a:ext cx="12133142" cy="1085850"/>
          </a:xfrm>
          <a:prstGeom prst="rect">
            <a:avLst/>
          </a:prstGeom>
          <a:solidFill>
            <a:schemeClr val="tx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Title 3">
            <a:extLst>
              <a:ext uri="{FF2B5EF4-FFF2-40B4-BE49-F238E27FC236}">
                <a16:creationId xmlns:a16="http://schemas.microsoft.com/office/drawing/2014/main" id="{0E6F2931-E9C5-4483-A957-154D0BBA2B92}"/>
              </a:ext>
            </a:extLst>
          </p:cNvPr>
          <p:cNvSpPr txBox="1">
            <a:spLocks/>
          </p:cNvSpPr>
          <p:nvPr/>
        </p:nvSpPr>
        <p:spPr>
          <a:xfrm>
            <a:off x="4643942" y="5183944"/>
            <a:ext cx="4473554" cy="1089529"/>
          </a:xfrm>
          <a:prstGeom prst="rect">
            <a:avLst/>
          </a:prstGeom>
          <a:solidFill>
            <a:schemeClr val="tx1">
              <a:alpha val="41000"/>
            </a:schemeClr>
          </a:solidFill>
        </p:spPr>
        <p:txBody>
          <a:bodyPr vert="horz" wrap="square" lIns="91440" tIns="45720" rIns="91440" bIns="45720" rtlCol="0" anchor="t">
            <a:sp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400" dirty="0">
                <a:solidFill>
                  <a:schemeClr val="bg1"/>
                </a:solidFill>
              </a:rPr>
              <a:t>Builders allow Behavioral </a:t>
            </a:r>
            <a:br>
              <a:rPr lang="en-US" sz="2400" dirty="0">
                <a:solidFill>
                  <a:schemeClr val="bg1"/>
                </a:solidFill>
              </a:rPr>
            </a:br>
            <a:r>
              <a:rPr lang="en-US" sz="2400" dirty="0">
                <a:solidFill>
                  <a:schemeClr val="bg1"/>
                </a:solidFill>
              </a:rPr>
              <a:t>&amp; Domain-Driven intentions </a:t>
            </a:r>
            <a:br>
              <a:rPr lang="en-US" sz="2400" dirty="0">
                <a:solidFill>
                  <a:schemeClr val="bg1"/>
                </a:solidFill>
              </a:rPr>
            </a:br>
            <a:r>
              <a:rPr lang="en-US" sz="2400" dirty="0">
                <a:solidFill>
                  <a:schemeClr val="bg1"/>
                </a:solidFill>
              </a:rPr>
              <a:t>(no tech details here)</a:t>
            </a:r>
          </a:p>
        </p:txBody>
      </p:sp>
      <p:cxnSp>
        <p:nvCxnSpPr>
          <p:cNvPr id="12" name="Connector: Curved 11">
            <a:extLst>
              <a:ext uri="{FF2B5EF4-FFF2-40B4-BE49-F238E27FC236}">
                <a16:creationId xmlns:a16="http://schemas.microsoft.com/office/drawing/2014/main" id="{E1494061-4E59-4BE1-BBB0-058D2BB52FB2}"/>
              </a:ext>
            </a:extLst>
          </p:cNvPr>
          <p:cNvCxnSpPr>
            <a:cxnSpLocks/>
            <a:stCxn id="10" idx="1"/>
            <a:endCxn id="5" idx="2"/>
          </p:cNvCxnSpPr>
          <p:nvPr/>
        </p:nvCxnSpPr>
        <p:spPr>
          <a:xfrm rot="10800000">
            <a:off x="3948900" y="3515703"/>
            <a:ext cx="695043" cy="2213006"/>
          </a:xfrm>
          <a:prstGeom prst="curvedConnector3">
            <a:avLst>
              <a:gd name="adj1" fmla="val 132890"/>
            </a:avLst>
          </a:prstGeom>
          <a:ln w="25400">
            <a:solidFill>
              <a:schemeClr val="bg1"/>
            </a:solidFill>
            <a:tailEnd type="triangle" w="lg" len="med"/>
          </a:ln>
        </p:spPr>
        <p:style>
          <a:lnRef idx="1">
            <a:schemeClr val="accent1"/>
          </a:lnRef>
          <a:fillRef idx="0">
            <a:schemeClr val="accent1"/>
          </a:fillRef>
          <a:effectRef idx="0">
            <a:schemeClr val="accent1"/>
          </a:effectRef>
          <a:fontRef idx="minor">
            <a:schemeClr val="tx1"/>
          </a:fontRef>
        </p:style>
      </p:cxnSp>
      <p:sp>
        <p:nvSpPr>
          <p:cNvPr id="5" name="Oval 4">
            <a:extLst>
              <a:ext uri="{FF2B5EF4-FFF2-40B4-BE49-F238E27FC236}">
                <a16:creationId xmlns:a16="http://schemas.microsoft.com/office/drawing/2014/main" id="{A74E3785-2ADB-4507-BAFA-B893D45CE120}"/>
              </a:ext>
            </a:extLst>
          </p:cNvPr>
          <p:cNvSpPr/>
          <p:nvPr/>
        </p:nvSpPr>
        <p:spPr>
          <a:xfrm>
            <a:off x="3948899" y="3410195"/>
            <a:ext cx="203982" cy="21101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80958815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BE4E9D7-412B-42C6-80FD-2F125187EB01}"/>
              </a:ext>
            </a:extLst>
          </p:cNvPr>
          <p:cNvPicPr>
            <a:picLocks noChangeAspect="1"/>
          </p:cNvPicPr>
          <p:nvPr/>
        </p:nvPicPr>
        <p:blipFill rotWithShape="1">
          <a:blip r:embed="rId3"/>
          <a:srcRect l="289" t="1078"/>
          <a:stretch/>
        </p:blipFill>
        <p:spPr>
          <a:xfrm>
            <a:off x="173166" y="149584"/>
            <a:ext cx="11880100" cy="6784088"/>
          </a:xfrm>
          <a:prstGeom prst="rect">
            <a:avLst/>
          </a:prstGeom>
        </p:spPr>
      </p:pic>
      <p:grpSp>
        <p:nvGrpSpPr>
          <p:cNvPr id="9" name="Group 8">
            <a:extLst>
              <a:ext uri="{FF2B5EF4-FFF2-40B4-BE49-F238E27FC236}">
                <a16:creationId xmlns:a16="http://schemas.microsoft.com/office/drawing/2014/main" id="{762C4BF8-A5E7-400B-9C20-1335842216D7}"/>
              </a:ext>
            </a:extLst>
          </p:cNvPr>
          <p:cNvGrpSpPr/>
          <p:nvPr/>
        </p:nvGrpSpPr>
        <p:grpSpPr>
          <a:xfrm>
            <a:off x="9610526" y="247043"/>
            <a:ext cx="2122503" cy="901273"/>
            <a:chOff x="9610526" y="247043"/>
            <a:chExt cx="2122503" cy="901273"/>
          </a:xfrm>
        </p:grpSpPr>
        <p:sp>
          <p:nvSpPr>
            <p:cNvPr id="11" name="Title 3">
              <a:extLst>
                <a:ext uri="{FF2B5EF4-FFF2-40B4-BE49-F238E27FC236}">
                  <a16:creationId xmlns:a16="http://schemas.microsoft.com/office/drawing/2014/main" id="{602ACB4C-FD32-44AA-8680-CD5BCE6DA11E}"/>
                </a:ext>
              </a:extLst>
            </p:cNvPr>
            <p:cNvSpPr txBox="1">
              <a:spLocks/>
            </p:cNvSpPr>
            <p:nvPr/>
          </p:nvSpPr>
          <p:spPr>
            <a:xfrm>
              <a:off x="9610526" y="247043"/>
              <a:ext cx="2122503" cy="901273"/>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400" cap="all" dirty="0">
                  <a:solidFill>
                    <a:srgbClr val="2E8EE4"/>
                  </a:solidFill>
                </a:rPr>
                <a:t>Outside-in </a:t>
              </a:r>
              <a:br>
                <a:rPr lang="en-US" sz="2400" cap="all" dirty="0">
                  <a:solidFill>
                    <a:srgbClr val="2E8EE4"/>
                  </a:solidFill>
                </a:rPr>
              </a:br>
              <a:r>
                <a:rPr lang="en-US" sz="2400" cap="all" dirty="0">
                  <a:solidFill>
                    <a:srgbClr val="2E8EE4"/>
                  </a:solidFill>
                </a:rPr>
                <a:t>diamond </a:t>
              </a:r>
              <a:endParaRPr lang="en-GB" sz="2400" dirty="0">
                <a:solidFill>
                  <a:schemeClr val="bg1"/>
                </a:solidFill>
              </a:endParaRPr>
            </a:p>
          </p:txBody>
        </p:sp>
        <p:pic>
          <p:nvPicPr>
            <p:cNvPr id="14" name="Picture 13">
              <a:extLst>
                <a:ext uri="{FF2B5EF4-FFF2-40B4-BE49-F238E27FC236}">
                  <a16:creationId xmlns:a16="http://schemas.microsoft.com/office/drawing/2014/main" id="{B507E1DB-9FA7-44BF-9E1E-F168C9DDB0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21673" y="616689"/>
              <a:ext cx="287079" cy="287079"/>
            </a:xfrm>
            <a:prstGeom prst="rect">
              <a:avLst/>
            </a:prstGeom>
          </p:spPr>
        </p:pic>
      </p:grpSp>
      <p:sp>
        <p:nvSpPr>
          <p:cNvPr id="7" name="Rectangle 6">
            <a:extLst>
              <a:ext uri="{FF2B5EF4-FFF2-40B4-BE49-F238E27FC236}">
                <a16:creationId xmlns:a16="http://schemas.microsoft.com/office/drawing/2014/main" id="{E9E45A12-0D57-44AB-ACBC-8B275AC5AC2D}"/>
              </a:ext>
            </a:extLst>
          </p:cNvPr>
          <p:cNvSpPr/>
          <p:nvPr/>
        </p:nvSpPr>
        <p:spPr>
          <a:xfrm>
            <a:off x="0" y="3889513"/>
            <a:ext cx="12133142" cy="2721444"/>
          </a:xfrm>
          <a:prstGeom prst="rect">
            <a:avLst/>
          </a:prstGeom>
          <a:solidFill>
            <a:schemeClr val="tx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a:extLst>
              <a:ext uri="{FF2B5EF4-FFF2-40B4-BE49-F238E27FC236}">
                <a16:creationId xmlns:a16="http://schemas.microsoft.com/office/drawing/2014/main" id="{945995C5-B033-4E8C-806C-669EF216B352}"/>
              </a:ext>
            </a:extLst>
          </p:cNvPr>
          <p:cNvSpPr/>
          <p:nvPr/>
        </p:nvSpPr>
        <p:spPr>
          <a:xfrm>
            <a:off x="-79876" y="1771650"/>
            <a:ext cx="12133142" cy="1085850"/>
          </a:xfrm>
          <a:prstGeom prst="rect">
            <a:avLst/>
          </a:prstGeom>
          <a:solidFill>
            <a:schemeClr val="tx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Title 3">
            <a:extLst>
              <a:ext uri="{FF2B5EF4-FFF2-40B4-BE49-F238E27FC236}">
                <a16:creationId xmlns:a16="http://schemas.microsoft.com/office/drawing/2014/main" id="{0E6F2931-E9C5-4483-A957-154D0BBA2B92}"/>
              </a:ext>
            </a:extLst>
          </p:cNvPr>
          <p:cNvSpPr txBox="1">
            <a:spLocks/>
          </p:cNvSpPr>
          <p:nvPr/>
        </p:nvSpPr>
        <p:spPr>
          <a:xfrm>
            <a:off x="4643942" y="5183944"/>
            <a:ext cx="4473554" cy="1089529"/>
          </a:xfrm>
          <a:prstGeom prst="rect">
            <a:avLst/>
          </a:prstGeom>
          <a:solidFill>
            <a:schemeClr val="tx1">
              <a:alpha val="41000"/>
            </a:schemeClr>
          </a:solidFill>
        </p:spPr>
        <p:txBody>
          <a:bodyPr vert="horz" wrap="square" lIns="91440" tIns="45720" rIns="91440" bIns="45720" rtlCol="0" anchor="t">
            <a:sp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400" dirty="0">
                <a:solidFill>
                  <a:schemeClr val="bg1"/>
                </a:solidFill>
              </a:rPr>
              <a:t>Builders allow Behavioral </a:t>
            </a:r>
            <a:br>
              <a:rPr lang="en-US" sz="2400" dirty="0">
                <a:solidFill>
                  <a:schemeClr val="bg1"/>
                </a:solidFill>
              </a:rPr>
            </a:br>
            <a:r>
              <a:rPr lang="en-US" sz="2400" dirty="0">
                <a:solidFill>
                  <a:schemeClr val="bg1"/>
                </a:solidFill>
              </a:rPr>
              <a:t>&amp; Domain-Driven intentions </a:t>
            </a:r>
            <a:br>
              <a:rPr lang="en-US" sz="2400" dirty="0">
                <a:solidFill>
                  <a:schemeClr val="bg1"/>
                </a:solidFill>
              </a:rPr>
            </a:br>
            <a:r>
              <a:rPr lang="en-US" sz="2400" dirty="0">
                <a:solidFill>
                  <a:schemeClr val="bg1"/>
                </a:solidFill>
              </a:rPr>
              <a:t>(no tech details here)</a:t>
            </a:r>
          </a:p>
        </p:txBody>
      </p:sp>
      <p:cxnSp>
        <p:nvCxnSpPr>
          <p:cNvPr id="12" name="Connector: Curved 11">
            <a:extLst>
              <a:ext uri="{FF2B5EF4-FFF2-40B4-BE49-F238E27FC236}">
                <a16:creationId xmlns:a16="http://schemas.microsoft.com/office/drawing/2014/main" id="{E1494061-4E59-4BE1-BBB0-058D2BB52FB2}"/>
              </a:ext>
            </a:extLst>
          </p:cNvPr>
          <p:cNvCxnSpPr>
            <a:cxnSpLocks/>
            <a:stCxn id="10" idx="1"/>
            <a:endCxn id="5" idx="2"/>
          </p:cNvCxnSpPr>
          <p:nvPr/>
        </p:nvCxnSpPr>
        <p:spPr>
          <a:xfrm rot="10800000">
            <a:off x="3948900" y="3515703"/>
            <a:ext cx="695043" cy="2213006"/>
          </a:xfrm>
          <a:prstGeom prst="curvedConnector3">
            <a:avLst>
              <a:gd name="adj1" fmla="val 132890"/>
            </a:avLst>
          </a:prstGeom>
          <a:ln w="25400">
            <a:solidFill>
              <a:schemeClr val="bg1"/>
            </a:solidFill>
            <a:tailEnd type="triangle" w="lg" len="med"/>
          </a:ln>
        </p:spPr>
        <p:style>
          <a:lnRef idx="1">
            <a:schemeClr val="accent1"/>
          </a:lnRef>
          <a:fillRef idx="0">
            <a:schemeClr val="accent1"/>
          </a:fillRef>
          <a:effectRef idx="0">
            <a:schemeClr val="accent1"/>
          </a:effectRef>
          <a:fontRef idx="minor">
            <a:schemeClr val="tx1"/>
          </a:fontRef>
        </p:style>
      </p:cxnSp>
      <p:sp>
        <p:nvSpPr>
          <p:cNvPr id="5" name="Oval 4">
            <a:extLst>
              <a:ext uri="{FF2B5EF4-FFF2-40B4-BE49-F238E27FC236}">
                <a16:creationId xmlns:a16="http://schemas.microsoft.com/office/drawing/2014/main" id="{A74E3785-2ADB-4507-BAFA-B893D45CE120}"/>
              </a:ext>
            </a:extLst>
          </p:cNvPr>
          <p:cNvSpPr/>
          <p:nvPr/>
        </p:nvSpPr>
        <p:spPr>
          <a:xfrm>
            <a:off x="3948899" y="3410195"/>
            <a:ext cx="203982" cy="21101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411569038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BE4E9D7-412B-42C6-80FD-2F125187EB01}"/>
              </a:ext>
            </a:extLst>
          </p:cNvPr>
          <p:cNvPicPr>
            <a:picLocks noChangeAspect="1"/>
          </p:cNvPicPr>
          <p:nvPr/>
        </p:nvPicPr>
        <p:blipFill rotWithShape="1">
          <a:blip r:embed="rId3"/>
          <a:srcRect l="289" t="1078"/>
          <a:stretch/>
        </p:blipFill>
        <p:spPr>
          <a:xfrm>
            <a:off x="173166" y="149584"/>
            <a:ext cx="11880100" cy="6784088"/>
          </a:xfrm>
          <a:prstGeom prst="rect">
            <a:avLst/>
          </a:prstGeom>
        </p:spPr>
      </p:pic>
      <p:grpSp>
        <p:nvGrpSpPr>
          <p:cNvPr id="9" name="Group 8">
            <a:extLst>
              <a:ext uri="{FF2B5EF4-FFF2-40B4-BE49-F238E27FC236}">
                <a16:creationId xmlns:a16="http://schemas.microsoft.com/office/drawing/2014/main" id="{762C4BF8-A5E7-400B-9C20-1335842216D7}"/>
              </a:ext>
            </a:extLst>
          </p:cNvPr>
          <p:cNvGrpSpPr/>
          <p:nvPr/>
        </p:nvGrpSpPr>
        <p:grpSpPr>
          <a:xfrm>
            <a:off x="9610526" y="247043"/>
            <a:ext cx="2122503" cy="901273"/>
            <a:chOff x="9610526" y="247043"/>
            <a:chExt cx="2122503" cy="901273"/>
          </a:xfrm>
        </p:grpSpPr>
        <p:sp>
          <p:nvSpPr>
            <p:cNvPr id="11" name="Title 3">
              <a:extLst>
                <a:ext uri="{FF2B5EF4-FFF2-40B4-BE49-F238E27FC236}">
                  <a16:creationId xmlns:a16="http://schemas.microsoft.com/office/drawing/2014/main" id="{602ACB4C-FD32-44AA-8680-CD5BCE6DA11E}"/>
                </a:ext>
              </a:extLst>
            </p:cNvPr>
            <p:cNvSpPr txBox="1">
              <a:spLocks/>
            </p:cNvSpPr>
            <p:nvPr/>
          </p:nvSpPr>
          <p:spPr>
            <a:xfrm>
              <a:off x="9610526" y="247043"/>
              <a:ext cx="2122503" cy="901273"/>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400" cap="all" dirty="0">
                  <a:solidFill>
                    <a:srgbClr val="2E8EE4"/>
                  </a:solidFill>
                </a:rPr>
                <a:t>Outside-in </a:t>
              </a:r>
              <a:br>
                <a:rPr lang="en-US" sz="2400" cap="all" dirty="0">
                  <a:solidFill>
                    <a:srgbClr val="2E8EE4"/>
                  </a:solidFill>
                </a:rPr>
              </a:br>
              <a:r>
                <a:rPr lang="en-US" sz="2400" cap="all" dirty="0">
                  <a:solidFill>
                    <a:srgbClr val="2E8EE4"/>
                  </a:solidFill>
                </a:rPr>
                <a:t>diamond </a:t>
              </a:r>
              <a:endParaRPr lang="en-GB" sz="2400" dirty="0">
                <a:solidFill>
                  <a:schemeClr val="bg1"/>
                </a:solidFill>
              </a:endParaRPr>
            </a:p>
          </p:txBody>
        </p:sp>
        <p:pic>
          <p:nvPicPr>
            <p:cNvPr id="14" name="Picture 13">
              <a:extLst>
                <a:ext uri="{FF2B5EF4-FFF2-40B4-BE49-F238E27FC236}">
                  <a16:creationId xmlns:a16="http://schemas.microsoft.com/office/drawing/2014/main" id="{B507E1DB-9FA7-44BF-9E1E-F168C9DDB0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21673" y="616689"/>
              <a:ext cx="287079" cy="287079"/>
            </a:xfrm>
            <a:prstGeom prst="rect">
              <a:avLst/>
            </a:prstGeom>
          </p:spPr>
        </p:pic>
      </p:grpSp>
      <p:sp>
        <p:nvSpPr>
          <p:cNvPr id="7" name="Rectangle 6">
            <a:extLst>
              <a:ext uri="{FF2B5EF4-FFF2-40B4-BE49-F238E27FC236}">
                <a16:creationId xmlns:a16="http://schemas.microsoft.com/office/drawing/2014/main" id="{E9E45A12-0D57-44AB-ACBC-8B275AC5AC2D}"/>
              </a:ext>
            </a:extLst>
          </p:cNvPr>
          <p:cNvSpPr/>
          <p:nvPr/>
        </p:nvSpPr>
        <p:spPr>
          <a:xfrm>
            <a:off x="0" y="4108173"/>
            <a:ext cx="12133142" cy="2502783"/>
          </a:xfrm>
          <a:prstGeom prst="rect">
            <a:avLst/>
          </a:prstGeom>
          <a:solidFill>
            <a:schemeClr val="tx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a:extLst>
              <a:ext uri="{FF2B5EF4-FFF2-40B4-BE49-F238E27FC236}">
                <a16:creationId xmlns:a16="http://schemas.microsoft.com/office/drawing/2014/main" id="{945995C5-B033-4E8C-806C-669EF216B352}"/>
              </a:ext>
            </a:extLst>
          </p:cNvPr>
          <p:cNvSpPr/>
          <p:nvPr/>
        </p:nvSpPr>
        <p:spPr>
          <a:xfrm>
            <a:off x="-79876" y="1771650"/>
            <a:ext cx="12133142" cy="1085850"/>
          </a:xfrm>
          <a:prstGeom prst="rect">
            <a:avLst/>
          </a:prstGeom>
          <a:solidFill>
            <a:schemeClr val="tx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Title 3">
            <a:extLst>
              <a:ext uri="{FF2B5EF4-FFF2-40B4-BE49-F238E27FC236}">
                <a16:creationId xmlns:a16="http://schemas.microsoft.com/office/drawing/2014/main" id="{0E6F2931-E9C5-4483-A957-154D0BBA2B92}"/>
              </a:ext>
            </a:extLst>
          </p:cNvPr>
          <p:cNvSpPr txBox="1">
            <a:spLocks/>
          </p:cNvSpPr>
          <p:nvPr/>
        </p:nvSpPr>
        <p:spPr>
          <a:xfrm>
            <a:off x="4643942" y="5183944"/>
            <a:ext cx="4473554" cy="1089529"/>
          </a:xfrm>
          <a:prstGeom prst="rect">
            <a:avLst/>
          </a:prstGeom>
          <a:solidFill>
            <a:schemeClr val="tx1">
              <a:alpha val="41000"/>
            </a:schemeClr>
          </a:solidFill>
        </p:spPr>
        <p:txBody>
          <a:bodyPr vert="horz" wrap="square" lIns="91440" tIns="45720" rIns="91440" bIns="45720" rtlCol="0" anchor="t">
            <a:sp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400" dirty="0">
                <a:solidFill>
                  <a:schemeClr val="bg1"/>
                </a:solidFill>
              </a:rPr>
              <a:t>Builders allow Behavioral </a:t>
            </a:r>
            <a:br>
              <a:rPr lang="en-US" sz="2400" dirty="0">
                <a:solidFill>
                  <a:schemeClr val="bg1"/>
                </a:solidFill>
              </a:rPr>
            </a:br>
            <a:r>
              <a:rPr lang="en-US" sz="2400" dirty="0">
                <a:solidFill>
                  <a:schemeClr val="bg1"/>
                </a:solidFill>
              </a:rPr>
              <a:t>&amp; Domain-Driven intentions </a:t>
            </a:r>
            <a:br>
              <a:rPr lang="en-US" sz="2400" dirty="0">
                <a:solidFill>
                  <a:schemeClr val="bg1"/>
                </a:solidFill>
              </a:rPr>
            </a:br>
            <a:r>
              <a:rPr lang="en-US" sz="2400" dirty="0">
                <a:solidFill>
                  <a:schemeClr val="bg1"/>
                </a:solidFill>
              </a:rPr>
              <a:t>(no tech details here)</a:t>
            </a:r>
          </a:p>
        </p:txBody>
      </p:sp>
      <p:cxnSp>
        <p:nvCxnSpPr>
          <p:cNvPr id="12" name="Connector: Curved 11">
            <a:extLst>
              <a:ext uri="{FF2B5EF4-FFF2-40B4-BE49-F238E27FC236}">
                <a16:creationId xmlns:a16="http://schemas.microsoft.com/office/drawing/2014/main" id="{E1494061-4E59-4BE1-BBB0-058D2BB52FB2}"/>
              </a:ext>
            </a:extLst>
          </p:cNvPr>
          <p:cNvCxnSpPr>
            <a:cxnSpLocks/>
            <a:stCxn id="10" idx="1"/>
            <a:endCxn id="5" idx="2"/>
          </p:cNvCxnSpPr>
          <p:nvPr/>
        </p:nvCxnSpPr>
        <p:spPr>
          <a:xfrm rot="10800000">
            <a:off x="3948900" y="3515703"/>
            <a:ext cx="695043" cy="2213006"/>
          </a:xfrm>
          <a:prstGeom prst="curvedConnector3">
            <a:avLst>
              <a:gd name="adj1" fmla="val 132890"/>
            </a:avLst>
          </a:prstGeom>
          <a:ln w="25400">
            <a:solidFill>
              <a:schemeClr val="bg1"/>
            </a:solidFill>
            <a:tailEnd type="triangle" w="lg" len="med"/>
          </a:ln>
        </p:spPr>
        <p:style>
          <a:lnRef idx="1">
            <a:schemeClr val="accent1"/>
          </a:lnRef>
          <a:fillRef idx="0">
            <a:schemeClr val="accent1"/>
          </a:fillRef>
          <a:effectRef idx="0">
            <a:schemeClr val="accent1"/>
          </a:effectRef>
          <a:fontRef idx="minor">
            <a:schemeClr val="tx1"/>
          </a:fontRef>
        </p:style>
      </p:cxnSp>
      <p:sp>
        <p:nvSpPr>
          <p:cNvPr id="5" name="Oval 4">
            <a:extLst>
              <a:ext uri="{FF2B5EF4-FFF2-40B4-BE49-F238E27FC236}">
                <a16:creationId xmlns:a16="http://schemas.microsoft.com/office/drawing/2014/main" id="{A74E3785-2ADB-4507-BAFA-B893D45CE120}"/>
              </a:ext>
            </a:extLst>
          </p:cNvPr>
          <p:cNvSpPr/>
          <p:nvPr/>
        </p:nvSpPr>
        <p:spPr>
          <a:xfrm>
            <a:off x="3948899" y="3410195"/>
            <a:ext cx="203982" cy="21101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48328970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BE4E9D7-412B-42C6-80FD-2F125187EB01}"/>
              </a:ext>
            </a:extLst>
          </p:cNvPr>
          <p:cNvPicPr>
            <a:picLocks noChangeAspect="1"/>
          </p:cNvPicPr>
          <p:nvPr/>
        </p:nvPicPr>
        <p:blipFill rotWithShape="1">
          <a:blip r:embed="rId3"/>
          <a:srcRect l="289" t="1078"/>
          <a:stretch/>
        </p:blipFill>
        <p:spPr>
          <a:xfrm>
            <a:off x="173166" y="149584"/>
            <a:ext cx="11880100" cy="6784088"/>
          </a:xfrm>
          <a:prstGeom prst="rect">
            <a:avLst/>
          </a:prstGeom>
        </p:spPr>
      </p:pic>
      <p:grpSp>
        <p:nvGrpSpPr>
          <p:cNvPr id="9" name="Group 8">
            <a:extLst>
              <a:ext uri="{FF2B5EF4-FFF2-40B4-BE49-F238E27FC236}">
                <a16:creationId xmlns:a16="http://schemas.microsoft.com/office/drawing/2014/main" id="{762C4BF8-A5E7-400B-9C20-1335842216D7}"/>
              </a:ext>
            </a:extLst>
          </p:cNvPr>
          <p:cNvGrpSpPr/>
          <p:nvPr/>
        </p:nvGrpSpPr>
        <p:grpSpPr>
          <a:xfrm>
            <a:off x="9610526" y="247043"/>
            <a:ext cx="2122503" cy="901273"/>
            <a:chOff x="9610526" y="247043"/>
            <a:chExt cx="2122503" cy="901273"/>
          </a:xfrm>
        </p:grpSpPr>
        <p:sp>
          <p:nvSpPr>
            <p:cNvPr id="11" name="Title 3">
              <a:extLst>
                <a:ext uri="{FF2B5EF4-FFF2-40B4-BE49-F238E27FC236}">
                  <a16:creationId xmlns:a16="http://schemas.microsoft.com/office/drawing/2014/main" id="{602ACB4C-FD32-44AA-8680-CD5BCE6DA11E}"/>
                </a:ext>
              </a:extLst>
            </p:cNvPr>
            <p:cNvSpPr txBox="1">
              <a:spLocks/>
            </p:cNvSpPr>
            <p:nvPr/>
          </p:nvSpPr>
          <p:spPr>
            <a:xfrm>
              <a:off x="9610526" y="247043"/>
              <a:ext cx="2122503" cy="901273"/>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400" cap="all" dirty="0">
                  <a:solidFill>
                    <a:srgbClr val="2E8EE4"/>
                  </a:solidFill>
                </a:rPr>
                <a:t>Outside-in </a:t>
              </a:r>
              <a:br>
                <a:rPr lang="en-US" sz="2400" cap="all" dirty="0">
                  <a:solidFill>
                    <a:srgbClr val="2E8EE4"/>
                  </a:solidFill>
                </a:rPr>
              </a:br>
              <a:r>
                <a:rPr lang="en-US" sz="2400" cap="all" dirty="0">
                  <a:solidFill>
                    <a:srgbClr val="2E8EE4"/>
                  </a:solidFill>
                </a:rPr>
                <a:t>diamond </a:t>
              </a:r>
              <a:endParaRPr lang="en-GB" sz="2400" dirty="0">
                <a:solidFill>
                  <a:schemeClr val="bg1"/>
                </a:solidFill>
              </a:endParaRPr>
            </a:p>
          </p:txBody>
        </p:sp>
        <p:pic>
          <p:nvPicPr>
            <p:cNvPr id="14" name="Picture 13">
              <a:extLst>
                <a:ext uri="{FF2B5EF4-FFF2-40B4-BE49-F238E27FC236}">
                  <a16:creationId xmlns:a16="http://schemas.microsoft.com/office/drawing/2014/main" id="{B507E1DB-9FA7-44BF-9E1E-F168C9DDB0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21673" y="616689"/>
              <a:ext cx="287079" cy="287079"/>
            </a:xfrm>
            <a:prstGeom prst="rect">
              <a:avLst/>
            </a:prstGeom>
          </p:spPr>
        </p:pic>
      </p:grpSp>
      <p:sp>
        <p:nvSpPr>
          <p:cNvPr id="7" name="Rectangle 6">
            <a:extLst>
              <a:ext uri="{FF2B5EF4-FFF2-40B4-BE49-F238E27FC236}">
                <a16:creationId xmlns:a16="http://schemas.microsoft.com/office/drawing/2014/main" id="{E9E45A12-0D57-44AB-ACBC-8B275AC5AC2D}"/>
              </a:ext>
            </a:extLst>
          </p:cNvPr>
          <p:cNvSpPr/>
          <p:nvPr/>
        </p:nvSpPr>
        <p:spPr>
          <a:xfrm>
            <a:off x="0" y="4297680"/>
            <a:ext cx="12133142" cy="2313277"/>
          </a:xfrm>
          <a:prstGeom prst="rect">
            <a:avLst/>
          </a:prstGeom>
          <a:solidFill>
            <a:schemeClr val="tx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a:extLst>
              <a:ext uri="{FF2B5EF4-FFF2-40B4-BE49-F238E27FC236}">
                <a16:creationId xmlns:a16="http://schemas.microsoft.com/office/drawing/2014/main" id="{945995C5-B033-4E8C-806C-669EF216B352}"/>
              </a:ext>
            </a:extLst>
          </p:cNvPr>
          <p:cNvSpPr/>
          <p:nvPr/>
        </p:nvSpPr>
        <p:spPr>
          <a:xfrm>
            <a:off x="-79876" y="1771650"/>
            <a:ext cx="12133142" cy="1085850"/>
          </a:xfrm>
          <a:prstGeom prst="rect">
            <a:avLst/>
          </a:prstGeom>
          <a:solidFill>
            <a:schemeClr val="tx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Title 3">
            <a:extLst>
              <a:ext uri="{FF2B5EF4-FFF2-40B4-BE49-F238E27FC236}">
                <a16:creationId xmlns:a16="http://schemas.microsoft.com/office/drawing/2014/main" id="{0E6F2931-E9C5-4483-A957-154D0BBA2B92}"/>
              </a:ext>
            </a:extLst>
          </p:cNvPr>
          <p:cNvSpPr txBox="1">
            <a:spLocks/>
          </p:cNvSpPr>
          <p:nvPr/>
        </p:nvSpPr>
        <p:spPr>
          <a:xfrm>
            <a:off x="4643942" y="5183944"/>
            <a:ext cx="4473554" cy="1089529"/>
          </a:xfrm>
          <a:prstGeom prst="rect">
            <a:avLst/>
          </a:prstGeom>
          <a:solidFill>
            <a:schemeClr val="tx1">
              <a:alpha val="41000"/>
            </a:schemeClr>
          </a:solidFill>
        </p:spPr>
        <p:txBody>
          <a:bodyPr vert="horz" wrap="square" lIns="91440" tIns="45720" rIns="91440" bIns="45720" rtlCol="0" anchor="t">
            <a:sp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400" dirty="0">
                <a:solidFill>
                  <a:schemeClr val="bg1"/>
                </a:solidFill>
              </a:rPr>
              <a:t>Builders allow Behavioral </a:t>
            </a:r>
            <a:br>
              <a:rPr lang="en-US" sz="2400" dirty="0">
                <a:solidFill>
                  <a:schemeClr val="bg1"/>
                </a:solidFill>
              </a:rPr>
            </a:br>
            <a:r>
              <a:rPr lang="en-US" sz="2400" dirty="0">
                <a:solidFill>
                  <a:schemeClr val="bg1"/>
                </a:solidFill>
              </a:rPr>
              <a:t>&amp; Domain-Driven intentions </a:t>
            </a:r>
            <a:br>
              <a:rPr lang="en-US" sz="2400" dirty="0">
                <a:solidFill>
                  <a:schemeClr val="bg1"/>
                </a:solidFill>
              </a:rPr>
            </a:br>
            <a:r>
              <a:rPr lang="en-US" sz="2400" dirty="0">
                <a:solidFill>
                  <a:schemeClr val="bg1"/>
                </a:solidFill>
              </a:rPr>
              <a:t>(no tech details here)</a:t>
            </a:r>
          </a:p>
        </p:txBody>
      </p:sp>
      <p:cxnSp>
        <p:nvCxnSpPr>
          <p:cNvPr id="12" name="Connector: Curved 11">
            <a:extLst>
              <a:ext uri="{FF2B5EF4-FFF2-40B4-BE49-F238E27FC236}">
                <a16:creationId xmlns:a16="http://schemas.microsoft.com/office/drawing/2014/main" id="{E1494061-4E59-4BE1-BBB0-058D2BB52FB2}"/>
              </a:ext>
            </a:extLst>
          </p:cNvPr>
          <p:cNvCxnSpPr>
            <a:cxnSpLocks/>
            <a:stCxn id="10" idx="1"/>
            <a:endCxn id="5" idx="2"/>
          </p:cNvCxnSpPr>
          <p:nvPr/>
        </p:nvCxnSpPr>
        <p:spPr>
          <a:xfrm rot="10800000">
            <a:off x="3948900" y="3515703"/>
            <a:ext cx="695043" cy="2213006"/>
          </a:xfrm>
          <a:prstGeom prst="curvedConnector3">
            <a:avLst>
              <a:gd name="adj1" fmla="val 132890"/>
            </a:avLst>
          </a:prstGeom>
          <a:ln w="25400">
            <a:solidFill>
              <a:schemeClr val="bg1"/>
            </a:solidFill>
            <a:tailEnd type="triangle" w="lg" len="med"/>
          </a:ln>
        </p:spPr>
        <p:style>
          <a:lnRef idx="1">
            <a:schemeClr val="accent1"/>
          </a:lnRef>
          <a:fillRef idx="0">
            <a:schemeClr val="accent1"/>
          </a:fillRef>
          <a:effectRef idx="0">
            <a:schemeClr val="accent1"/>
          </a:effectRef>
          <a:fontRef idx="minor">
            <a:schemeClr val="tx1"/>
          </a:fontRef>
        </p:style>
      </p:cxnSp>
      <p:sp>
        <p:nvSpPr>
          <p:cNvPr id="5" name="Oval 4">
            <a:extLst>
              <a:ext uri="{FF2B5EF4-FFF2-40B4-BE49-F238E27FC236}">
                <a16:creationId xmlns:a16="http://schemas.microsoft.com/office/drawing/2014/main" id="{A74E3785-2ADB-4507-BAFA-B893D45CE120}"/>
              </a:ext>
            </a:extLst>
          </p:cNvPr>
          <p:cNvSpPr/>
          <p:nvPr/>
        </p:nvSpPr>
        <p:spPr>
          <a:xfrm>
            <a:off x="3948899" y="3410195"/>
            <a:ext cx="203982" cy="21101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 name="Title 3">
            <a:extLst>
              <a:ext uri="{FF2B5EF4-FFF2-40B4-BE49-F238E27FC236}">
                <a16:creationId xmlns:a16="http://schemas.microsoft.com/office/drawing/2014/main" id="{CD41385E-EEA5-465D-BB3D-CD829B3004E5}"/>
              </a:ext>
            </a:extLst>
          </p:cNvPr>
          <p:cNvSpPr txBox="1">
            <a:spLocks/>
          </p:cNvSpPr>
          <p:nvPr/>
        </p:nvSpPr>
        <p:spPr>
          <a:xfrm>
            <a:off x="8394366" y="4354441"/>
            <a:ext cx="3306163" cy="535531"/>
          </a:xfrm>
          <a:prstGeom prst="rect">
            <a:avLst/>
          </a:prstGeom>
          <a:solidFill>
            <a:schemeClr val="tx1">
              <a:alpha val="41000"/>
            </a:schemeClr>
          </a:solidFill>
        </p:spPr>
        <p:txBody>
          <a:bodyPr vert="horz" wrap="square" lIns="91440" tIns="45720" rIns="91440" bIns="45720" rtlCol="0" anchor="t">
            <a:sp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pPr algn="ctr"/>
            <a:r>
              <a:rPr lang="en-US" sz="3200" dirty="0">
                <a:solidFill>
                  <a:srgbClr val="2E8EE4"/>
                </a:solidFill>
              </a:rPr>
              <a:t>Very important!</a:t>
            </a:r>
          </a:p>
        </p:txBody>
      </p:sp>
      <p:cxnSp>
        <p:nvCxnSpPr>
          <p:cNvPr id="13" name="Connector: Curved 12">
            <a:extLst>
              <a:ext uri="{FF2B5EF4-FFF2-40B4-BE49-F238E27FC236}">
                <a16:creationId xmlns:a16="http://schemas.microsoft.com/office/drawing/2014/main" id="{4CC6C4A7-D928-41D1-88DF-212A2091F724}"/>
              </a:ext>
            </a:extLst>
          </p:cNvPr>
          <p:cNvCxnSpPr>
            <a:cxnSpLocks/>
          </p:cNvCxnSpPr>
          <p:nvPr/>
        </p:nvCxnSpPr>
        <p:spPr>
          <a:xfrm flipV="1">
            <a:off x="8125310" y="4861076"/>
            <a:ext cx="1836000" cy="1224000"/>
          </a:xfrm>
          <a:prstGeom prst="curvedConnector2">
            <a:avLst/>
          </a:prstGeom>
          <a:ln w="63500">
            <a:solidFill>
              <a:srgbClr val="2B8BE2"/>
            </a:solidFill>
            <a:headEnd type="triangle"/>
            <a:tailEnd type="none" w="lg" len="lg"/>
          </a:ln>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1D111733-5390-4236-BC5B-67DEE263BEB1}"/>
              </a:ext>
            </a:extLst>
          </p:cNvPr>
          <p:cNvSpPr/>
          <p:nvPr/>
        </p:nvSpPr>
        <p:spPr>
          <a:xfrm>
            <a:off x="4511058" y="5767956"/>
            <a:ext cx="3494983" cy="676470"/>
          </a:xfrm>
          <a:prstGeom prst="ellipse">
            <a:avLst/>
          </a:prstGeom>
          <a:noFill/>
          <a:ln w="63500">
            <a:solidFill>
              <a:srgbClr val="2B8BE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02692001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BE4E9D7-412B-42C6-80FD-2F125187EB01}"/>
              </a:ext>
            </a:extLst>
          </p:cNvPr>
          <p:cNvPicPr>
            <a:picLocks noChangeAspect="1"/>
          </p:cNvPicPr>
          <p:nvPr/>
        </p:nvPicPr>
        <p:blipFill rotWithShape="1">
          <a:blip r:embed="rId3"/>
          <a:srcRect l="289" t="1078"/>
          <a:stretch/>
        </p:blipFill>
        <p:spPr>
          <a:xfrm>
            <a:off x="173166" y="149584"/>
            <a:ext cx="11880100" cy="6784088"/>
          </a:xfrm>
          <a:prstGeom prst="rect">
            <a:avLst/>
          </a:prstGeom>
        </p:spPr>
      </p:pic>
      <p:grpSp>
        <p:nvGrpSpPr>
          <p:cNvPr id="9" name="Group 8">
            <a:extLst>
              <a:ext uri="{FF2B5EF4-FFF2-40B4-BE49-F238E27FC236}">
                <a16:creationId xmlns:a16="http://schemas.microsoft.com/office/drawing/2014/main" id="{762C4BF8-A5E7-400B-9C20-1335842216D7}"/>
              </a:ext>
            </a:extLst>
          </p:cNvPr>
          <p:cNvGrpSpPr/>
          <p:nvPr/>
        </p:nvGrpSpPr>
        <p:grpSpPr>
          <a:xfrm>
            <a:off x="9610526" y="247043"/>
            <a:ext cx="2122503" cy="901273"/>
            <a:chOff x="9610526" y="247043"/>
            <a:chExt cx="2122503" cy="901273"/>
          </a:xfrm>
        </p:grpSpPr>
        <p:sp>
          <p:nvSpPr>
            <p:cNvPr id="11" name="Title 3">
              <a:extLst>
                <a:ext uri="{FF2B5EF4-FFF2-40B4-BE49-F238E27FC236}">
                  <a16:creationId xmlns:a16="http://schemas.microsoft.com/office/drawing/2014/main" id="{602ACB4C-FD32-44AA-8680-CD5BCE6DA11E}"/>
                </a:ext>
              </a:extLst>
            </p:cNvPr>
            <p:cNvSpPr txBox="1">
              <a:spLocks/>
            </p:cNvSpPr>
            <p:nvPr/>
          </p:nvSpPr>
          <p:spPr>
            <a:xfrm>
              <a:off x="9610526" y="247043"/>
              <a:ext cx="2122503" cy="901273"/>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400" cap="all" dirty="0">
                  <a:solidFill>
                    <a:srgbClr val="2E8EE4"/>
                  </a:solidFill>
                </a:rPr>
                <a:t>Outside-in </a:t>
              </a:r>
              <a:br>
                <a:rPr lang="en-US" sz="2400" cap="all" dirty="0">
                  <a:solidFill>
                    <a:srgbClr val="2E8EE4"/>
                  </a:solidFill>
                </a:rPr>
              </a:br>
              <a:r>
                <a:rPr lang="en-US" sz="2400" cap="all" dirty="0">
                  <a:solidFill>
                    <a:srgbClr val="2E8EE4"/>
                  </a:solidFill>
                </a:rPr>
                <a:t>diamond </a:t>
              </a:r>
              <a:endParaRPr lang="en-GB" sz="2400" dirty="0">
                <a:solidFill>
                  <a:schemeClr val="bg1"/>
                </a:solidFill>
              </a:endParaRPr>
            </a:p>
          </p:txBody>
        </p:sp>
        <p:pic>
          <p:nvPicPr>
            <p:cNvPr id="14" name="Picture 13">
              <a:extLst>
                <a:ext uri="{FF2B5EF4-FFF2-40B4-BE49-F238E27FC236}">
                  <a16:creationId xmlns:a16="http://schemas.microsoft.com/office/drawing/2014/main" id="{B507E1DB-9FA7-44BF-9E1E-F168C9DDB0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21673" y="616689"/>
              <a:ext cx="287079" cy="287079"/>
            </a:xfrm>
            <a:prstGeom prst="rect">
              <a:avLst/>
            </a:prstGeom>
          </p:spPr>
        </p:pic>
      </p:grpSp>
      <p:sp>
        <p:nvSpPr>
          <p:cNvPr id="7" name="Rectangle 6">
            <a:extLst>
              <a:ext uri="{FF2B5EF4-FFF2-40B4-BE49-F238E27FC236}">
                <a16:creationId xmlns:a16="http://schemas.microsoft.com/office/drawing/2014/main" id="{E9E45A12-0D57-44AB-ACBC-8B275AC5AC2D}"/>
              </a:ext>
            </a:extLst>
          </p:cNvPr>
          <p:cNvSpPr/>
          <p:nvPr/>
        </p:nvSpPr>
        <p:spPr>
          <a:xfrm>
            <a:off x="0" y="4617720"/>
            <a:ext cx="12133142" cy="1993237"/>
          </a:xfrm>
          <a:prstGeom prst="rect">
            <a:avLst/>
          </a:prstGeom>
          <a:solidFill>
            <a:schemeClr val="tx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a:extLst>
              <a:ext uri="{FF2B5EF4-FFF2-40B4-BE49-F238E27FC236}">
                <a16:creationId xmlns:a16="http://schemas.microsoft.com/office/drawing/2014/main" id="{945995C5-B033-4E8C-806C-669EF216B352}"/>
              </a:ext>
            </a:extLst>
          </p:cNvPr>
          <p:cNvSpPr/>
          <p:nvPr/>
        </p:nvSpPr>
        <p:spPr>
          <a:xfrm>
            <a:off x="-79876" y="1737360"/>
            <a:ext cx="12133142" cy="2434590"/>
          </a:xfrm>
          <a:prstGeom prst="rect">
            <a:avLst/>
          </a:prstGeom>
          <a:solidFill>
            <a:schemeClr val="tx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Title 3">
            <a:extLst>
              <a:ext uri="{FF2B5EF4-FFF2-40B4-BE49-F238E27FC236}">
                <a16:creationId xmlns:a16="http://schemas.microsoft.com/office/drawing/2014/main" id="{7B3F88C8-36A3-44A6-B5D6-8811048F9C23}"/>
              </a:ext>
            </a:extLst>
          </p:cNvPr>
          <p:cNvSpPr txBox="1">
            <a:spLocks/>
          </p:cNvSpPr>
          <p:nvPr/>
        </p:nvSpPr>
        <p:spPr>
          <a:xfrm>
            <a:off x="4086048" y="5183944"/>
            <a:ext cx="5261114" cy="757130"/>
          </a:xfrm>
          <a:prstGeom prst="rect">
            <a:avLst/>
          </a:prstGeom>
          <a:solidFill>
            <a:schemeClr val="tx1">
              <a:alpha val="41000"/>
            </a:schemeClr>
          </a:solidFill>
        </p:spPr>
        <p:txBody>
          <a:bodyPr vert="horz" wrap="square" lIns="91440" tIns="45720" rIns="91440" bIns="45720" rtlCol="0" anchor="t">
            <a:sp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400" dirty="0">
                <a:solidFill>
                  <a:schemeClr val="bg1"/>
                </a:solidFill>
              </a:rPr>
              <a:t>We test from the left-side Adapter</a:t>
            </a:r>
            <a:br>
              <a:rPr lang="en-US" sz="2400" dirty="0">
                <a:solidFill>
                  <a:schemeClr val="bg1"/>
                </a:solidFill>
              </a:rPr>
            </a:br>
            <a:r>
              <a:rPr lang="en-US" sz="2400" dirty="0">
                <a:solidFill>
                  <a:schemeClr val="bg1"/>
                </a:solidFill>
              </a:rPr>
              <a:t>(here a web controller)</a:t>
            </a:r>
          </a:p>
        </p:txBody>
      </p:sp>
      <p:cxnSp>
        <p:nvCxnSpPr>
          <p:cNvPr id="12" name="Connector: Curved 11">
            <a:extLst>
              <a:ext uri="{FF2B5EF4-FFF2-40B4-BE49-F238E27FC236}">
                <a16:creationId xmlns:a16="http://schemas.microsoft.com/office/drawing/2014/main" id="{4B55A184-C772-458D-8532-7CB2AEF811D7}"/>
              </a:ext>
            </a:extLst>
          </p:cNvPr>
          <p:cNvCxnSpPr>
            <a:cxnSpLocks/>
          </p:cNvCxnSpPr>
          <p:nvPr/>
        </p:nvCxnSpPr>
        <p:spPr>
          <a:xfrm rot="10800000">
            <a:off x="2349783" y="4596375"/>
            <a:ext cx="1548000" cy="919069"/>
          </a:xfrm>
          <a:prstGeom prst="curvedConnector2">
            <a:avLst/>
          </a:prstGeom>
          <a:ln w="25400">
            <a:solidFill>
              <a:schemeClr val="bg1"/>
            </a:solidFill>
            <a:tailEnd type="triangle" w="lg" len="med"/>
          </a:ln>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id="{1CBDED0D-BD8E-4FFE-A689-68D997C281AC}"/>
              </a:ext>
            </a:extLst>
          </p:cNvPr>
          <p:cNvGrpSpPr/>
          <p:nvPr/>
        </p:nvGrpSpPr>
        <p:grpSpPr>
          <a:xfrm>
            <a:off x="5837077" y="2938269"/>
            <a:ext cx="5994494" cy="1266377"/>
            <a:chOff x="5837077" y="2938269"/>
            <a:chExt cx="5994494" cy="1266377"/>
          </a:xfrm>
        </p:grpSpPr>
        <p:sp>
          <p:nvSpPr>
            <p:cNvPr id="16" name="Title 3">
              <a:extLst>
                <a:ext uri="{FF2B5EF4-FFF2-40B4-BE49-F238E27FC236}">
                  <a16:creationId xmlns:a16="http://schemas.microsoft.com/office/drawing/2014/main" id="{9E591636-E308-4D8E-B96F-52FB1F55945B}"/>
                </a:ext>
              </a:extLst>
            </p:cNvPr>
            <p:cNvSpPr txBox="1">
              <a:spLocks/>
            </p:cNvSpPr>
            <p:nvPr/>
          </p:nvSpPr>
          <p:spPr>
            <a:xfrm>
              <a:off x="6570457" y="2938269"/>
              <a:ext cx="5261114" cy="424732"/>
            </a:xfrm>
            <a:prstGeom prst="rect">
              <a:avLst/>
            </a:prstGeom>
            <a:solidFill>
              <a:schemeClr val="tx1">
                <a:alpha val="41000"/>
              </a:schemeClr>
            </a:solidFill>
          </p:spPr>
          <p:txBody>
            <a:bodyPr vert="horz" wrap="square" lIns="91440" tIns="45720" rIns="91440" bIns="45720" rtlCol="0" anchor="t">
              <a:sp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400" dirty="0">
                  <a:solidFill>
                    <a:schemeClr val="bg1"/>
                  </a:solidFill>
                </a:rPr>
                <a:t>Injecting the result of our builder</a:t>
              </a:r>
            </a:p>
          </p:txBody>
        </p:sp>
        <p:cxnSp>
          <p:nvCxnSpPr>
            <p:cNvPr id="17" name="Connector: Curved 16">
              <a:extLst>
                <a:ext uri="{FF2B5EF4-FFF2-40B4-BE49-F238E27FC236}">
                  <a16:creationId xmlns:a16="http://schemas.microsoft.com/office/drawing/2014/main" id="{08D16E54-EDB2-4D41-AA95-FCE0FF5F65F7}"/>
                </a:ext>
              </a:extLst>
            </p:cNvPr>
            <p:cNvCxnSpPr>
              <a:cxnSpLocks/>
            </p:cNvCxnSpPr>
            <p:nvPr/>
          </p:nvCxnSpPr>
          <p:spPr>
            <a:xfrm rot="10800000" flipV="1">
              <a:off x="5837077" y="3166204"/>
              <a:ext cx="680983" cy="1038442"/>
            </a:xfrm>
            <a:prstGeom prst="curvedConnector2">
              <a:avLst/>
            </a:prstGeom>
            <a:ln w="25400">
              <a:solidFill>
                <a:schemeClr val="bg1"/>
              </a:solidFill>
              <a:tailEnd type="triangle" w="lg"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21790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BE4E9D7-412B-42C6-80FD-2F125187EB01}"/>
              </a:ext>
            </a:extLst>
          </p:cNvPr>
          <p:cNvPicPr>
            <a:picLocks noChangeAspect="1"/>
          </p:cNvPicPr>
          <p:nvPr/>
        </p:nvPicPr>
        <p:blipFill rotWithShape="1">
          <a:blip r:embed="rId3"/>
          <a:srcRect l="289" t="1078"/>
          <a:stretch/>
        </p:blipFill>
        <p:spPr>
          <a:xfrm>
            <a:off x="173166" y="149584"/>
            <a:ext cx="11880100" cy="6784088"/>
          </a:xfrm>
          <a:prstGeom prst="rect">
            <a:avLst/>
          </a:prstGeom>
        </p:spPr>
      </p:pic>
      <p:grpSp>
        <p:nvGrpSpPr>
          <p:cNvPr id="9" name="Group 8">
            <a:extLst>
              <a:ext uri="{FF2B5EF4-FFF2-40B4-BE49-F238E27FC236}">
                <a16:creationId xmlns:a16="http://schemas.microsoft.com/office/drawing/2014/main" id="{762C4BF8-A5E7-400B-9C20-1335842216D7}"/>
              </a:ext>
            </a:extLst>
          </p:cNvPr>
          <p:cNvGrpSpPr/>
          <p:nvPr/>
        </p:nvGrpSpPr>
        <p:grpSpPr>
          <a:xfrm>
            <a:off x="9610526" y="247043"/>
            <a:ext cx="2122503" cy="901273"/>
            <a:chOff x="9610526" y="247043"/>
            <a:chExt cx="2122503" cy="901273"/>
          </a:xfrm>
        </p:grpSpPr>
        <p:sp>
          <p:nvSpPr>
            <p:cNvPr id="11" name="Title 3">
              <a:extLst>
                <a:ext uri="{FF2B5EF4-FFF2-40B4-BE49-F238E27FC236}">
                  <a16:creationId xmlns:a16="http://schemas.microsoft.com/office/drawing/2014/main" id="{602ACB4C-FD32-44AA-8680-CD5BCE6DA11E}"/>
                </a:ext>
              </a:extLst>
            </p:cNvPr>
            <p:cNvSpPr txBox="1">
              <a:spLocks/>
            </p:cNvSpPr>
            <p:nvPr/>
          </p:nvSpPr>
          <p:spPr>
            <a:xfrm>
              <a:off x="9610526" y="247043"/>
              <a:ext cx="2122503" cy="901273"/>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400" cap="all" dirty="0">
                  <a:solidFill>
                    <a:srgbClr val="2E8EE4"/>
                  </a:solidFill>
                </a:rPr>
                <a:t>Outside-in </a:t>
              </a:r>
              <a:br>
                <a:rPr lang="en-US" sz="2400" cap="all" dirty="0">
                  <a:solidFill>
                    <a:srgbClr val="2E8EE4"/>
                  </a:solidFill>
                </a:rPr>
              </a:br>
              <a:r>
                <a:rPr lang="en-US" sz="2400" cap="all" dirty="0">
                  <a:solidFill>
                    <a:srgbClr val="2E8EE4"/>
                  </a:solidFill>
                </a:rPr>
                <a:t>diamond </a:t>
              </a:r>
              <a:endParaRPr lang="en-GB" sz="2400" dirty="0">
                <a:solidFill>
                  <a:schemeClr val="bg1"/>
                </a:solidFill>
              </a:endParaRPr>
            </a:p>
          </p:txBody>
        </p:sp>
        <p:pic>
          <p:nvPicPr>
            <p:cNvPr id="14" name="Picture 13">
              <a:extLst>
                <a:ext uri="{FF2B5EF4-FFF2-40B4-BE49-F238E27FC236}">
                  <a16:creationId xmlns:a16="http://schemas.microsoft.com/office/drawing/2014/main" id="{B507E1DB-9FA7-44BF-9E1E-F168C9DDB0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21673" y="616689"/>
              <a:ext cx="287079" cy="287079"/>
            </a:xfrm>
            <a:prstGeom prst="rect">
              <a:avLst/>
            </a:prstGeom>
          </p:spPr>
        </p:pic>
      </p:grpSp>
      <p:sp>
        <p:nvSpPr>
          <p:cNvPr id="7" name="Rectangle 6">
            <a:extLst>
              <a:ext uri="{FF2B5EF4-FFF2-40B4-BE49-F238E27FC236}">
                <a16:creationId xmlns:a16="http://schemas.microsoft.com/office/drawing/2014/main" id="{E9E45A12-0D57-44AB-ACBC-8B275AC5AC2D}"/>
              </a:ext>
            </a:extLst>
          </p:cNvPr>
          <p:cNvSpPr/>
          <p:nvPr/>
        </p:nvSpPr>
        <p:spPr>
          <a:xfrm>
            <a:off x="0" y="5909310"/>
            <a:ext cx="12133142" cy="701647"/>
          </a:xfrm>
          <a:prstGeom prst="rect">
            <a:avLst/>
          </a:prstGeom>
          <a:solidFill>
            <a:schemeClr val="tx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a:extLst>
              <a:ext uri="{FF2B5EF4-FFF2-40B4-BE49-F238E27FC236}">
                <a16:creationId xmlns:a16="http://schemas.microsoft.com/office/drawing/2014/main" id="{945995C5-B033-4E8C-806C-669EF216B352}"/>
              </a:ext>
            </a:extLst>
          </p:cNvPr>
          <p:cNvSpPr/>
          <p:nvPr/>
        </p:nvSpPr>
        <p:spPr>
          <a:xfrm>
            <a:off x="-79876" y="1737360"/>
            <a:ext cx="12133142" cy="2868930"/>
          </a:xfrm>
          <a:prstGeom prst="rect">
            <a:avLst/>
          </a:prstGeom>
          <a:solidFill>
            <a:schemeClr val="tx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Title 3">
            <a:extLst>
              <a:ext uri="{FF2B5EF4-FFF2-40B4-BE49-F238E27FC236}">
                <a16:creationId xmlns:a16="http://schemas.microsoft.com/office/drawing/2014/main" id="{C7477530-D3AB-480B-B14C-DB75C9D5E151}"/>
              </a:ext>
            </a:extLst>
          </p:cNvPr>
          <p:cNvSpPr txBox="1">
            <a:spLocks/>
          </p:cNvSpPr>
          <p:nvPr/>
        </p:nvSpPr>
        <p:spPr>
          <a:xfrm>
            <a:off x="4175410" y="3691282"/>
            <a:ext cx="5170295" cy="424732"/>
          </a:xfrm>
          <a:prstGeom prst="rect">
            <a:avLst/>
          </a:prstGeom>
          <a:solidFill>
            <a:schemeClr val="tx1">
              <a:alpha val="41000"/>
            </a:schemeClr>
          </a:solidFill>
        </p:spPr>
        <p:txBody>
          <a:bodyPr vert="horz" wrap="square" lIns="91440" tIns="45720" rIns="91440" bIns="45720" rtlCol="0" anchor="t">
            <a:sp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400" dirty="0">
                <a:solidFill>
                  <a:schemeClr val="bg1"/>
                </a:solidFill>
              </a:rPr>
              <a:t>We define the end-user request</a:t>
            </a:r>
            <a:endParaRPr lang="en-GB" sz="1600" dirty="0">
              <a:solidFill>
                <a:schemeClr val="bg1"/>
              </a:solidFill>
            </a:endParaRPr>
          </a:p>
        </p:txBody>
      </p:sp>
      <p:cxnSp>
        <p:nvCxnSpPr>
          <p:cNvPr id="12" name="Connector: Curved 11">
            <a:extLst>
              <a:ext uri="{FF2B5EF4-FFF2-40B4-BE49-F238E27FC236}">
                <a16:creationId xmlns:a16="http://schemas.microsoft.com/office/drawing/2014/main" id="{D740591C-F255-438A-9291-16F685961F63}"/>
              </a:ext>
            </a:extLst>
          </p:cNvPr>
          <p:cNvCxnSpPr>
            <a:cxnSpLocks/>
          </p:cNvCxnSpPr>
          <p:nvPr/>
        </p:nvCxnSpPr>
        <p:spPr>
          <a:xfrm rot="10800000" flipV="1">
            <a:off x="3010389" y="3903648"/>
            <a:ext cx="1044000" cy="864000"/>
          </a:xfrm>
          <a:prstGeom prst="curvedConnector2">
            <a:avLst/>
          </a:prstGeom>
          <a:ln w="25400">
            <a:solidFill>
              <a:schemeClr val="bg1"/>
            </a:solidFill>
            <a:tailEnd type="triangle" w="lg" len="med"/>
          </a:ln>
        </p:spPr>
        <p:style>
          <a:lnRef idx="1">
            <a:schemeClr val="accent1"/>
          </a:lnRef>
          <a:fillRef idx="0">
            <a:schemeClr val="accent1"/>
          </a:fillRef>
          <a:effectRef idx="0">
            <a:schemeClr val="accent1"/>
          </a:effectRef>
          <a:fontRef idx="minor">
            <a:schemeClr val="tx1"/>
          </a:fontRef>
        </p:style>
      </p:cxnSp>
      <p:grpSp>
        <p:nvGrpSpPr>
          <p:cNvPr id="22" name="Group 21">
            <a:extLst>
              <a:ext uri="{FF2B5EF4-FFF2-40B4-BE49-F238E27FC236}">
                <a16:creationId xmlns:a16="http://schemas.microsoft.com/office/drawing/2014/main" id="{0A272BF7-856C-4658-9883-FD93B2FD0302}"/>
              </a:ext>
            </a:extLst>
          </p:cNvPr>
          <p:cNvGrpSpPr/>
          <p:nvPr/>
        </p:nvGrpSpPr>
        <p:grpSpPr>
          <a:xfrm>
            <a:off x="2385403" y="5763283"/>
            <a:ext cx="7464578" cy="990565"/>
            <a:chOff x="2385403" y="5763283"/>
            <a:chExt cx="7464578" cy="990565"/>
          </a:xfrm>
        </p:grpSpPr>
        <p:sp>
          <p:nvSpPr>
            <p:cNvPr id="13" name="Title 3">
              <a:extLst>
                <a:ext uri="{FF2B5EF4-FFF2-40B4-BE49-F238E27FC236}">
                  <a16:creationId xmlns:a16="http://schemas.microsoft.com/office/drawing/2014/main" id="{3D8CA562-7BF4-4785-BC6E-9912B0ED3B5D}"/>
                </a:ext>
              </a:extLst>
            </p:cNvPr>
            <p:cNvSpPr txBox="1">
              <a:spLocks/>
            </p:cNvSpPr>
            <p:nvPr/>
          </p:nvSpPr>
          <p:spPr>
            <a:xfrm>
              <a:off x="3177403" y="5996718"/>
              <a:ext cx="6672578" cy="757130"/>
            </a:xfrm>
            <a:prstGeom prst="rect">
              <a:avLst/>
            </a:prstGeom>
            <a:solidFill>
              <a:schemeClr val="tx1">
                <a:alpha val="41000"/>
              </a:schemeClr>
            </a:solidFill>
          </p:spPr>
          <p:txBody>
            <a:bodyPr vert="horz" wrap="square" lIns="91440" tIns="45720" rIns="91440" bIns="45720" rtlCol="0" anchor="t">
              <a:sp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400" dirty="0">
                  <a:solidFill>
                    <a:schemeClr val="bg1"/>
                  </a:solidFill>
                </a:rPr>
                <a:t>No I/O here, but we test </a:t>
              </a:r>
              <a:br>
                <a:rPr lang="en-US" sz="2400" dirty="0">
                  <a:solidFill>
                    <a:schemeClr val="bg1"/>
                  </a:solidFill>
                </a:rPr>
              </a:br>
              <a:r>
                <a:rPr lang="en-US" sz="2400" dirty="0">
                  <a:solidFill>
                    <a:schemeClr val="bg1"/>
                  </a:solidFill>
                </a:rPr>
                <a:t>the whole { black-box / component / API }</a:t>
              </a:r>
              <a:endParaRPr lang="en-GB" sz="1600" dirty="0">
                <a:solidFill>
                  <a:schemeClr val="bg1"/>
                </a:solidFill>
              </a:endParaRPr>
            </a:p>
          </p:txBody>
        </p:sp>
        <p:cxnSp>
          <p:nvCxnSpPr>
            <p:cNvPr id="15" name="Connector: Curved 14">
              <a:extLst>
                <a:ext uri="{FF2B5EF4-FFF2-40B4-BE49-F238E27FC236}">
                  <a16:creationId xmlns:a16="http://schemas.microsoft.com/office/drawing/2014/main" id="{31688ABB-00FB-4383-8291-CD9F3DAEFA4C}"/>
                </a:ext>
              </a:extLst>
            </p:cNvPr>
            <p:cNvCxnSpPr>
              <a:cxnSpLocks/>
              <a:stCxn id="13" idx="1"/>
            </p:cNvCxnSpPr>
            <p:nvPr/>
          </p:nvCxnSpPr>
          <p:spPr>
            <a:xfrm rot="10800000">
              <a:off x="2385403" y="5763283"/>
              <a:ext cx="792000" cy="612000"/>
            </a:xfrm>
            <a:prstGeom prst="curvedConnector2">
              <a:avLst/>
            </a:prstGeom>
            <a:ln w="25400">
              <a:solidFill>
                <a:schemeClr val="bg1"/>
              </a:solidFill>
              <a:tailEnd type="triangle" w="lg" len="med"/>
            </a:ln>
          </p:spPr>
          <p:style>
            <a:lnRef idx="1">
              <a:schemeClr val="accent1"/>
            </a:lnRef>
            <a:fillRef idx="0">
              <a:schemeClr val="accent1"/>
            </a:fillRef>
            <a:effectRef idx="0">
              <a:schemeClr val="accent1"/>
            </a:effectRef>
            <a:fontRef idx="minor">
              <a:schemeClr val="tx1"/>
            </a:fontRef>
          </p:style>
        </p:cxnSp>
      </p:grpSp>
      <p:sp>
        <p:nvSpPr>
          <p:cNvPr id="19" name="Oval 18">
            <a:extLst>
              <a:ext uri="{FF2B5EF4-FFF2-40B4-BE49-F238E27FC236}">
                <a16:creationId xmlns:a16="http://schemas.microsoft.com/office/drawing/2014/main" id="{1DAC137A-2D77-4704-BC37-AB21511057AC}"/>
              </a:ext>
            </a:extLst>
          </p:cNvPr>
          <p:cNvSpPr/>
          <p:nvPr/>
        </p:nvSpPr>
        <p:spPr>
          <a:xfrm>
            <a:off x="1918390" y="5702922"/>
            <a:ext cx="203982" cy="21101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276995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BE4E9D7-412B-42C6-80FD-2F125187EB01}"/>
              </a:ext>
            </a:extLst>
          </p:cNvPr>
          <p:cNvPicPr>
            <a:picLocks noChangeAspect="1"/>
          </p:cNvPicPr>
          <p:nvPr/>
        </p:nvPicPr>
        <p:blipFill rotWithShape="1">
          <a:blip r:embed="rId3"/>
          <a:srcRect l="289" t="1078"/>
          <a:stretch/>
        </p:blipFill>
        <p:spPr>
          <a:xfrm>
            <a:off x="173166" y="149584"/>
            <a:ext cx="11880100" cy="6784088"/>
          </a:xfrm>
          <a:prstGeom prst="rect">
            <a:avLst/>
          </a:prstGeom>
        </p:spPr>
      </p:pic>
      <p:grpSp>
        <p:nvGrpSpPr>
          <p:cNvPr id="9" name="Group 8">
            <a:extLst>
              <a:ext uri="{FF2B5EF4-FFF2-40B4-BE49-F238E27FC236}">
                <a16:creationId xmlns:a16="http://schemas.microsoft.com/office/drawing/2014/main" id="{762C4BF8-A5E7-400B-9C20-1335842216D7}"/>
              </a:ext>
            </a:extLst>
          </p:cNvPr>
          <p:cNvGrpSpPr/>
          <p:nvPr/>
        </p:nvGrpSpPr>
        <p:grpSpPr>
          <a:xfrm>
            <a:off x="9610526" y="247043"/>
            <a:ext cx="2122503" cy="901273"/>
            <a:chOff x="9610526" y="247043"/>
            <a:chExt cx="2122503" cy="901273"/>
          </a:xfrm>
        </p:grpSpPr>
        <p:sp>
          <p:nvSpPr>
            <p:cNvPr id="11" name="Title 3">
              <a:extLst>
                <a:ext uri="{FF2B5EF4-FFF2-40B4-BE49-F238E27FC236}">
                  <a16:creationId xmlns:a16="http://schemas.microsoft.com/office/drawing/2014/main" id="{602ACB4C-FD32-44AA-8680-CD5BCE6DA11E}"/>
                </a:ext>
              </a:extLst>
            </p:cNvPr>
            <p:cNvSpPr txBox="1">
              <a:spLocks/>
            </p:cNvSpPr>
            <p:nvPr/>
          </p:nvSpPr>
          <p:spPr>
            <a:xfrm>
              <a:off x="9610526" y="247043"/>
              <a:ext cx="2122503" cy="901273"/>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400" cap="all" dirty="0">
                  <a:solidFill>
                    <a:srgbClr val="2E8EE4"/>
                  </a:solidFill>
                </a:rPr>
                <a:t>Outside-in </a:t>
              </a:r>
              <a:br>
                <a:rPr lang="en-US" sz="2400" cap="all" dirty="0">
                  <a:solidFill>
                    <a:srgbClr val="2E8EE4"/>
                  </a:solidFill>
                </a:rPr>
              </a:br>
              <a:r>
                <a:rPr lang="en-US" sz="2400" cap="all" dirty="0">
                  <a:solidFill>
                    <a:srgbClr val="2E8EE4"/>
                  </a:solidFill>
                </a:rPr>
                <a:t>diamond </a:t>
              </a:r>
              <a:endParaRPr lang="en-GB" sz="2400" dirty="0">
                <a:solidFill>
                  <a:schemeClr val="bg1"/>
                </a:solidFill>
              </a:endParaRPr>
            </a:p>
          </p:txBody>
        </p:sp>
        <p:pic>
          <p:nvPicPr>
            <p:cNvPr id="14" name="Picture 13">
              <a:extLst>
                <a:ext uri="{FF2B5EF4-FFF2-40B4-BE49-F238E27FC236}">
                  <a16:creationId xmlns:a16="http://schemas.microsoft.com/office/drawing/2014/main" id="{B507E1DB-9FA7-44BF-9E1E-F168C9DDB0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21673" y="616689"/>
              <a:ext cx="287079" cy="287079"/>
            </a:xfrm>
            <a:prstGeom prst="rect">
              <a:avLst/>
            </a:prstGeom>
          </p:spPr>
        </p:pic>
      </p:grpSp>
      <p:sp>
        <p:nvSpPr>
          <p:cNvPr id="7" name="Rectangle 6">
            <a:extLst>
              <a:ext uri="{FF2B5EF4-FFF2-40B4-BE49-F238E27FC236}">
                <a16:creationId xmlns:a16="http://schemas.microsoft.com/office/drawing/2014/main" id="{E9E45A12-0D57-44AB-ACBC-8B275AC5AC2D}"/>
              </a:ext>
            </a:extLst>
          </p:cNvPr>
          <p:cNvSpPr/>
          <p:nvPr/>
        </p:nvSpPr>
        <p:spPr>
          <a:xfrm flipV="1">
            <a:off x="0" y="6610957"/>
            <a:ext cx="12133142" cy="45719"/>
          </a:xfrm>
          <a:prstGeom prst="rect">
            <a:avLst/>
          </a:prstGeom>
          <a:solidFill>
            <a:schemeClr val="tx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a:extLst>
              <a:ext uri="{FF2B5EF4-FFF2-40B4-BE49-F238E27FC236}">
                <a16:creationId xmlns:a16="http://schemas.microsoft.com/office/drawing/2014/main" id="{945995C5-B033-4E8C-806C-669EF216B352}"/>
              </a:ext>
            </a:extLst>
          </p:cNvPr>
          <p:cNvSpPr/>
          <p:nvPr/>
        </p:nvSpPr>
        <p:spPr>
          <a:xfrm>
            <a:off x="-79876" y="1737359"/>
            <a:ext cx="12133142" cy="4137661"/>
          </a:xfrm>
          <a:prstGeom prst="rect">
            <a:avLst/>
          </a:prstGeom>
          <a:solidFill>
            <a:schemeClr val="tx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Title 3">
            <a:extLst>
              <a:ext uri="{FF2B5EF4-FFF2-40B4-BE49-F238E27FC236}">
                <a16:creationId xmlns:a16="http://schemas.microsoft.com/office/drawing/2014/main" id="{8E454778-8676-4D4E-AF1C-62F42E82CF92}"/>
              </a:ext>
            </a:extLst>
          </p:cNvPr>
          <p:cNvSpPr txBox="1">
            <a:spLocks/>
          </p:cNvSpPr>
          <p:nvPr/>
        </p:nvSpPr>
        <p:spPr>
          <a:xfrm>
            <a:off x="4175409" y="4807395"/>
            <a:ext cx="6010737" cy="757130"/>
          </a:xfrm>
          <a:prstGeom prst="rect">
            <a:avLst/>
          </a:prstGeom>
          <a:solidFill>
            <a:schemeClr val="tx1">
              <a:alpha val="41000"/>
            </a:schemeClr>
          </a:solidFill>
        </p:spPr>
        <p:txBody>
          <a:bodyPr vert="horz" wrap="square" lIns="91440" tIns="45720" rIns="91440" bIns="45720" rtlCol="0" anchor="t">
            <a:sp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400" dirty="0">
                <a:solidFill>
                  <a:schemeClr val="bg1"/>
                </a:solidFill>
              </a:rPr>
              <a:t>Helper method to sum-up in “one line” our assert intention</a:t>
            </a:r>
            <a:endParaRPr lang="en-GB" sz="1600" dirty="0">
              <a:solidFill>
                <a:schemeClr val="bg1"/>
              </a:solidFill>
            </a:endParaRPr>
          </a:p>
        </p:txBody>
      </p:sp>
      <p:cxnSp>
        <p:nvCxnSpPr>
          <p:cNvPr id="12" name="Connector: Curved 11">
            <a:extLst>
              <a:ext uri="{FF2B5EF4-FFF2-40B4-BE49-F238E27FC236}">
                <a16:creationId xmlns:a16="http://schemas.microsoft.com/office/drawing/2014/main" id="{D7310DDB-F927-459B-9A6D-01F1E58C60E5}"/>
              </a:ext>
            </a:extLst>
          </p:cNvPr>
          <p:cNvCxnSpPr>
            <a:cxnSpLocks/>
          </p:cNvCxnSpPr>
          <p:nvPr/>
        </p:nvCxnSpPr>
        <p:spPr>
          <a:xfrm rot="10800000" flipV="1">
            <a:off x="3010389" y="5147511"/>
            <a:ext cx="1044000" cy="864000"/>
          </a:xfrm>
          <a:prstGeom prst="curvedConnector2">
            <a:avLst/>
          </a:prstGeom>
          <a:ln w="25400">
            <a:solidFill>
              <a:schemeClr val="bg1"/>
            </a:solidFill>
            <a:tailEnd type="triangl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720364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BE4E9D7-412B-42C6-80FD-2F125187EB01}"/>
              </a:ext>
            </a:extLst>
          </p:cNvPr>
          <p:cNvPicPr>
            <a:picLocks noChangeAspect="1"/>
          </p:cNvPicPr>
          <p:nvPr/>
        </p:nvPicPr>
        <p:blipFill rotWithShape="1">
          <a:blip r:embed="rId3"/>
          <a:srcRect l="289" t="1078"/>
          <a:stretch/>
        </p:blipFill>
        <p:spPr>
          <a:xfrm>
            <a:off x="173166" y="149584"/>
            <a:ext cx="11880100" cy="6784088"/>
          </a:xfrm>
          <a:prstGeom prst="rect">
            <a:avLst/>
          </a:prstGeom>
        </p:spPr>
      </p:pic>
      <p:sp>
        <p:nvSpPr>
          <p:cNvPr id="19" name="Rectangle 18">
            <a:extLst>
              <a:ext uri="{FF2B5EF4-FFF2-40B4-BE49-F238E27FC236}">
                <a16:creationId xmlns:a16="http://schemas.microsoft.com/office/drawing/2014/main" id="{2283C224-6C64-49C9-BA47-4B582B511ECF}"/>
              </a:ext>
            </a:extLst>
          </p:cNvPr>
          <p:cNvSpPr/>
          <p:nvPr/>
        </p:nvSpPr>
        <p:spPr>
          <a:xfrm>
            <a:off x="-79876" y="1772529"/>
            <a:ext cx="12133142" cy="4149969"/>
          </a:xfrm>
          <a:prstGeom prst="rect">
            <a:avLst/>
          </a:prstGeom>
          <a:solidFill>
            <a:schemeClr val="tx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9" name="Group 8">
            <a:extLst>
              <a:ext uri="{FF2B5EF4-FFF2-40B4-BE49-F238E27FC236}">
                <a16:creationId xmlns:a16="http://schemas.microsoft.com/office/drawing/2014/main" id="{762C4BF8-A5E7-400B-9C20-1335842216D7}"/>
              </a:ext>
            </a:extLst>
          </p:cNvPr>
          <p:cNvGrpSpPr/>
          <p:nvPr/>
        </p:nvGrpSpPr>
        <p:grpSpPr>
          <a:xfrm>
            <a:off x="9610526" y="247043"/>
            <a:ext cx="2122503" cy="901273"/>
            <a:chOff x="9610526" y="247043"/>
            <a:chExt cx="2122503" cy="901273"/>
          </a:xfrm>
        </p:grpSpPr>
        <p:sp>
          <p:nvSpPr>
            <p:cNvPr id="11" name="Title 3">
              <a:extLst>
                <a:ext uri="{FF2B5EF4-FFF2-40B4-BE49-F238E27FC236}">
                  <a16:creationId xmlns:a16="http://schemas.microsoft.com/office/drawing/2014/main" id="{602ACB4C-FD32-44AA-8680-CD5BCE6DA11E}"/>
                </a:ext>
              </a:extLst>
            </p:cNvPr>
            <p:cNvSpPr txBox="1">
              <a:spLocks/>
            </p:cNvSpPr>
            <p:nvPr/>
          </p:nvSpPr>
          <p:spPr>
            <a:xfrm>
              <a:off x="9610526" y="247043"/>
              <a:ext cx="2122503" cy="901273"/>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400" cap="all" dirty="0">
                  <a:solidFill>
                    <a:srgbClr val="2E8EE4"/>
                  </a:solidFill>
                </a:rPr>
                <a:t>Outside-in </a:t>
              </a:r>
              <a:br>
                <a:rPr lang="en-US" sz="2400" cap="all" dirty="0">
                  <a:solidFill>
                    <a:srgbClr val="2E8EE4"/>
                  </a:solidFill>
                </a:rPr>
              </a:br>
              <a:r>
                <a:rPr lang="en-US" sz="2400" cap="all" dirty="0">
                  <a:solidFill>
                    <a:srgbClr val="2E8EE4"/>
                  </a:solidFill>
                </a:rPr>
                <a:t>diamond </a:t>
              </a:r>
              <a:endParaRPr lang="en-GB" sz="2400" dirty="0">
                <a:solidFill>
                  <a:schemeClr val="bg1"/>
                </a:solidFill>
              </a:endParaRPr>
            </a:p>
          </p:txBody>
        </p:sp>
        <p:pic>
          <p:nvPicPr>
            <p:cNvPr id="14" name="Picture 13">
              <a:extLst>
                <a:ext uri="{FF2B5EF4-FFF2-40B4-BE49-F238E27FC236}">
                  <a16:creationId xmlns:a16="http://schemas.microsoft.com/office/drawing/2014/main" id="{B507E1DB-9FA7-44BF-9E1E-F168C9DDB0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21673" y="616689"/>
              <a:ext cx="287079" cy="287079"/>
            </a:xfrm>
            <a:prstGeom prst="rect">
              <a:avLst/>
            </a:prstGeom>
          </p:spPr>
        </p:pic>
      </p:grpSp>
      <p:grpSp>
        <p:nvGrpSpPr>
          <p:cNvPr id="18" name="Group 17">
            <a:extLst>
              <a:ext uri="{FF2B5EF4-FFF2-40B4-BE49-F238E27FC236}">
                <a16:creationId xmlns:a16="http://schemas.microsoft.com/office/drawing/2014/main" id="{00196FDE-5663-429C-B6A1-E7B7CD9FEB92}"/>
              </a:ext>
            </a:extLst>
          </p:cNvPr>
          <p:cNvGrpSpPr/>
          <p:nvPr/>
        </p:nvGrpSpPr>
        <p:grpSpPr>
          <a:xfrm>
            <a:off x="912740" y="1898157"/>
            <a:ext cx="10873977" cy="2500575"/>
            <a:chOff x="1144857" y="2586446"/>
            <a:chExt cx="10873977" cy="2500575"/>
          </a:xfrm>
        </p:grpSpPr>
        <p:pic>
          <p:nvPicPr>
            <p:cNvPr id="16" name="Picture 15">
              <a:extLst>
                <a:ext uri="{FF2B5EF4-FFF2-40B4-BE49-F238E27FC236}">
                  <a16:creationId xmlns:a16="http://schemas.microsoft.com/office/drawing/2014/main" id="{A4EC292C-30F6-48CF-9706-6AF1BBAE3E5F}"/>
                </a:ext>
              </a:extLst>
            </p:cNvPr>
            <p:cNvPicPr>
              <a:picLocks noChangeAspect="1"/>
            </p:cNvPicPr>
            <p:nvPr/>
          </p:nvPicPr>
          <p:blipFill rotWithShape="1">
            <a:blip r:embed="rId5"/>
            <a:srcRect l="4464"/>
            <a:stretch/>
          </p:blipFill>
          <p:spPr>
            <a:xfrm>
              <a:off x="1144857" y="2586446"/>
              <a:ext cx="10873977" cy="2500575"/>
            </a:xfrm>
            <a:prstGeom prst="rect">
              <a:avLst/>
            </a:prstGeom>
            <a:ln w="31750">
              <a:solidFill>
                <a:srgbClr val="2E8EE4"/>
              </a:solidFill>
            </a:ln>
          </p:spPr>
        </p:pic>
        <p:sp>
          <p:nvSpPr>
            <p:cNvPr id="17" name="Rectangle 16">
              <a:extLst>
                <a:ext uri="{FF2B5EF4-FFF2-40B4-BE49-F238E27FC236}">
                  <a16:creationId xmlns:a16="http://schemas.microsoft.com/office/drawing/2014/main" id="{6C53B5A8-9C04-4007-AB50-8409E43F764C}"/>
                </a:ext>
              </a:extLst>
            </p:cNvPr>
            <p:cNvSpPr/>
            <p:nvPr/>
          </p:nvSpPr>
          <p:spPr>
            <a:xfrm>
              <a:off x="1297572" y="2606314"/>
              <a:ext cx="651688" cy="15878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26" name="Title 3">
            <a:extLst>
              <a:ext uri="{FF2B5EF4-FFF2-40B4-BE49-F238E27FC236}">
                <a16:creationId xmlns:a16="http://schemas.microsoft.com/office/drawing/2014/main" id="{40535C02-A749-476E-BAAA-D9ADCC7309F9}"/>
              </a:ext>
            </a:extLst>
          </p:cNvPr>
          <p:cNvSpPr txBox="1">
            <a:spLocks/>
          </p:cNvSpPr>
          <p:nvPr/>
        </p:nvSpPr>
        <p:spPr>
          <a:xfrm>
            <a:off x="1827549" y="4846413"/>
            <a:ext cx="3959996" cy="1089529"/>
          </a:xfrm>
          <a:prstGeom prst="rect">
            <a:avLst/>
          </a:prstGeom>
          <a:solidFill>
            <a:schemeClr val="tx1">
              <a:alpha val="41000"/>
            </a:schemeClr>
          </a:solidFill>
        </p:spPr>
        <p:txBody>
          <a:bodyPr vert="horz" wrap="square" lIns="91440" tIns="45720" rIns="91440" bIns="45720" rtlCol="0" anchor="b">
            <a:sp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400" dirty="0">
                <a:solidFill>
                  <a:srgbClr val="2E8EE4"/>
                </a:solidFill>
              </a:rPr>
              <a:t>“One line” to hide our technical assertions towards DTOs etc.</a:t>
            </a:r>
          </a:p>
        </p:txBody>
      </p:sp>
      <p:cxnSp>
        <p:nvCxnSpPr>
          <p:cNvPr id="20" name="Connector: Curved 19">
            <a:extLst>
              <a:ext uri="{FF2B5EF4-FFF2-40B4-BE49-F238E27FC236}">
                <a16:creationId xmlns:a16="http://schemas.microsoft.com/office/drawing/2014/main" id="{882780BE-9C0C-41C1-9D4F-4F29BF169D5F}"/>
              </a:ext>
            </a:extLst>
          </p:cNvPr>
          <p:cNvCxnSpPr>
            <a:cxnSpLocks/>
          </p:cNvCxnSpPr>
          <p:nvPr/>
        </p:nvCxnSpPr>
        <p:spPr>
          <a:xfrm rot="5400000" flipH="1" flipV="1">
            <a:off x="5035568" y="4276660"/>
            <a:ext cx="1656000" cy="2196000"/>
          </a:xfrm>
          <a:prstGeom prst="curvedConnector3">
            <a:avLst>
              <a:gd name="adj1" fmla="val 50000"/>
            </a:avLst>
          </a:prstGeom>
          <a:ln w="41275">
            <a:solidFill>
              <a:srgbClr val="2E8EE4"/>
            </a:solidFill>
            <a:tailEnd type="triangl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29362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Picture 44">
            <a:extLst>
              <a:ext uri="{FF2B5EF4-FFF2-40B4-BE49-F238E27FC236}">
                <a16:creationId xmlns:a16="http://schemas.microsoft.com/office/drawing/2014/main" id="{DAE98896-C143-458A-8F72-E4415529AD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5900" y="-123000"/>
            <a:ext cx="11304056" cy="7534154"/>
          </a:xfrm>
          <a:prstGeom prst="rect">
            <a:avLst/>
          </a:prstGeom>
        </p:spPr>
      </p:pic>
      <p:sp>
        <p:nvSpPr>
          <p:cNvPr id="43" name="Rectangle 42">
            <a:extLst>
              <a:ext uri="{FF2B5EF4-FFF2-40B4-BE49-F238E27FC236}">
                <a16:creationId xmlns:a16="http://schemas.microsoft.com/office/drawing/2014/main" id="{B06DF77F-F685-46CC-AEA0-A2F93299DF0E}"/>
              </a:ext>
            </a:extLst>
          </p:cNvPr>
          <p:cNvSpPr/>
          <p:nvPr/>
        </p:nvSpPr>
        <p:spPr>
          <a:xfrm>
            <a:off x="1383417" y="-609565"/>
            <a:ext cx="11370265" cy="7795555"/>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11" name="Title 3">
            <a:extLst>
              <a:ext uri="{FF2B5EF4-FFF2-40B4-BE49-F238E27FC236}">
                <a16:creationId xmlns:a16="http://schemas.microsoft.com/office/drawing/2014/main" id="{602ACB4C-FD32-44AA-8680-CD5BCE6DA11E}"/>
              </a:ext>
            </a:extLst>
          </p:cNvPr>
          <p:cNvSpPr txBox="1">
            <a:spLocks/>
          </p:cNvSpPr>
          <p:nvPr/>
        </p:nvSpPr>
        <p:spPr>
          <a:xfrm>
            <a:off x="727022" y="124769"/>
            <a:ext cx="608042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DDD (&amp; TDD) also love…</a:t>
            </a:r>
            <a:endParaRPr lang="en-GB" sz="7200" dirty="0">
              <a:solidFill>
                <a:schemeClr val="bg1"/>
              </a:solidFill>
            </a:endParaRPr>
          </a:p>
        </p:txBody>
      </p:sp>
      <p:sp>
        <p:nvSpPr>
          <p:cNvPr id="2" name="Rectangle 1">
            <a:extLst>
              <a:ext uri="{FF2B5EF4-FFF2-40B4-BE49-F238E27FC236}">
                <a16:creationId xmlns:a16="http://schemas.microsoft.com/office/drawing/2014/main" id="{DE82A024-73C0-47D8-B6B7-0CEDF0105717}"/>
              </a:ext>
            </a:extLst>
          </p:cNvPr>
          <p:cNvSpPr/>
          <p:nvPr/>
        </p:nvSpPr>
        <p:spPr>
          <a:xfrm rot="18900000">
            <a:off x="7142285" y="2586982"/>
            <a:ext cx="748818" cy="439194"/>
          </a:xfrm>
          <a:prstGeom prst="rect">
            <a:avLst/>
          </a:prstGeom>
          <a:solidFill>
            <a:schemeClr val="accent4">
              <a:lumMod val="60000"/>
              <a:lumOff val="4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900" dirty="0">
                <a:solidFill>
                  <a:schemeClr val="tx1"/>
                </a:solidFill>
              </a:rPr>
              <a:t>Adapter</a:t>
            </a:r>
            <a:endParaRPr lang="en-GB" sz="900" dirty="0">
              <a:solidFill>
                <a:schemeClr val="tx1"/>
              </a:solidFill>
            </a:endParaRPr>
          </a:p>
        </p:txBody>
      </p:sp>
      <p:cxnSp>
        <p:nvCxnSpPr>
          <p:cNvPr id="54" name="Straight Arrow Connector 53">
            <a:extLst>
              <a:ext uri="{FF2B5EF4-FFF2-40B4-BE49-F238E27FC236}">
                <a16:creationId xmlns:a16="http://schemas.microsoft.com/office/drawing/2014/main" id="{C1BEB735-FA8C-45E4-B5FF-C9A2C47F8928}"/>
              </a:ext>
            </a:extLst>
          </p:cNvPr>
          <p:cNvCxnSpPr>
            <a:cxnSpLocks/>
            <a:endCxn id="23" idx="1"/>
          </p:cNvCxnSpPr>
          <p:nvPr/>
        </p:nvCxnSpPr>
        <p:spPr>
          <a:xfrm>
            <a:off x="7505732" y="2798500"/>
            <a:ext cx="484558" cy="393272"/>
          </a:xfrm>
          <a:prstGeom prst="straightConnector1">
            <a:avLst/>
          </a:prstGeom>
          <a:ln w="381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7" name="Right Brace 46">
            <a:extLst>
              <a:ext uri="{FF2B5EF4-FFF2-40B4-BE49-F238E27FC236}">
                <a16:creationId xmlns:a16="http://schemas.microsoft.com/office/drawing/2014/main" id="{2C1DCAC6-41ED-4AEF-B15E-406A6B8D14BE}"/>
              </a:ext>
            </a:extLst>
          </p:cNvPr>
          <p:cNvSpPr/>
          <p:nvPr/>
        </p:nvSpPr>
        <p:spPr>
          <a:xfrm rot="13371144">
            <a:off x="10344480" y="5232479"/>
            <a:ext cx="685700" cy="407962"/>
          </a:xfrm>
          <a:prstGeom prst="rightBrace">
            <a:avLst>
              <a:gd name="adj1" fmla="val 8333"/>
              <a:gd name="adj2" fmla="val 55289"/>
            </a:avLst>
          </a:prstGeom>
          <a:ln w="349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41" name="Rectangle 40">
            <a:extLst>
              <a:ext uri="{FF2B5EF4-FFF2-40B4-BE49-F238E27FC236}">
                <a16:creationId xmlns:a16="http://schemas.microsoft.com/office/drawing/2014/main" id="{F70F9C09-1DB0-49C8-A50B-6A3D06FE2BC3}"/>
              </a:ext>
            </a:extLst>
          </p:cNvPr>
          <p:cNvSpPr/>
          <p:nvPr/>
        </p:nvSpPr>
        <p:spPr>
          <a:xfrm rot="18900000">
            <a:off x="10476690" y="5332024"/>
            <a:ext cx="748818" cy="439194"/>
          </a:xfrm>
          <a:prstGeom prst="rect">
            <a:avLst/>
          </a:prstGeom>
          <a:solidFill>
            <a:schemeClr val="accent4">
              <a:lumMod val="60000"/>
              <a:lumOff val="4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900" dirty="0">
                <a:solidFill>
                  <a:schemeClr val="tx1"/>
                </a:solidFill>
              </a:rPr>
              <a:t>Adapter</a:t>
            </a:r>
            <a:endParaRPr lang="en-GB" sz="900" dirty="0">
              <a:solidFill>
                <a:schemeClr val="tx1"/>
              </a:solidFill>
            </a:endParaRPr>
          </a:p>
        </p:txBody>
      </p:sp>
      <p:sp>
        <p:nvSpPr>
          <p:cNvPr id="74" name="Octagon 73">
            <a:extLst>
              <a:ext uri="{FF2B5EF4-FFF2-40B4-BE49-F238E27FC236}">
                <a16:creationId xmlns:a16="http://schemas.microsoft.com/office/drawing/2014/main" id="{F1E3CABB-62E4-47A6-8896-DEA57C52C792}"/>
              </a:ext>
            </a:extLst>
          </p:cNvPr>
          <p:cNvSpPr/>
          <p:nvPr/>
        </p:nvSpPr>
        <p:spPr>
          <a:xfrm>
            <a:off x="6562488" y="2029942"/>
            <a:ext cx="5152483" cy="4385728"/>
          </a:xfrm>
          <a:prstGeom prst="octagon">
            <a:avLst>
              <a:gd name="adj" fmla="val 30445"/>
            </a:avLst>
          </a:prstGeom>
          <a:solidFill>
            <a:srgbClr val="DFC9EF"/>
          </a:solidFill>
          <a:ln w="889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4" name="Group 3">
            <a:extLst>
              <a:ext uri="{FF2B5EF4-FFF2-40B4-BE49-F238E27FC236}">
                <a16:creationId xmlns:a16="http://schemas.microsoft.com/office/drawing/2014/main" id="{230E35A0-FE38-4872-A489-AD3483F1427E}"/>
              </a:ext>
            </a:extLst>
          </p:cNvPr>
          <p:cNvGrpSpPr/>
          <p:nvPr/>
        </p:nvGrpSpPr>
        <p:grpSpPr>
          <a:xfrm>
            <a:off x="10379888" y="5263851"/>
            <a:ext cx="881028" cy="538739"/>
            <a:chOff x="10496880" y="5384879"/>
            <a:chExt cx="881028" cy="538739"/>
          </a:xfrm>
        </p:grpSpPr>
        <p:sp>
          <p:nvSpPr>
            <p:cNvPr id="52" name="Right Brace 51">
              <a:extLst>
                <a:ext uri="{FF2B5EF4-FFF2-40B4-BE49-F238E27FC236}">
                  <a16:creationId xmlns:a16="http://schemas.microsoft.com/office/drawing/2014/main" id="{4D9AE6A6-221B-41A9-89E5-D2C8D9A1C5E6}"/>
                </a:ext>
              </a:extLst>
            </p:cNvPr>
            <p:cNvSpPr/>
            <p:nvPr/>
          </p:nvSpPr>
          <p:spPr>
            <a:xfrm rot="13371144">
              <a:off x="10496880" y="5384879"/>
              <a:ext cx="685700" cy="407962"/>
            </a:xfrm>
            <a:prstGeom prst="rightBrace">
              <a:avLst>
                <a:gd name="adj1" fmla="val 8333"/>
                <a:gd name="adj2" fmla="val 55289"/>
              </a:avLst>
            </a:prstGeom>
            <a:ln w="349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53" name="Rectangle 52">
              <a:extLst>
                <a:ext uri="{FF2B5EF4-FFF2-40B4-BE49-F238E27FC236}">
                  <a16:creationId xmlns:a16="http://schemas.microsoft.com/office/drawing/2014/main" id="{7978EB27-73D7-4E95-B9AE-5D6C7F2B4388}"/>
                </a:ext>
              </a:extLst>
            </p:cNvPr>
            <p:cNvSpPr/>
            <p:nvPr/>
          </p:nvSpPr>
          <p:spPr>
            <a:xfrm rot="18900000">
              <a:off x="10629090" y="5484424"/>
              <a:ext cx="748818" cy="439194"/>
            </a:xfrm>
            <a:prstGeom prst="rect">
              <a:avLst/>
            </a:prstGeom>
            <a:solidFill>
              <a:schemeClr val="accent4">
                <a:lumMod val="60000"/>
                <a:lumOff val="4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900" dirty="0">
                  <a:solidFill>
                    <a:schemeClr val="tx1"/>
                  </a:solidFill>
                </a:rPr>
                <a:t>Adapter</a:t>
              </a:r>
              <a:endParaRPr lang="en-GB" sz="900" dirty="0">
                <a:solidFill>
                  <a:schemeClr val="tx1"/>
                </a:solidFill>
              </a:endParaRPr>
            </a:p>
          </p:txBody>
        </p:sp>
      </p:grpSp>
      <p:grpSp>
        <p:nvGrpSpPr>
          <p:cNvPr id="6" name="Group 5">
            <a:extLst>
              <a:ext uri="{FF2B5EF4-FFF2-40B4-BE49-F238E27FC236}">
                <a16:creationId xmlns:a16="http://schemas.microsoft.com/office/drawing/2014/main" id="{6B4E3211-81D5-4F3F-92E8-765E173AFC7E}"/>
              </a:ext>
            </a:extLst>
          </p:cNvPr>
          <p:cNvGrpSpPr/>
          <p:nvPr/>
        </p:nvGrpSpPr>
        <p:grpSpPr>
          <a:xfrm>
            <a:off x="7149221" y="2582107"/>
            <a:ext cx="848005" cy="604790"/>
            <a:chOff x="7294685" y="2739382"/>
            <a:chExt cx="848005" cy="604790"/>
          </a:xfrm>
        </p:grpSpPr>
        <p:cxnSp>
          <p:nvCxnSpPr>
            <p:cNvPr id="49" name="Straight Arrow Connector 48">
              <a:extLst>
                <a:ext uri="{FF2B5EF4-FFF2-40B4-BE49-F238E27FC236}">
                  <a16:creationId xmlns:a16="http://schemas.microsoft.com/office/drawing/2014/main" id="{F8DFD74B-83D2-45AA-9707-7E06226233D3}"/>
                </a:ext>
              </a:extLst>
            </p:cNvPr>
            <p:cNvCxnSpPr>
              <a:cxnSpLocks/>
            </p:cNvCxnSpPr>
            <p:nvPr/>
          </p:nvCxnSpPr>
          <p:spPr>
            <a:xfrm>
              <a:off x="7658132" y="2950900"/>
              <a:ext cx="484558" cy="393272"/>
            </a:xfrm>
            <a:prstGeom prst="straightConnector1">
              <a:avLst/>
            </a:prstGeom>
            <a:ln w="381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A85DB471-F999-4797-9668-C09DBF7BE818}"/>
                </a:ext>
              </a:extLst>
            </p:cNvPr>
            <p:cNvSpPr/>
            <p:nvPr/>
          </p:nvSpPr>
          <p:spPr>
            <a:xfrm rot="18900000">
              <a:off x="7294685" y="2739382"/>
              <a:ext cx="748818" cy="439194"/>
            </a:xfrm>
            <a:prstGeom prst="rect">
              <a:avLst/>
            </a:prstGeom>
            <a:solidFill>
              <a:schemeClr val="accent4">
                <a:lumMod val="60000"/>
                <a:lumOff val="4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900" dirty="0">
                  <a:solidFill>
                    <a:schemeClr val="tx1"/>
                  </a:solidFill>
                </a:rPr>
                <a:t>Adapter</a:t>
              </a:r>
              <a:endParaRPr lang="en-GB" sz="900" dirty="0">
                <a:solidFill>
                  <a:schemeClr val="tx1"/>
                </a:solidFill>
              </a:endParaRPr>
            </a:p>
          </p:txBody>
        </p:sp>
      </p:grpSp>
      <p:sp>
        <p:nvSpPr>
          <p:cNvPr id="55" name="Octagon 54">
            <a:extLst>
              <a:ext uri="{FF2B5EF4-FFF2-40B4-BE49-F238E27FC236}">
                <a16:creationId xmlns:a16="http://schemas.microsoft.com/office/drawing/2014/main" id="{DFC248D1-F45C-44A6-BE76-643450ED9E7F}"/>
              </a:ext>
            </a:extLst>
          </p:cNvPr>
          <p:cNvSpPr/>
          <p:nvPr/>
        </p:nvSpPr>
        <p:spPr>
          <a:xfrm>
            <a:off x="6495250" y="1986386"/>
            <a:ext cx="5314749" cy="4523847"/>
          </a:xfrm>
          <a:prstGeom prst="octagon">
            <a:avLst>
              <a:gd name="adj" fmla="val 30445"/>
            </a:avLst>
          </a:prstGeom>
          <a:solidFill>
            <a:schemeClr val="tx1">
              <a:alpha val="85000"/>
            </a:schemeClr>
          </a:solidFill>
          <a:ln w="889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ctagon 9">
            <a:extLst>
              <a:ext uri="{FF2B5EF4-FFF2-40B4-BE49-F238E27FC236}">
                <a16:creationId xmlns:a16="http://schemas.microsoft.com/office/drawing/2014/main" id="{FBBA3537-5C7E-4591-8124-946907AAFAB4}"/>
              </a:ext>
            </a:extLst>
          </p:cNvPr>
          <p:cNvSpPr/>
          <p:nvPr/>
        </p:nvSpPr>
        <p:spPr>
          <a:xfrm>
            <a:off x="7497769" y="2821226"/>
            <a:ext cx="3253136" cy="2769028"/>
          </a:xfrm>
          <a:prstGeom prst="octagon">
            <a:avLst>
              <a:gd name="adj" fmla="val 30445"/>
            </a:avLst>
          </a:prstGeom>
          <a:solidFill>
            <a:srgbClr val="BA8CDC"/>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E4C07E13-E787-4FBD-9471-50189356F7AC}"/>
              </a:ext>
            </a:extLst>
          </p:cNvPr>
          <p:cNvSpPr txBox="1"/>
          <p:nvPr/>
        </p:nvSpPr>
        <p:spPr>
          <a:xfrm>
            <a:off x="8976430" y="2828773"/>
            <a:ext cx="1019355" cy="272522"/>
          </a:xfrm>
          <a:prstGeom prst="rect">
            <a:avLst/>
          </a:prstGeom>
          <a:noFill/>
        </p:spPr>
        <p:txBody>
          <a:bodyPr wrap="square" rtlCol="0">
            <a:spAutoFit/>
          </a:bodyPr>
          <a:lstStyle/>
          <a:p>
            <a:pPr algn="r"/>
            <a:r>
              <a:rPr lang="en-GB" sz="800" b="1" cap="all" dirty="0">
                <a:latin typeface="Alte Haas Grotesk" panose="02000503000000020004" pitchFamily="2" charset="0"/>
              </a:rPr>
              <a:t>Domain</a:t>
            </a:r>
          </a:p>
        </p:txBody>
      </p:sp>
      <p:sp>
        <p:nvSpPr>
          <p:cNvPr id="13" name="Rectangle: Rounded Corners 12">
            <a:extLst>
              <a:ext uri="{FF2B5EF4-FFF2-40B4-BE49-F238E27FC236}">
                <a16:creationId xmlns:a16="http://schemas.microsoft.com/office/drawing/2014/main" id="{99C3108D-C53E-4514-BC74-B0CE94AB0293}"/>
              </a:ext>
            </a:extLst>
          </p:cNvPr>
          <p:cNvSpPr/>
          <p:nvPr/>
        </p:nvSpPr>
        <p:spPr>
          <a:xfrm>
            <a:off x="8258869" y="4658201"/>
            <a:ext cx="425816" cy="351565"/>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Rounded Corners 13">
            <a:extLst>
              <a:ext uri="{FF2B5EF4-FFF2-40B4-BE49-F238E27FC236}">
                <a16:creationId xmlns:a16="http://schemas.microsoft.com/office/drawing/2014/main" id="{871F5B30-A80B-460A-B3F4-4CF3D298C8C9}"/>
              </a:ext>
            </a:extLst>
          </p:cNvPr>
          <p:cNvSpPr/>
          <p:nvPr/>
        </p:nvSpPr>
        <p:spPr>
          <a:xfrm>
            <a:off x="9794617" y="4390838"/>
            <a:ext cx="425816" cy="351565"/>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Rounded Corners 14">
            <a:extLst>
              <a:ext uri="{FF2B5EF4-FFF2-40B4-BE49-F238E27FC236}">
                <a16:creationId xmlns:a16="http://schemas.microsoft.com/office/drawing/2014/main" id="{F73A8D92-1FBD-4660-BF94-0C2CB2500690}"/>
              </a:ext>
            </a:extLst>
          </p:cNvPr>
          <p:cNvSpPr/>
          <p:nvPr/>
        </p:nvSpPr>
        <p:spPr>
          <a:xfrm>
            <a:off x="9147625" y="4950953"/>
            <a:ext cx="425816" cy="351565"/>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6" name="Connector: Elbow 15">
            <a:extLst>
              <a:ext uri="{FF2B5EF4-FFF2-40B4-BE49-F238E27FC236}">
                <a16:creationId xmlns:a16="http://schemas.microsoft.com/office/drawing/2014/main" id="{92ADCA49-922D-4583-A9CD-797434F42338}"/>
              </a:ext>
            </a:extLst>
          </p:cNvPr>
          <p:cNvCxnSpPr>
            <a:cxnSpLocks/>
            <a:stCxn id="25" idx="3"/>
            <a:endCxn id="28" idx="1"/>
          </p:cNvCxnSpPr>
          <p:nvPr/>
        </p:nvCxnSpPr>
        <p:spPr>
          <a:xfrm>
            <a:off x="8292799" y="3728351"/>
            <a:ext cx="826168" cy="133813"/>
          </a:xfrm>
          <a:prstGeom prst="bentConnector3">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6BE20C4D-E077-481F-AC31-B0767247CE6A}"/>
              </a:ext>
            </a:extLst>
          </p:cNvPr>
          <p:cNvCxnSpPr>
            <a:cxnSpLocks/>
            <a:stCxn id="28" idx="3"/>
            <a:endCxn id="14" idx="3"/>
          </p:cNvCxnSpPr>
          <p:nvPr/>
        </p:nvCxnSpPr>
        <p:spPr>
          <a:xfrm>
            <a:off x="9544784" y="3862165"/>
            <a:ext cx="675649" cy="704457"/>
          </a:xfrm>
          <a:prstGeom prst="bentConnector3">
            <a:avLst>
              <a:gd name="adj1" fmla="val 131118"/>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4163D75C-83AB-4DFB-A14E-D747BFCA06B6}"/>
              </a:ext>
            </a:extLst>
          </p:cNvPr>
          <p:cNvCxnSpPr>
            <a:cxnSpLocks/>
            <a:stCxn id="13" idx="3"/>
            <a:endCxn id="15" idx="1"/>
          </p:cNvCxnSpPr>
          <p:nvPr/>
        </p:nvCxnSpPr>
        <p:spPr>
          <a:xfrm>
            <a:off x="8684686" y="4833985"/>
            <a:ext cx="462938" cy="292752"/>
          </a:xfrm>
          <a:prstGeom prst="bentConnector3">
            <a:avLst>
              <a:gd name="adj1" fmla="val 50000"/>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4469FC4-85D1-4B50-BBD2-7C1345CFD82C}"/>
              </a:ext>
            </a:extLst>
          </p:cNvPr>
          <p:cNvCxnSpPr>
            <a:cxnSpLocks/>
            <a:stCxn id="25" idx="2"/>
            <a:endCxn id="13" idx="0"/>
          </p:cNvCxnSpPr>
          <p:nvPr/>
        </p:nvCxnSpPr>
        <p:spPr>
          <a:xfrm>
            <a:off x="8079891" y="3904133"/>
            <a:ext cx="391886" cy="754068"/>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B3E45977-E48D-4734-B756-9D2F550E99C3}"/>
              </a:ext>
            </a:extLst>
          </p:cNvPr>
          <p:cNvGrpSpPr/>
          <p:nvPr/>
        </p:nvGrpSpPr>
        <p:grpSpPr>
          <a:xfrm>
            <a:off x="9118968" y="3686381"/>
            <a:ext cx="592948" cy="351565"/>
            <a:chOff x="9227632" y="3957458"/>
            <a:chExt cx="644700" cy="382249"/>
          </a:xfrm>
        </p:grpSpPr>
        <p:sp>
          <p:nvSpPr>
            <p:cNvPr id="28" name="Rectangle: Rounded Corners 27">
              <a:extLst>
                <a:ext uri="{FF2B5EF4-FFF2-40B4-BE49-F238E27FC236}">
                  <a16:creationId xmlns:a16="http://schemas.microsoft.com/office/drawing/2014/main" id="{4512494C-4C73-4FC1-A516-5E44C0DF638C}"/>
                </a:ext>
              </a:extLst>
            </p:cNvPr>
            <p:cNvSpPr/>
            <p:nvPr/>
          </p:nvSpPr>
          <p:spPr>
            <a:xfrm>
              <a:off x="9227632" y="3957458"/>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Diamond 28">
              <a:extLst>
                <a:ext uri="{FF2B5EF4-FFF2-40B4-BE49-F238E27FC236}">
                  <a16:creationId xmlns:a16="http://schemas.microsoft.com/office/drawing/2014/main" id="{F6E506FF-5389-477F-BAA2-CA1F9F5C9062}"/>
                </a:ext>
              </a:extLst>
            </p:cNvPr>
            <p:cNvSpPr/>
            <p:nvPr/>
          </p:nvSpPr>
          <p:spPr>
            <a:xfrm>
              <a:off x="9690614" y="4057723"/>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22" name="Group 21">
            <a:extLst>
              <a:ext uri="{FF2B5EF4-FFF2-40B4-BE49-F238E27FC236}">
                <a16:creationId xmlns:a16="http://schemas.microsoft.com/office/drawing/2014/main" id="{E7B9F872-DB72-47D5-8EF6-685B55BA1483}"/>
              </a:ext>
            </a:extLst>
          </p:cNvPr>
          <p:cNvGrpSpPr/>
          <p:nvPr/>
        </p:nvGrpSpPr>
        <p:grpSpPr>
          <a:xfrm>
            <a:off x="7866982" y="3552568"/>
            <a:ext cx="596319" cy="351565"/>
            <a:chOff x="7897242" y="3479357"/>
            <a:chExt cx="648365" cy="382249"/>
          </a:xfrm>
        </p:grpSpPr>
        <p:sp>
          <p:nvSpPr>
            <p:cNvPr id="25" name="Rectangle: Rounded Corners 24">
              <a:extLst>
                <a:ext uri="{FF2B5EF4-FFF2-40B4-BE49-F238E27FC236}">
                  <a16:creationId xmlns:a16="http://schemas.microsoft.com/office/drawing/2014/main" id="{74FF85BB-00BB-4E1B-910A-D75B9E6077EB}"/>
                </a:ext>
              </a:extLst>
            </p:cNvPr>
            <p:cNvSpPr/>
            <p:nvPr/>
          </p:nvSpPr>
          <p:spPr>
            <a:xfrm>
              <a:off x="7897242" y="3479357"/>
              <a:ext cx="462983"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Diamond 26">
              <a:extLst>
                <a:ext uri="{FF2B5EF4-FFF2-40B4-BE49-F238E27FC236}">
                  <a16:creationId xmlns:a16="http://schemas.microsoft.com/office/drawing/2014/main" id="{6DFB715C-3E95-4833-860D-A8CE62F1A3CF}"/>
                </a:ext>
              </a:extLst>
            </p:cNvPr>
            <p:cNvSpPr/>
            <p:nvPr/>
          </p:nvSpPr>
          <p:spPr>
            <a:xfrm>
              <a:off x="8363890" y="3575560"/>
              <a:ext cx="181717" cy="181719"/>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cxnSp>
        <p:nvCxnSpPr>
          <p:cNvPr id="24" name="Straight Connector 23">
            <a:extLst>
              <a:ext uri="{FF2B5EF4-FFF2-40B4-BE49-F238E27FC236}">
                <a16:creationId xmlns:a16="http://schemas.microsoft.com/office/drawing/2014/main" id="{55E19BD1-6957-40BF-83A3-4CD59ACFE0BF}"/>
              </a:ext>
            </a:extLst>
          </p:cNvPr>
          <p:cNvCxnSpPr>
            <a:cxnSpLocks/>
          </p:cNvCxnSpPr>
          <p:nvPr/>
        </p:nvCxnSpPr>
        <p:spPr>
          <a:xfrm>
            <a:off x="8058628" y="3342366"/>
            <a:ext cx="0" cy="210204"/>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1C0A515F-DD78-42D9-9846-6F242FA62508}"/>
              </a:ext>
            </a:extLst>
          </p:cNvPr>
          <p:cNvCxnSpPr>
            <a:cxnSpLocks/>
            <a:stCxn id="14" idx="2"/>
            <a:endCxn id="44" idx="1"/>
          </p:cNvCxnSpPr>
          <p:nvPr/>
        </p:nvCxnSpPr>
        <p:spPr>
          <a:xfrm>
            <a:off x="10007525" y="4742403"/>
            <a:ext cx="254904" cy="259382"/>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A926DF01-8A19-4158-B2AA-37D3D2F0C252}"/>
              </a:ext>
            </a:extLst>
          </p:cNvPr>
          <p:cNvSpPr/>
          <p:nvPr/>
        </p:nvSpPr>
        <p:spPr>
          <a:xfrm>
            <a:off x="10237331" y="4976687"/>
            <a:ext cx="171374" cy="171374"/>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val 22">
            <a:extLst>
              <a:ext uri="{FF2B5EF4-FFF2-40B4-BE49-F238E27FC236}">
                <a16:creationId xmlns:a16="http://schemas.microsoft.com/office/drawing/2014/main" id="{F8421C92-9E24-42C3-A033-15C5B3FEFF2B}"/>
              </a:ext>
            </a:extLst>
          </p:cNvPr>
          <p:cNvSpPr/>
          <p:nvPr/>
        </p:nvSpPr>
        <p:spPr>
          <a:xfrm>
            <a:off x="7965192" y="3166674"/>
            <a:ext cx="171374" cy="171374"/>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6" name="TextBox 75">
            <a:extLst>
              <a:ext uri="{FF2B5EF4-FFF2-40B4-BE49-F238E27FC236}">
                <a16:creationId xmlns:a16="http://schemas.microsoft.com/office/drawing/2014/main" id="{EA3149A1-D89B-448D-8FF7-E9BED73D05B9}"/>
              </a:ext>
            </a:extLst>
          </p:cNvPr>
          <p:cNvSpPr txBox="1"/>
          <p:nvPr/>
        </p:nvSpPr>
        <p:spPr>
          <a:xfrm>
            <a:off x="8856568" y="2106512"/>
            <a:ext cx="1523320" cy="272522"/>
          </a:xfrm>
          <a:prstGeom prst="rect">
            <a:avLst/>
          </a:prstGeom>
          <a:noFill/>
        </p:spPr>
        <p:txBody>
          <a:bodyPr wrap="square" rtlCol="0">
            <a:spAutoFit/>
          </a:bodyPr>
          <a:lstStyle/>
          <a:p>
            <a:pPr algn="r"/>
            <a:r>
              <a:rPr lang="en-GB" sz="800" b="1" cap="all" dirty="0">
                <a:latin typeface="Alte Haas Grotesk" panose="02000503000000020004" pitchFamily="2" charset="0"/>
              </a:rPr>
              <a:t>Infrastructure</a:t>
            </a:r>
          </a:p>
        </p:txBody>
      </p:sp>
      <p:sp>
        <p:nvSpPr>
          <p:cNvPr id="42" name="Title 3">
            <a:extLst>
              <a:ext uri="{FF2B5EF4-FFF2-40B4-BE49-F238E27FC236}">
                <a16:creationId xmlns:a16="http://schemas.microsoft.com/office/drawing/2014/main" id="{79739C7A-8703-4631-978F-5E8CB042E58F}"/>
              </a:ext>
            </a:extLst>
          </p:cNvPr>
          <p:cNvSpPr txBox="1">
            <a:spLocks/>
          </p:cNvSpPr>
          <p:nvPr/>
        </p:nvSpPr>
        <p:spPr>
          <a:xfrm>
            <a:off x="781318" y="4270693"/>
            <a:ext cx="2611362" cy="161555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800" dirty="0">
                <a:solidFill>
                  <a:schemeClr val="bg1"/>
                </a:solidFill>
              </a:rPr>
              <a:t>Ports &amp; Adapters</a:t>
            </a:r>
            <a:endParaRPr lang="en-GB" sz="1800" dirty="0">
              <a:solidFill>
                <a:schemeClr val="bg1"/>
              </a:solidFill>
            </a:endParaRPr>
          </a:p>
        </p:txBody>
      </p:sp>
      <p:sp>
        <p:nvSpPr>
          <p:cNvPr id="56" name="TextBox 55">
            <a:extLst>
              <a:ext uri="{FF2B5EF4-FFF2-40B4-BE49-F238E27FC236}">
                <a16:creationId xmlns:a16="http://schemas.microsoft.com/office/drawing/2014/main" id="{7E46BEC5-0378-4276-AD77-19C3145004AB}"/>
              </a:ext>
            </a:extLst>
          </p:cNvPr>
          <p:cNvSpPr txBox="1"/>
          <p:nvPr/>
        </p:nvSpPr>
        <p:spPr>
          <a:xfrm>
            <a:off x="9971343" y="763851"/>
            <a:ext cx="1878675" cy="461665"/>
          </a:xfrm>
          <a:prstGeom prst="rect">
            <a:avLst/>
          </a:prstGeom>
          <a:noFill/>
        </p:spPr>
        <p:txBody>
          <a:bodyPr wrap="square" rtlCol="0">
            <a:spAutoFit/>
          </a:bodyPr>
          <a:lstStyle/>
          <a:p>
            <a:r>
              <a:rPr lang="en-US" sz="2400" dirty="0">
                <a:solidFill>
                  <a:schemeClr val="bg1"/>
                </a:solidFill>
                <a:latin typeface="DK More Or Less" pitchFamily="50" charset="0"/>
              </a:rPr>
              <a:t>Domain First</a:t>
            </a:r>
            <a:endParaRPr lang="en-GB" sz="2400" dirty="0">
              <a:solidFill>
                <a:schemeClr val="bg1"/>
              </a:solidFill>
              <a:latin typeface="DK More Or Less" pitchFamily="50" charset="0"/>
            </a:endParaRPr>
          </a:p>
        </p:txBody>
      </p:sp>
      <p:cxnSp>
        <p:nvCxnSpPr>
          <p:cNvPr id="57" name="Connector: Curved 56">
            <a:extLst>
              <a:ext uri="{FF2B5EF4-FFF2-40B4-BE49-F238E27FC236}">
                <a16:creationId xmlns:a16="http://schemas.microsoft.com/office/drawing/2014/main" id="{B14C9BF7-38C8-4041-8D21-EBEBA0697623}"/>
              </a:ext>
            </a:extLst>
          </p:cNvPr>
          <p:cNvCxnSpPr>
            <a:cxnSpLocks/>
          </p:cNvCxnSpPr>
          <p:nvPr/>
        </p:nvCxnSpPr>
        <p:spPr>
          <a:xfrm flipH="1">
            <a:off x="8429501" y="1062452"/>
            <a:ext cx="1501714" cy="2285531"/>
          </a:xfrm>
          <a:prstGeom prst="curvedConnector2">
            <a:avLst/>
          </a:prstGeom>
          <a:ln w="34925">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273757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BE4E9D7-412B-42C6-80FD-2F125187EB01}"/>
              </a:ext>
            </a:extLst>
          </p:cNvPr>
          <p:cNvPicPr>
            <a:picLocks noChangeAspect="1"/>
          </p:cNvPicPr>
          <p:nvPr/>
        </p:nvPicPr>
        <p:blipFill rotWithShape="1">
          <a:blip r:embed="rId3"/>
          <a:srcRect l="289" t="1078"/>
          <a:stretch/>
        </p:blipFill>
        <p:spPr>
          <a:xfrm>
            <a:off x="173166" y="149584"/>
            <a:ext cx="11880100" cy="6784088"/>
          </a:xfrm>
          <a:prstGeom prst="rect">
            <a:avLst/>
          </a:prstGeom>
        </p:spPr>
      </p:pic>
      <p:sp>
        <p:nvSpPr>
          <p:cNvPr id="19" name="Rectangle 18">
            <a:extLst>
              <a:ext uri="{FF2B5EF4-FFF2-40B4-BE49-F238E27FC236}">
                <a16:creationId xmlns:a16="http://schemas.microsoft.com/office/drawing/2014/main" id="{2283C224-6C64-49C9-BA47-4B582B511ECF}"/>
              </a:ext>
            </a:extLst>
          </p:cNvPr>
          <p:cNvSpPr/>
          <p:nvPr/>
        </p:nvSpPr>
        <p:spPr>
          <a:xfrm>
            <a:off x="-79876" y="1772529"/>
            <a:ext cx="12133142" cy="4149969"/>
          </a:xfrm>
          <a:prstGeom prst="rect">
            <a:avLst/>
          </a:prstGeom>
          <a:solidFill>
            <a:schemeClr val="tx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9" name="Group 8">
            <a:extLst>
              <a:ext uri="{FF2B5EF4-FFF2-40B4-BE49-F238E27FC236}">
                <a16:creationId xmlns:a16="http://schemas.microsoft.com/office/drawing/2014/main" id="{762C4BF8-A5E7-400B-9C20-1335842216D7}"/>
              </a:ext>
            </a:extLst>
          </p:cNvPr>
          <p:cNvGrpSpPr/>
          <p:nvPr/>
        </p:nvGrpSpPr>
        <p:grpSpPr>
          <a:xfrm>
            <a:off x="9610526" y="247043"/>
            <a:ext cx="2122503" cy="901273"/>
            <a:chOff x="9610526" y="247043"/>
            <a:chExt cx="2122503" cy="901273"/>
          </a:xfrm>
        </p:grpSpPr>
        <p:sp>
          <p:nvSpPr>
            <p:cNvPr id="11" name="Title 3">
              <a:extLst>
                <a:ext uri="{FF2B5EF4-FFF2-40B4-BE49-F238E27FC236}">
                  <a16:creationId xmlns:a16="http://schemas.microsoft.com/office/drawing/2014/main" id="{602ACB4C-FD32-44AA-8680-CD5BCE6DA11E}"/>
                </a:ext>
              </a:extLst>
            </p:cNvPr>
            <p:cNvSpPr txBox="1">
              <a:spLocks/>
            </p:cNvSpPr>
            <p:nvPr/>
          </p:nvSpPr>
          <p:spPr>
            <a:xfrm>
              <a:off x="9610526" y="247043"/>
              <a:ext cx="2122503" cy="901273"/>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400" cap="all" dirty="0">
                  <a:solidFill>
                    <a:srgbClr val="2E8EE4"/>
                  </a:solidFill>
                </a:rPr>
                <a:t>Outside-in </a:t>
              </a:r>
              <a:br>
                <a:rPr lang="en-US" sz="2400" cap="all" dirty="0">
                  <a:solidFill>
                    <a:srgbClr val="2E8EE4"/>
                  </a:solidFill>
                </a:rPr>
              </a:br>
              <a:r>
                <a:rPr lang="en-US" sz="2400" cap="all" dirty="0">
                  <a:solidFill>
                    <a:srgbClr val="2E8EE4"/>
                  </a:solidFill>
                </a:rPr>
                <a:t>diamond </a:t>
              </a:r>
              <a:endParaRPr lang="en-GB" sz="2400" dirty="0">
                <a:solidFill>
                  <a:schemeClr val="bg1"/>
                </a:solidFill>
              </a:endParaRPr>
            </a:p>
          </p:txBody>
        </p:sp>
        <p:pic>
          <p:nvPicPr>
            <p:cNvPr id="14" name="Picture 13">
              <a:extLst>
                <a:ext uri="{FF2B5EF4-FFF2-40B4-BE49-F238E27FC236}">
                  <a16:creationId xmlns:a16="http://schemas.microsoft.com/office/drawing/2014/main" id="{B507E1DB-9FA7-44BF-9E1E-F168C9DDB0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21673" y="616689"/>
              <a:ext cx="287079" cy="287079"/>
            </a:xfrm>
            <a:prstGeom prst="rect">
              <a:avLst/>
            </a:prstGeom>
          </p:spPr>
        </p:pic>
      </p:grpSp>
      <p:grpSp>
        <p:nvGrpSpPr>
          <p:cNvPr id="18" name="Group 17">
            <a:extLst>
              <a:ext uri="{FF2B5EF4-FFF2-40B4-BE49-F238E27FC236}">
                <a16:creationId xmlns:a16="http://schemas.microsoft.com/office/drawing/2014/main" id="{00196FDE-5663-429C-B6A1-E7B7CD9FEB92}"/>
              </a:ext>
            </a:extLst>
          </p:cNvPr>
          <p:cNvGrpSpPr/>
          <p:nvPr/>
        </p:nvGrpSpPr>
        <p:grpSpPr>
          <a:xfrm>
            <a:off x="912740" y="1898157"/>
            <a:ext cx="10873977" cy="2500575"/>
            <a:chOff x="1144857" y="2586446"/>
            <a:chExt cx="10873977" cy="2500575"/>
          </a:xfrm>
        </p:grpSpPr>
        <p:pic>
          <p:nvPicPr>
            <p:cNvPr id="16" name="Picture 15">
              <a:extLst>
                <a:ext uri="{FF2B5EF4-FFF2-40B4-BE49-F238E27FC236}">
                  <a16:creationId xmlns:a16="http://schemas.microsoft.com/office/drawing/2014/main" id="{A4EC292C-30F6-48CF-9706-6AF1BBAE3E5F}"/>
                </a:ext>
              </a:extLst>
            </p:cNvPr>
            <p:cNvPicPr>
              <a:picLocks noChangeAspect="1"/>
            </p:cNvPicPr>
            <p:nvPr/>
          </p:nvPicPr>
          <p:blipFill rotWithShape="1">
            <a:blip r:embed="rId5"/>
            <a:srcRect l="4464"/>
            <a:stretch/>
          </p:blipFill>
          <p:spPr>
            <a:xfrm>
              <a:off x="1144857" y="2586446"/>
              <a:ext cx="10873977" cy="2500575"/>
            </a:xfrm>
            <a:prstGeom prst="rect">
              <a:avLst/>
            </a:prstGeom>
            <a:ln w="31750">
              <a:solidFill>
                <a:srgbClr val="2E8EE4"/>
              </a:solidFill>
            </a:ln>
          </p:spPr>
        </p:pic>
        <p:sp>
          <p:nvSpPr>
            <p:cNvPr id="17" name="Rectangle 16">
              <a:extLst>
                <a:ext uri="{FF2B5EF4-FFF2-40B4-BE49-F238E27FC236}">
                  <a16:creationId xmlns:a16="http://schemas.microsoft.com/office/drawing/2014/main" id="{6C53B5A8-9C04-4007-AB50-8409E43F764C}"/>
                </a:ext>
              </a:extLst>
            </p:cNvPr>
            <p:cNvSpPr/>
            <p:nvPr/>
          </p:nvSpPr>
          <p:spPr>
            <a:xfrm>
              <a:off x="1297572" y="2606314"/>
              <a:ext cx="651688" cy="15878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26" name="Title 3">
            <a:extLst>
              <a:ext uri="{FF2B5EF4-FFF2-40B4-BE49-F238E27FC236}">
                <a16:creationId xmlns:a16="http://schemas.microsoft.com/office/drawing/2014/main" id="{40535C02-A749-476E-BAAA-D9ADCC7309F9}"/>
              </a:ext>
            </a:extLst>
          </p:cNvPr>
          <p:cNvSpPr txBox="1">
            <a:spLocks/>
          </p:cNvSpPr>
          <p:nvPr/>
        </p:nvSpPr>
        <p:spPr>
          <a:xfrm>
            <a:off x="1827549" y="4846413"/>
            <a:ext cx="3959996" cy="1089529"/>
          </a:xfrm>
          <a:prstGeom prst="rect">
            <a:avLst/>
          </a:prstGeom>
          <a:solidFill>
            <a:schemeClr val="tx1">
              <a:alpha val="41000"/>
            </a:schemeClr>
          </a:solidFill>
        </p:spPr>
        <p:txBody>
          <a:bodyPr vert="horz" wrap="square" lIns="91440" tIns="45720" rIns="91440" bIns="45720" rtlCol="0" anchor="b">
            <a:sp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400" dirty="0">
                <a:solidFill>
                  <a:srgbClr val="2E8EE4"/>
                </a:solidFill>
              </a:rPr>
              <a:t>“One line” to hide our technical assertions towards DTOs etc.</a:t>
            </a:r>
          </a:p>
        </p:txBody>
      </p:sp>
      <p:sp>
        <p:nvSpPr>
          <p:cNvPr id="31" name="Title 3">
            <a:extLst>
              <a:ext uri="{FF2B5EF4-FFF2-40B4-BE49-F238E27FC236}">
                <a16:creationId xmlns:a16="http://schemas.microsoft.com/office/drawing/2014/main" id="{C3963335-B818-48DA-BDF7-7974D89FE8C2}"/>
              </a:ext>
            </a:extLst>
          </p:cNvPr>
          <p:cNvSpPr txBox="1">
            <a:spLocks/>
          </p:cNvSpPr>
          <p:nvPr/>
        </p:nvSpPr>
        <p:spPr>
          <a:xfrm>
            <a:off x="6697424" y="5178812"/>
            <a:ext cx="4972693" cy="757130"/>
          </a:xfrm>
          <a:prstGeom prst="rect">
            <a:avLst/>
          </a:prstGeom>
          <a:solidFill>
            <a:schemeClr val="tx1">
              <a:alpha val="41000"/>
            </a:schemeClr>
          </a:solidFill>
        </p:spPr>
        <p:txBody>
          <a:bodyPr vert="horz" wrap="square" lIns="91440" tIns="45720" rIns="91440" bIns="45720" rtlCol="0" anchor="b">
            <a:sp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400" dirty="0">
                <a:solidFill>
                  <a:srgbClr val="2E8EE4"/>
                </a:solidFill>
              </a:rPr>
              <a:t>“One line” to reuse the same intention with various adapters</a:t>
            </a:r>
            <a:endParaRPr lang="en-GB" sz="1600" dirty="0">
              <a:solidFill>
                <a:srgbClr val="2E8EE4"/>
              </a:solidFill>
            </a:endParaRPr>
          </a:p>
        </p:txBody>
      </p:sp>
      <p:cxnSp>
        <p:nvCxnSpPr>
          <p:cNvPr id="20" name="Connector: Curved 19">
            <a:extLst>
              <a:ext uri="{FF2B5EF4-FFF2-40B4-BE49-F238E27FC236}">
                <a16:creationId xmlns:a16="http://schemas.microsoft.com/office/drawing/2014/main" id="{882780BE-9C0C-41C1-9D4F-4F29BF169D5F}"/>
              </a:ext>
            </a:extLst>
          </p:cNvPr>
          <p:cNvCxnSpPr>
            <a:cxnSpLocks/>
          </p:cNvCxnSpPr>
          <p:nvPr/>
        </p:nvCxnSpPr>
        <p:spPr>
          <a:xfrm rot="5400000" flipH="1" flipV="1">
            <a:off x="5035568" y="4276660"/>
            <a:ext cx="1656000" cy="2196000"/>
          </a:xfrm>
          <a:prstGeom prst="curvedConnector3">
            <a:avLst>
              <a:gd name="adj1" fmla="val 50000"/>
            </a:avLst>
          </a:prstGeom>
          <a:ln w="41275">
            <a:solidFill>
              <a:srgbClr val="2E8EE4"/>
            </a:solidFill>
            <a:tailEnd type="triangl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35565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BE4E9D7-412B-42C6-80FD-2F125187EB01}"/>
              </a:ext>
            </a:extLst>
          </p:cNvPr>
          <p:cNvPicPr>
            <a:picLocks noChangeAspect="1"/>
          </p:cNvPicPr>
          <p:nvPr/>
        </p:nvPicPr>
        <p:blipFill rotWithShape="1">
          <a:blip r:embed="rId3"/>
          <a:srcRect l="289" t="1078"/>
          <a:stretch/>
        </p:blipFill>
        <p:spPr>
          <a:xfrm>
            <a:off x="173166" y="149584"/>
            <a:ext cx="11880100" cy="6784088"/>
          </a:xfrm>
          <a:prstGeom prst="rect">
            <a:avLst/>
          </a:prstGeom>
        </p:spPr>
      </p:pic>
      <p:grpSp>
        <p:nvGrpSpPr>
          <p:cNvPr id="9" name="Group 8">
            <a:extLst>
              <a:ext uri="{FF2B5EF4-FFF2-40B4-BE49-F238E27FC236}">
                <a16:creationId xmlns:a16="http://schemas.microsoft.com/office/drawing/2014/main" id="{762C4BF8-A5E7-400B-9C20-1335842216D7}"/>
              </a:ext>
            </a:extLst>
          </p:cNvPr>
          <p:cNvGrpSpPr/>
          <p:nvPr/>
        </p:nvGrpSpPr>
        <p:grpSpPr>
          <a:xfrm>
            <a:off x="9610526" y="247043"/>
            <a:ext cx="2122503" cy="901273"/>
            <a:chOff x="9610526" y="247043"/>
            <a:chExt cx="2122503" cy="901273"/>
          </a:xfrm>
        </p:grpSpPr>
        <p:sp>
          <p:nvSpPr>
            <p:cNvPr id="11" name="Title 3">
              <a:extLst>
                <a:ext uri="{FF2B5EF4-FFF2-40B4-BE49-F238E27FC236}">
                  <a16:creationId xmlns:a16="http://schemas.microsoft.com/office/drawing/2014/main" id="{602ACB4C-FD32-44AA-8680-CD5BCE6DA11E}"/>
                </a:ext>
              </a:extLst>
            </p:cNvPr>
            <p:cNvSpPr txBox="1">
              <a:spLocks/>
            </p:cNvSpPr>
            <p:nvPr/>
          </p:nvSpPr>
          <p:spPr>
            <a:xfrm>
              <a:off x="9610526" y="247043"/>
              <a:ext cx="2122503" cy="901273"/>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400" cap="all" dirty="0">
                  <a:solidFill>
                    <a:srgbClr val="2E8EE4"/>
                  </a:solidFill>
                </a:rPr>
                <a:t>Outside-in </a:t>
              </a:r>
              <a:br>
                <a:rPr lang="en-US" sz="2400" cap="all" dirty="0">
                  <a:solidFill>
                    <a:srgbClr val="2E8EE4"/>
                  </a:solidFill>
                </a:rPr>
              </a:br>
              <a:r>
                <a:rPr lang="en-US" sz="2400" cap="all" dirty="0">
                  <a:solidFill>
                    <a:srgbClr val="2E8EE4"/>
                  </a:solidFill>
                </a:rPr>
                <a:t>diamond </a:t>
              </a:r>
              <a:endParaRPr lang="en-GB" sz="2400" dirty="0">
                <a:solidFill>
                  <a:schemeClr val="bg1"/>
                </a:solidFill>
              </a:endParaRPr>
            </a:p>
          </p:txBody>
        </p:sp>
        <p:pic>
          <p:nvPicPr>
            <p:cNvPr id="14" name="Picture 13">
              <a:extLst>
                <a:ext uri="{FF2B5EF4-FFF2-40B4-BE49-F238E27FC236}">
                  <a16:creationId xmlns:a16="http://schemas.microsoft.com/office/drawing/2014/main" id="{B507E1DB-9FA7-44BF-9E1E-F168C9DDB0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21673" y="616689"/>
              <a:ext cx="287079" cy="287079"/>
            </a:xfrm>
            <a:prstGeom prst="rect">
              <a:avLst/>
            </a:prstGeom>
          </p:spPr>
        </p:pic>
      </p:grpSp>
      <p:sp>
        <p:nvSpPr>
          <p:cNvPr id="7" name="Rectangle 6">
            <a:extLst>
              <a:ext uri="{FF2B5EF4-FFF2-40B4-BE49-F238E27FC236}">
                <a16:creationId xmlns:a16="http://schemas.microsoft.com/office/drawing/2014/main" id="{E9E45A12-0D57-44AB-ACBC-8B275AC5AC2D}"/>
              </a:ext>
            </a:extLst>
          </p:cNvPr>
          <p:cNvSpPr/>
          <p:nvPr/>
        </p:nvSpPr>
        <p:spPr>
          <a:xfrm flipV="1">
            <a:off x="0" y="6610957"/>
            <a:ext cx="12133142" cy="45719"/>
          </a:xfrm>
          <a:prstGeom prst="rect">
            <a:avLst/>
          </a:prstGeom>
          <a:solidFill>
            <a:schemeClr val="tx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a:extLst>
              <a:ext uri="{FF2B5EF4-FFF2-40B4-BE49-F238E27FC236}">
                <a16:creationId xmlns:a16="http://schemas.microsoft.com/office/drawing/2014/main" id="{945995C5-B033-4E8C-806C-669EF216B352}"/>
              </a:ext>
            </a:extLst>
          </p:cNvPr>
          <p:cNvSpPr/>
          <p:nvPr/>
        </p:nvSpPr>
        <p:spPr>
          <a:xfrm>
            <a:off x="-79876" y="1737359"/>
            <a:ext cx="12133142" cy="4873598"/>
          </a:xfrm>
          <a:prstGeom prst="rect">
            <a:avLst/>
          </a:prstGeom>
          <a:solidFill>
            <a:schemeClr val="tx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409633269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BE4E9D7-412B-42C6-80FD-2F125187EB01}"/>
              </a:ext>
            </a:extLst>
          </p:cNvPr>
          <p:cNvPicPr>
            <a:picLocks noChangeAspect="1"/>
          </p:cNvPicPr>
          <p:nvPr/>
        </p:nvPicPr>
        <p:blipFill rotWithShape="1">
          <a:blip r:embed="rId3"/>
          <a:srcRect l="289" t="1078"/>
          <a:stretch/>
        </p:blipFill>
        <p:spPr>
          <a:xfrm>
            <a:off x="173166" y="149584"/>
            <a:ext cx="11880100" cy="6784088"/>
          </a:xfrm>
          <a:prstGeom prst="rect">
            <a:avLst/>
          </a:prstGeom>
        </p:spPr>
      </p:pic>
      <p:grpSp>
        <p:nvGrpSpPr>
          <p:cNvPr id="9" name="Group 8">
            <a:extLst>
              <a:ext uri="{FF2B5EF4-FFF2-40B4-BE49-F238E27FC236}">
                <a16:creationId xmlns:a16="http://schemas.microsoft.com/office/drawing/2014/main" id="{762C4BF8-A5E7-400B-9C20-1335842216D7}"/>
              </a:ext>
            </a:extLst>
          </p:cNvPr>
          <p:cNvGrpSpPr/>
          <p:nvPr/>
        </p:nvGrpSpPr>
        <p:grpSpPr>
          <a:xfrm>
            <a:off x="9610526" y="247043"/>
            <a:ext cx="2122503" cy="901273"/>
            <a:chOff x="9610526" y="247043"/>
            <a:chExt cx="2122503" cy="901273"/>
          </a:xfrm>
        </p:grpSpPr>
        <p:sp>
          <p:nvSpPr>
            <p:cNvPr id="11" name="Title 3">
              <a:extLst>
                <a:ext uri="{FF2B5EF4-FFF2-40B4-BE49-F238E27FC236}">
                  <a16:creationId xmlns:a16="http://schemas.microsoft.com/office/drawing/2014/main" id="{602ACB4C-FD32-44AA-8680-CD5BCE6DA11E}"/>
                </a:ext>
              </a:extLst>
            </p:cNvPr>
            <p:cNvSpPr txBox="1">
              <a:spLocks/>
            </p:cNvSpPr>
            <p:nvPr/>
          </p:nvSpPr>
          <p:spPr>
            <a:xfrm>
              <a:off x="9610526" y="247043"/>
              <a:ext cx="2122503" cy="901273"/>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400" cap="all" dirty="0">
                  <a:solidFill>
                    <a:srgbClr val="2E8EE4"/>
                  </a:solidFill>
                </a:rPr>
                <a:t>Outside-in </a:t>
              </a:r>
              <a:br>
                <a:rPr lang="en-US" sz="2400" cap="all" dirty="0">
                  <a:solidFill>
                    <a:srgbClr val="2E8EE4"/>
                  </a:solidFill>
                </a:rPr>
              </a:br>
              <a:r>
                <a:rPr lang="en-US" sz="2400" cap="all" dirty="0">
                  <a:solidFill>
                    <a:srgbClr val="2E8EE4"/>
                  </a:solidFill>
                </a:rPr>
                <a:t>diamond </a:t>
              </a:r>
              <a:endParaRPr lang="en-GB" sz="2400" dirty="0">
                <a:solidFill>
                  <a:schemeClr val="bg1"/>
                </a:solidFill>
              </a:endParaRPr>
            </a:p>
          </p:txBody>
        </p:sp>
        <p:pic>
          <p:nvPicPr>
            <p:cNvPr id="14" name="Picture 13">
              <a:extLst>
                <a:ext uri="{FF2B5EF4-FFF2-40B4-BE49-F238E27FC236}">
                  <a16:creationId xmlns:a16="http://schemas.microsoft.com/office/drawing/2014/main" id="{B507E1DB-9FA7-44BF-9E1E-F168C9DDB0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21673" y="616689"/>
              <a:ext cx="287079" cy="287079"/>
            </a:xfrm>
            <a:prstGeom prst="rect">
              <a:avLst/>
            </a:prstGeom>
          </p:spPr>
        </p:pic>
      </p:grpSp>
      <p:sp>
        <p:nvSpPr>
          <p:cNvPr id="7" name="Rectangle 6">
            <a:extLst>
              <a:ext uri="{FF2B5EF4-FFF2-40B4-BE49-F238E27FC236}">
                <a16:creationId xmlns:a16="http://schemas.microsoft.com/office/drawing/2014/main" id="{E9E45A12-0D57-44AB-ACBC-8B275AC5AC2D}"/>
              </a:ext>
            </a:extLst>
          </p:cNvPr>
          <p:cNvSpPr/>
          <p:nvPr/>
        </p:nvSpPr>
        <p:spPr>
          <a:xfrm flipV="1">
            <a:off x="0" y="6610957"/>
            <a:ext cx="12133142" cy="45719"/>
          </a:xfrm>
          <a:prstGeom prst="rect">
            <a:avLst/>
          </a:prstGeom>
          <a:solidFill>
            <a:schemeClr val="tx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a:extLst>
              <a:ext uri="{FF2B5EF4-FFF2-40B4-BE49-F238E27FC236}">
                <a16:creationId xmlns:a16="http://schemas.microsoft.com/office/drawing/2014/main" id="{945995C5-B033-4E8C-806C-669EF216B352}"/>
              </a:ext>
            </a:extLst>
          </p:cNvPr>
          <p:cNvSpPr/>
          <p:nvPr/>
        </p:nvSpPr>
        <p:spPr>
          <a:xfrm>
            <a:off x="-79876" y="4652009"/>
            <a:ext cx="12133142" cy="1958947"/>
          </a:xfrm>
          <a:prstGeom prst="rect">
            <a:avLst/>
          </a:prstGeom>
          <a:solidFill>
            <a:schemeClr val="tx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24380181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BE4E9D7-412B-42C6-80FD-2F125187EB01}"/>
              </a:ext>
            </a:extLst>
          </p:cNvPr>
          <p:cNvPicPr>
            <a:picLocks noChangeAspect="1"/>
          </p:cNvPicPr>
          <p:nvPr/>
        </p:nvPicPr>
        <p:blipFill rotWithShape="1">
          <a:blip r:embed="rId3"/>
          <a:srcRect l="289" t="1078"/>
          <a:stretch/>
        </p:blipFill>
        <p:spPr>
          <a:xfrm>
            <a:off x="173166" y="149584"/>
            <a:ext cx="11880100" cy="6784088"/>
          </a:xfrm>
          <a:prstGeom prst="rect">
            <a:avLst/>
          </a:prstGeom>
        </p:spPr>
      </p:pic>
      <p:grpSp>
        <p:nvGrpSpPr>
          <p:cNvPr id="9" name="Group 8">
            <a:extLst>
              <a:ext uri="{FF2B5EF4-FFF2-40B4-BE49-F238E27FC236}">
                <a16:creationId xmlns:a16="http://schemas.microsoft.com/office/drawing/2014/main" id="{762C4BF8-A5E7-400B-9C20-1335842216D7}"/>
              </a:ext>
            </a:extLst>
          </p:cNvPr>
          <p:cNvGrpSpPr/>
          <p:nvPr/>
        </p:nvGrpSpPr>
        <p:grpSpPr>
          <a:xfrm>
            <a:off x="9610526" y="247043"/>
            <a:ext cx="2122503" cy="901273"/>
            <a:chOff x="9610526" y="247043"/>
            <a:chExt cx="2122503" cy="901273"/>
          </a:xfrm>
        </p:grpSpPr>
        <p:sp>
          <p:nvSpPr>
            <p:cNvPr id="11" name="Title 3">
              <a:extLst>
                <a:ext uri="{FF2B5EF4-FFF2-40B4-BE49-F238E27FC236}">
                  <a16:creationId xmlns:a16="http://schemas.microsoft.com/office/drawing/2014/main" id="{602ACB4C-FD32-44AA-8680-CD5BCE6DA11E}"/>
                </a:ext>
              </a:extLst>
            </p:cNvPr>
            <p:cNvSpPr txBox="1">
              <a:spLocks/>
            </p:cNvSpPr>
            <p:nvPr/>
          </p:nvSpPr>
          <p:spPr>
            <a:xfrm>
              <a:off x="9610526" y="247043"/>
              <a:ext cx="2122503" cy="901273"/>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400" cap="all" dirty="0">
                  <a:solidFill>
                    <a:srgbClr val="2E8EE4"/>
                  </a:solidFill>
                </a:rPr>
                <a:t>Outside-in </a:t>
              </a:r>
              <a:br>
                <a:rPr lang="en-US" sz="2400" cap="all" dirty="0">
                  <a:solidFill>
                    <a:srgbClr val="2E8EE4"/>
                  </a:solidFill>
                </a:rPr>
              </a:br>
              <a:r>
                <a:rPr lang="en-US" sz="2400" cap="all" dirty="0">
                  <a:solidFill>
                    <a:srgbClr val="2E8EE4"/>
                  </a:solidFill>
                </a:rPr>
                <a:t>diamond </a:t>
              </a:r>
              <a:endParaRPr lang="en-GB" sz="2400" dirty="0">
                <a:solidFill>
                  <a:schemeClr val="bg1"/>
                </a:solidFill>
              </a:endParaRPr>
            </a:p>
          </p:txBody>
        </p:sp>
        <p:pic>
          <p:nvPicPr>
            <p:cNvPr id="14" name="Picture 13">
              <a:extLst>
                <a:ext uri="{FF2B5EF4-FFF2-40B4-BE49-F238E27FC236}">
                  <a16:creationId xmlns:a16="http://schemas.microsoft.com/office/drawing/2014/main" id="{B507E1DB-9FA7-44BF-9E1E-F168C9DDB0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21673" y="616689"/>
              <a:ext cx="287079" cy="287079"/>
            </a:xfrm>
            <a:prstGeom prst="rect">
              <a:avLst/>
            </a:prstGeom>
          </p:spPr>
        </p:pic>
      </p:grpSp>
      <p:sp>
        <p:nvSpPr>
          <p:cNvPr id="7" name="Rectangle 6">
            <a:extLst>
              <a:ext uri="{FF2B5EF4-FFF2-40B4-BE49-F238E27FC236}">
                <a16:creationId xmlns:a16="http://schemas.microsoft.com/office/drawing/2014/main" id="{E9E45A12-0D57-44AB-ACBC-8B275AC5AC2D}"/>
              </a:ext>
            </a:extLst>
          </p:cNvPr>
          <p:cNvSpPr/>
          <p:nvPr/>
        </p:nvSpPr>
        <p:spPr>
          <a:xfrm flipV="1">
            <a:off x="0" y="5909310"/>
            <a:ext cx="12133142" cy="747366"/>
          </a:xfrm>
          <a:prstGeom prst="rect">
            <a:avLst/>
          </a:prstGeom>
          <a:solidFill>
            <a:schemeClr val="tx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a:extLst>
              <a:ext uri="{FF2B5EF4-FFF2-40B4-BE49-F238E27FC236}">
                <a16:creationId xmlns:a16="http://schemas.microsoft.com/office/drawing/2014/main" id="{945995C5-B033-4E8C-806C-669EF216B352}"/>
              </a:ext>
            </a:extLst>
          </p:cNvPr>
          <p:cNvSpPr/>
          <p:nvPr/>
        </p:nvSpPr>
        <p:spPr>
          <a:xfrm>
            <a:off x="-79876" y="1771650"/>
            <a:ext cx="12133142" cy="2800349"/>
          </a:xfrm>
          <a:prstGeom prst="rect">
            <a:avLst/>
          </a:prstGeom>
          <a:solidFill>
            <a:schemeClr val="tx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60437097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BE4E9D7-412B-42C6-80FD-2F125187EB01}"/>
              </a:ext>
            </a:extLst>
          </p:cNvPr>
          <p:cNvPicPr>
            <a:picLocks noChangeAspect="1"/>
          </p:cNvPicPr>
          <p:nvPr/>
        </p:nvPicPr>
        <p:blipFill rotWithShape="1">
          <a:blip r:embed="rId3"/>
          <a:srcRect l="289" t="1078"/>
          <a:stretch/>
        </p:blipFill>
        <p:spPr>
          <a:xfrm>
            <a:off x="173166" y="149584"/>
            <a:ext cx="11880100" cy="6784088"/>
          </a:xfrm>
          <a:prstGeom prst="rect">
            <a:avLst/>
          </a:prstGeom>
        </p:spPr>
      </p:pic>
      <p:grpSp>
        <p:nvGrpSpPr>
          <p:cNvPr id="9" name="Group 8">
            <a:extLst>
              <a:ext uri="{FF2B5EF4-FFF2-40B4-BE49-F238E27FC236}">
                <a16:creationId xmlns:a16="http://schemas.microsoft.com/office/drawing/2014/main" id="{762C4BF8-A5E7-400B-9C20-1335842216D7}"/>
              </a:ext>
            </a:extLst>
          </p:cNvPr>
          <p:cNvGrpSpPr/>
          <p:nvPr/>
        </p:nvGrpSpPr>
        <p:grpSpPr>
          <a:xfrm>
            <a:off x="9610526" y="247043"/>
            <a:ext cx="2122503" cy="901273"/>
            <a:chOff x="9610526" y="247043"/>
            <a:chExt cx="2122503" cy="901273"/>
          </a:xfrm>
        </p:grpSpPr>
        <p:sp>
          <p:nvSpPr>
            <p:cNvPr id="11" name="Title 3">
              <a:extLst>
                <a:ext uri="{FF2B5EF4-FFF2-40B4-BE49-F238E27FC236}">
                  <a16:creationId xmlns:a16="http://schemas.microsoft.com/office/drawing/2014/main" id="{602ACB4C-FD32-44AA-8680-CD5BCE6DA11E}"/>
                </a:ext>
              </a:extLst>
            </p:cNvPr>
            <p:cNvSpPr txBox="1">
              <a:spLocks/>
            </p:cNvSpPr>
            <p:nvPr/>
          </p:nvSpPr>
          <p:spPr>
            <a:xfrm>
              <a:off x="9610526" y="247043"/>
              <a:ext cx="2122503" cy="901273"/>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400" cap="all" dirty="0">
                  <a:solidFill>
                    <a:srgbClr val="2E8EE4"/>
                  </a:solidFill>
                </a:rPr>
                <a:t>Outside-in </a:t>
              </a:r>
              <a:br>
                <a:rPr lang="en-US" sz="2400" cap="all" dirty="0">
                  <a:solidFill>
                    <a:srgbClr val="2E8EE4"/>
                  </a:solidFill>
                </a:rPr>
              </a:br>
              <a:r>
                <a:rPr lang="en-US" sz="2400" cap="all" dirty="0">
                  <a:solidFill>
                    <a:srgbClr val="2E8EE4"/>
                  </a:solidFill>
                </a:rPr>
                <a:t>diamond </a:t>
              </a:r>
              <a:endParaRPr lang="en-GB" sz="2400" dirty="0">
                <a:solidFill>
                  <a:schemeClr val="bg1"/>
                </a:solidFill>
              </a:endParaRPr>
            </a:p>
          </p:txBody>
        </p:sp>
        <p:pic>
          <p:nvPicPr>
            <p:cNvPr id="14" name="Picture 13">
              <a:extLst>
                <a:ext uri="{FF2B5EF4-FFF2-40B4-BE49-F238E27FC236}">
                  <a16:creationId xmlns:a16="http://schemas.microsoft.com/office/drawing/2014/main" id="{B507E1DB-9FA7-44BF-9E1E-F168C9DDB0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21673" y="616689"/>
              <a:ext cx="287079" cy="287079"/>
            </a:xfrm>
            <a:prstGeom prst="rect">
              <a:avLst/>
            </a:prstGeom>
          </p:spPr>
        </p:pic>
      </p:grpSp>
      <p:sp>
        <p:nvSpPr>
          <p:cNvPr id="8" name="Rectangle 7">
            <a:extLst>
              <a:ext uri="{FF2B5EF4-FFF2-40B4-BE49-F238E27FC236}">
                <a16:creationId xmlns:a16="http://schemas.microsoft.com/office/drawing/2014/main" id="{945995C5-B033-4E8C-806C-669EF216B352}"/>
              </a:ext>
            </a:extLst>
          </p:cNvPr>
          <p:cNvSpPr/>
          <p:nvPr/>
        </p:nvSpPr>
        <p:spPr>
          <a:xfrm>
            <a:off x="-79876" y="1771650"/>
            <a:ext cx="12133142" cy="4137660"/>
          </a:xfrm>
          <a:prstGeom prst="rect">
            <a:avLst/>
          </a:prstGeom>
          <a:solidFill>
            <a:schemeClr val="tx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417000344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BE4E9D7-412B-42C6-80FD-2F125187EB01}"/>
              </a:ext>
            </a:extLst>
          </p:cNvPr>
          <p:cNvPicPr>
            <a:picLocks noChangeAspect="1"/>
          </p:cNvPicPr>
          <p:nvPr/>
        </p:nvPicPr>
        <p:blipFill rotWithShape="1">
          <a:blip r:embed="rId3"/>
          <a:srcRect l="289" t="1078"/>
          <a:stretch/>
        </p:blipFill>
        <p:spPr>
          <a:xfrm>
            <a:off x="173166" y="149584"/>
            <a:ext cx="11880100" cy="6784088"/>
          </a:xfrm>
          <a:prstGeom prst="rect">
            <a:avLst/>
          </a:prstGeom>
        </p:spPr>
      </p:pic>
      <p:grpSp>
        <p:nvGrpSpPr>
          <p:cNvPr id="9" name="Group 8">
            <a:extLst>
              <a:ext uri="{FF2B5EF4-FFF2-40B4-BE49-F238E27FC236}">
                <a16:creationId xmlns:a16="http://schemas.microsoft.com/office/drawing/2014/main" id="{762C4BF8-A5E7-400B-9C20-1335842216D7}"/>
              </a:ext>
            </a:extLst>
          </p:cNvPr>
          <p:cNvGrpSpPr/>
          <p:nvPr/>
        </p:nvGrpSpPr>
        <p:grpSpPr>
          <a:xfrm>
            <a:off x="9610526" y="247043"/>
            <a:ext cx="2122503" cy="901273"/>
            <a:chOff x="9610526" y="247043"/>
            <a:chExt cx="2122503" cy="901273"/>
          </a:xfrm>
        </p:grpSpPr>
        <p:sp>
          <p:nvSpPr>
            <p:cNvPr id="11" name="Title 3">
              <a:extLst>
                <a:ext uri="{FF2B5EF4-FFF2-40B4-BE49-F238E27FC236}">
                  <a16:creationId xmlns:a16="http://schemas.microsoft.com/office/drawing/2014/main" id="{602ACB4C-FD32-44AA-8680-CD5BCE6DA11E}"/>
                </a:ext>
              </a:extLst>
            </p:cNvPr>
            <p:cNvSpPr txBox="1">
              <a:spLocks/>
            </p:cNvSpPr>
            <p:nvPr/>
          </p:nvSpPr>
          <p:spPr>
            <a:xfrm>
              <a:off x="9610526" y="247043"/>
              <a:ext cx="2122503" cy="901273"/>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400" cap="all" dirty="0">
                  <a:solidFill>
                    <a:srgbClr val="2E8EE4"/>
                  </a:solidFill>
                </a:rPr>
                <a:t>Outside-in </a:t>
              </a:r>
              <a:br>
                <a:rPr lang="en-US" sz="2400" cap="all" dirty="0">
                  <a:solidFill>
                    <a:srgbClr val="2E8EE4"/>
                  </a:solidFill>
                </a:rPr>
              </a:br>
              <a:r>
                <a:rPr lang="en-US" sz="2400" cap="all" dirty="0">
                  <a:solidFill>
                    <a:srgbClr val="2E8EE4"/>
                  </a:solidFill>
                </a:rPr>
                <a:t>diamond </a:t>
              </a:r>
              <a:endParaRPr lang="en-GB" sz="2400" dirty="0">
                <a:solidFill>
                  <a:schemeClr val="bg1"/>
                </a:solidFill>
              </a:endParaRPr>
            </a:p>
          </p:txBody>
        </p:sp>
        <p:pic>
          <p:nvPicPr>
            <p:cNvPr id="14" name="Picture 13">
              <a:extLst>
                <a:ext uri="{FF2B5EF4-FFF2-40B4-BE49-F238E27FC236}">
                  <a16:creationId xmlns:a16="http://schemas.microsoft.com/office/drawing/2014/main" id="{B507E1DB-9FA7-44BF-9E1E-F168C9DDB0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21673" y="616689"/>
              <a:ext cx="287079" cy="287079"/>
            </a:xfrm>
            <a:prstGeom prst="rect">
              <a:avLst/>
            </a:prstGeom>
          </p:spPr>
        </p:pic>
      </p:grpSp>
    </p:spTree>
    <p:extLst>
      <p:ext uri="{BB962C8B-B14F-4D97-AF65-F5344CB8AC3E}">
        <p14:creationId xmlns:p14="http://schemas.microsoft.com/office/powerpoint/2010/main" val="101097753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BE4E9D7-412B-42C6-80FD-2F125187EB01}"/>
              </a:ext>
            </a:extLst>
          </p:cNvPr>
          <p:cNvPicPr>
            <a:picLocks noChangeAspect="1"/>
          </p:cNvPicPr>
          <p:nvPr/>
        </p:nvPicPr>
        <p:blipFill rotWithShape="1">
          <a:blip r:embed="rId3"/>
          <a:srcRect l="289" t="1078"/>
          <a:stretch/>
        </p:blipFill>
        <p:spPr>
          <a:xfrm>
            <a:off x="173166" y="149584"/>
            <a:ext cx="11880100" cy="6784088"/>
          </a:xfrm>
          <a:prstGeom prst="rect">
            <a:avLst/>
          </a:prstGeom>
        </p:spPr>
      </p:pic>
      <p:grpSp>
        <p:nvGrpSpPr>
          <p:cNvPr id="9" name="Group 8">
            <a:extLst>
              <a:ext uri="{FF2B5EF4-FFF2-40B4-BE49-F238E27FC236}">
                <a16:creationId xmlns:a16="http://schemas.microsoft.com/office/drawing/2014/main" id="{762C4BF8-A5E7-400B-9C20-1335842216D7}"/>
              </a:ext>
            </a:extLst>
          </p:cNvPr>
          <p:cNvGrpSpPr/>
          <p:nvPr/>
        </p:nvGrpSpPr>
        <p:grpSpPr>
          <a:xfrm>
            <a:off x="9610526" y="247043"/>
            <a:ext cx="2122503" cy="901273"/>
            <a:chOff x="9610526" y="247043"/>
            <a:chExt cx="2122503" cy="901273"/>
          </a:xfrm>
        </p:grpSpPr>
        <p:sp>
          <p:nvSpPr>
            <p:cNvPr id="11" name="Title 3">
              <a:extLst>
                <a:ext uri="{FF2B5EF4-FFF2-40B4-BE49-F238E27FC236}">
                  <a16:creationId xmlns:a16="http://schemas.microsoft.com/office/drawing/2014/main" id="{602ACB4C-FD32-44AA-8680-CD5BCE6DA11E}"/>
                </a:ext>
              </a:extLst>
            </p:cNvPr>
            <p:cNvSpPr txBox="1">
              <a:spLocks/>
            </p:cNvSpPr>
            <p:nvPr/>
          </p:nvSpPr>
          <p:spPr>
            <a:xfrm>
              <a:off x="9610526" y="247043"/>
              <a:ext cx="2122503" cy="901273"/>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400" cap="all" dirty="0">
                  <a:solidFill>
                    <a:srgbClr val="2E8EE4"/>
                  </a:solidFill>
                </a:rPr>
                <a:t>Outside-in </a:t>
              </a:r>
              <a:br>
                <a:rPr lang="en-US" sz="2400" cap="all" dirty="0">
                  <a:solidFill>
                    <a:srgbClr val="2E8EE4"/>
                  </a:solidFill>
                </a:rPr>
              </a:br>
              <a:r>
                <a:rPr lang="en-US" sz="2400" cap="all" dirty="0">
                  <a:solidFill>
                    <a:srgbClr val="2E8EE4"/>
                  </a:solidFill>
                </a:rPr>
                <a:t>diamond </a:t>
              </a:r>
              <a:endParaRPr lang="en-GB" sz="2400" dirty="0">
                <a:solidFill>
                  <a:schemeClr val="bg1"/>
                </a:solidFill>
              </a:endParaRPr>
            </a:p>
          </p:txBody>
        </p:sp>
        <p:pic>
          <p:nvPicPr>
            <p:cNvPr id="14" name="Picture 13">
              <a:extLst>
                <a:ext uri="{FF2B5EF4-FFF2-40B4-BE49-F238E27FC236}">
                  <a16:creationId xmlns:a16="http://schemas.microsoft.com/office/drawing/2014/main" id="{B507E1DB-9FA7-44BF-9E1E-F168C9DDB0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21673" y="616689"/>
              <a:ext cx="287079" cy="287079"/>
            </a:xfrm>
            <a:prstGeom prst="rect">
              <a:avLst/>
            </a:prstGeom>
          </p:spPr>
        </p:pic>
      </p:grpSp>
      <p:grpSp>
        <p:nvGrpSpPr>
          <p:cNvPr id="4" name="Group 3">
            <a:extLst>
              <a:ext uri="{FF2B5EF4-FFF2-40B4-BE49-F238E27FC236}">
                <a16:creationId xmlns:a16="http://schemas.microsoft.com/office/drawing/2014/main" id="{185D20FD-D263-4ABC-BA99-976887863EB8}"/>
              </a:ext>
            </a:extLst>
          </p:cNvPr>
          <p:cNvGrpSpPr/>
          <p:nvPr/>
        </p:nvGrpSpPr>
        <p:grpSpPr>
          <a:xfrm>
            <a:off x="1297577" y="1680754"/>
            <a:ext cx="10615749" cy="2873829"/>
            <a:chOff x="1297577" y="1680754"/>
            <a:chExt cx="10615749" cy="2873829"/>
          </a:xfrm>
        </p:grpSpPr>
        <p:sp>
          <p:nvSpPr>
            <p:cNvPr id="2" name="Rectangle 1">
              <a:extLst>
                <a:ext uri="{FF2B5EF4-FFF2-40B4-BE49-F238E27FC236}">
                  <a16:creationId xmlns:a16="http://schemas.microsoft.com/office/drawing/2014/main" id="{C0261A2A-E3ED-4E04-A81D-6F1BEC0D188E}"/>
                </a:ext>
              </a:extLst>
            </p:cNvPr>
            <p:cNvSpPr/>
            <p:nvPr/>
          </p:nvSpPr>
          <p:spPr>
            <a:xfrm>
              <a:off x="1297577" y="1680754"/>
              <a:ext cx="10615749" cy="2873829"/>
            </a:xfrm>
            <a:prstGeom prst="rect">
              <a:avLst/>
            </a:prstGeom>
            <a:noFill/>
            <a:ln w="31750">
              <a:solidFill>
                <a:srgbClr val="2E8E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TextBox 2">
              <a:extLst>
                <a:ext uri="{FF2B5EF4-FFF2-40B4-BE49-F238E27FC236}">
                  <a16:creationId xmlns:a16="http://schemas.microsoft.com/office/drawing/2014/main" id="{9AB201D3-E35E-451D-BB41-F69BE19D0DF3}"/>
                </a:ext>
              </a:extLst>
            </p:cNvPr>
            <p:cNvSpPr txBox="1"/>
            <p:nvPr/>
          </p:nvSpPr>
          <p:spPr>
            <a:xfrm>
              <a:off x="9657808" y="1724294"/>
              <a:ext cx="2225415" cy="369332"/>
            </a:xfrm>
            <a:prstGeom prst="rect">
              <a:avLst/>
            </a:prstGeom>
            <a:noFill/>
          </p:spPr>
          <p:txBody>
            <a:bodyPr wrap="square" rtlCol="0">
              <a:spAutoFit/>
            </a:bodyPr>
            <a:lstStyle/>
            <a:p>
              <a:pPr algn="r"/>
              <a:r>
                <a:rPr lang="fr-FR" b="1" cap="all" dirty="0">
                  <a:solidFill>
                    <a:srgbClr val="2E8EE4"/>
                  </a:solidFill>
                  <a:latin typeface="Alte Haas Grotesk" panose="02000503000000020004" pitchFamily="2" charset="0"/>
                </a:rPr>
                <a:t>Arrange</a:t>
              </a:r>
            </a:p>
          </p:txBody>
        </p:sp>
      </p:grpSp>
      <p:grpSp>
        <p:nvGrpSpPr>
          <p:cNvPr id="5" name="Group 4">
            <a:extLst>
              <a:ext uri="{FF2B5EF4-FFF2-40B4-BE49-F238E27FC236}">
                <a16:creationId xmlns:a16="http://schemas.microsoft.com/office/drawing/2014/main" id="{1D6EEEEB-5A01-4C15-8E20-E2D569AB71DD}"/>
              </a:ext>
            </a:extLst>
          </p:cNvPr>
          <p:cNvGrpSpPr/>
          <p:nvPr/>
        </p:nvGrpSpPr>
        <p:grpSpPr>
          <a:xfrm>
            <a:off x="1301926" y="4685210"/>
            <a:ext cx="10615749" cy="1105988"/>
            <a:chOff x="1301926" y="4685210"/>
            <a:chExt cx="10615749" cy="1105988"/>
          </a:xfrm>
        </p:grpSpPr>
        <p:sp>
          <p:nvSpPr>
            <p:cNvPr id="7" name="Rectangle 6">
              <a:extLst>
                <a:ext uri="{FF2B5EF4-FFF2-40B4-BE49-F238E27FC236}">
                  <a16:creationId xmlns:a16="http://schemas.microsoft.com/office/drawing/2014/main" id="{9A7767F3-FE7E-4194-9F10-D4305B66A8EE}"/>
                </a:ext>
              </a:extLst>
            </p:cNvPr>
            <p:cNvSpPr/>
            <p:nvPr/>
          </p:nvSpPr>
          <p:spPr>
            <a:xfrm>
              <a:off x="1301926" y="4685210"/>
              <a:ext cx="10615749" cy="1105988"/>
            </a:xfrm>
            <a:prstGeom prst="rect">
              <a:avLst/>
            </a:prstGeom>
            <a:noFill/>
            <a:ln w="31750">
              <a:solidFill>
                <a:srgbClr val="2E8E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TextBox 9">
              <a:extLst>
                <a:ext uri="{FF2B5EF4-FFF2-40B4-BE49-F238E27FC236}">
                  <a16:creationId xmlns:a16="http://schemas.microsoft.com/office/drawing/2014/main" id="{2F95A004-8DD4-43A5-B759-15BFE3624E07}"/>
                </a:ext>
              </a:extLst>
            </p:cNvPr>
            <p:cNvSpPr txBox="1"/>
            <p:nvPr/>
          </p:nvSpPr>
          <p:spPr>
            <a:xfrm>
              <a:off x="9645362" y="4756488"/>
              <a:ext cx="2225415" cy="369332"/>
            </a:xfrm>
            <a:prstGeom prst="rect">
              <a:avLst/>
            </a:prstGeom>
            <a:noFill/>
          </p:spPr>
          <p:txBody>
            <a:bodyPr wrap="square" rtlCol="0">
              <a:spAutoFit/>
            </a:bodyPr>
            <a:lstStyle/>
            <a:p>
              <a:pPr algn="r"/>
              <a:r>
                <a:rPr lang="fr-FR" b="1" cap="all" dirty="0">
                  <a:solidFill>
                    <a:srgbClr val="2E8EE4"/>
                  </a:solidFill>
                  <a:latin typeface="Alte Haas Grotesk" panose="02000503000000020004" pitchFamily="2" charset="0"/>
                </a:rPr>
                <a:t>ACT</a:t>
              </a:r>
            </a:p>
          </p:txBody>
        </p:sp>
      </p:grpSp>
      <p:grpSp>
        <p:nvGrpSpPr>
          <p:cNvPr id="13" name="Group 12">
            <a:extLst>
              <a:ext uri="{FF2B5EF4-FFF2-40B4-BE49-F238E27FC236}">
                <a16:creationId xmlns:a16="http://schemas.microsoft.com/office/drawing/2014/main" id="{1DB792BE-0B80-46D5-B00E-FB3CC55CE5F5}"/>
              </a:ext>
            </a:extLst>
          </p:cNvPr>
          <p:cNvGrpSpPr/>
          <p:nvPr/>
        </p:nvGrpSpPr>
        <p:grpSpPr>
          <a:xfrm>
            <a:off x="1297572" y="5921826"/>
            <a:ext cx="10615749" cy="786590"/>
            <a:chOff x="1297572" y="5921826"/>
            <a:chExt cx="10615749" cy="786590"/>
          </a:xfrm>
        </p:grpSpPr>
        <p:sp>
          <p:nvSpPr>
            <p:cNvPr id="8" name="Rectangle 7">
              <a:extLst>
                <a:ext uri="{FF2B5EF4-FFF2-40B4-BE49-F238E27FC236}">
                  <a16:creationId xmlns:a16="http://schemas.microsoft.com/office/drawing/2014/main" id="{5FD6AE2C-8747-420E-9CE6-91E65509C807}"/>
                </a:ext>
              </a:extLst>
            </p:cNvPr>
            <p:cNvSpPr/>
            <p:nvPr/>
          </p:nvSpPr>
          <p:spPr>
            <a:xfrm>
              <a:off x="1297572" y="5921826"/>
              <a:ext cx="10615749" cy="786590"/>
            </a:xfrm>
            <a:prstGeom prst="rect">
              <a:avLst/>
            </a:prstGeom>
            <a:noFill/>
            <a:ln w="31750">
              <a:solidFill>
                <a:srgbClr val="2E8E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TextBox 11">
              <a:extLst>
                <a:ext uri="{FF2B5EF4-FFF2-40B4-BE49-F238E27FC236}">
                  <a16:creationId xmlns:a16="http://schemas.microsoft.com/office/drawing/2014/main" id="{49138924-6423-4236-BFC4-9BD7C3EEFAD9}"/>
                </a:ext>
              </a:extLst>
            </p:cNvPr>
            <p:cNvSpPr txBox="1"/>
            <p:nvPr/>
          </p:nvSpPr>
          <p:spPr>
            <a:xfrm>
              <a:off x="9687906" y="5939221"/>
              <a:ext cx="2225415" cy="369332"/>
            </a:xfrm>
            <a:prstGeom prst="rect">
              <a:avLst/>
            </a:prstGeom>
            <a:noFill/>
          </p:spPr>
          <p:txBody>
            <a:bodyPr wrap="square" rtlCol="0">
              <a:spAutoFit/>
            </a:bodyPr>
            <a:lstStyle/>
            <a:p>
              <a:pPr algn="r"/>
              <a:r>
                <a:rPr lang="fr-FR" b="1" cap="all" dirty="0" err="1">
                  <a:solidFill>
                    <a:srgbClr val="2E8EE4"/>
                  </a:solidFill>
                  <a:latin typeface="Alte Haas Grotesk" panose="02000503000000020004" pitchFamily="2" charset="0"/>
                </a:rPr>
                <a:t>Assert</a:t>
              </a:r>
              <a:endParaRPr lang="fr-FR" b="1" cap="all" dirty="0">
                <a:solidFill>
                  <a:srgbClr val="2E8EE4"/>
                </a:solidFill>
                <a:latin typeface="Alte Haas Grotesk" panose="02000503000000020004" pitchFamily="2" charset="0"/>
              </a:endParaRPr>
            </a:p>
          </p:txBody>
        </p:sp>
      </p:grpSp>
    </p:spTree>
    <p:extLst>
      <p:ext uri="{BB962C8B-B14F-4D97-AF65-F5344CB8AC3E}">
        <p14:creationId xmlns:p14="http://schemas.microsoft.com/office/powerpoint/2010/main" val="163627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BE4E9D7-412B-42C6-80FD-2F125187EB01}"/>
              </a:ext>
            </a:extLst>
          </p:cNvPr>
          <p:cNvPicPr>
            <a:picLocks noChangeAspect="1"/>
          </p:cNvPicPr>
          <p:nvPr/>
        </p:nvPicPr>
        <p:blipFill rotWithShape="1">
          <a:blip r:embed="rId3"/>
          <a:srcRect l="289" t="1078"/>
          <a:stretch/>
        </p:blipFill>
        <p:spPr>
          <a:xfrm>
            <a:off x="173166" y="149584"/>
            <a:ext cx="11880100" cy="6784088"/>
          </a:xfrm>
          <a:prstGeom prst="rect">
            <a:avLst/>
          </a:prstGeom>
        </p:spPr>
      </p:pic>
      <p:grpSp>
        <p:nvGrpSpPr>
          <p:cNvPr id="9" name="Group 8">
            <a:extLst>
              <a:ext uri="{FF2B5EF4-FFF2-40B4-BE49-F238E27FC236}">
                <a16:creationId xmlns:a16="http://schemas.microsoft.com/office/drawing/2014/main" id="{762C4BF8-A5E7-400B-9C20-1335842216D7}"/>
              </a:ext>
            </a:extLst>
          </p:cNvPr>
          <p:cNvGrpSpPr/>
          <p:nvPr/>
        </p:nvGrpSpPr>
        <p:grpSpPr>
          <a:xfrm>
            <a:off x="9610526" y="247043"/>
            <a:ext cx="2122503" cy="901273"/>
            <a:chOff x="9610526" y="247043"/>
            <a:chExt cx="2122503" cy="901273"/>
          </a:xfrm>
        </p:grpSpPr>
        <p:sp>
          <p:nvSpPr>
            <p:cNvPr id="11" name="Title 3">
              <a:extLst>
                <a:ext uri="{FF2B5EF4-FFF2-40B4-BE49-F238E27FC236}">
                  <a16:creationId xmlns:a16="http://schemas.microsoft.com/office/drawing/2014/main" id="{602ACB4C-FD32-44AA-8680-CD5BCE6DA11E}"/>
                </a:ext>
              </a:extLst>
            </p:cNvPr>
            <p:cNvSpPr txBox="1">
              <a:spLocks/>
            </p:cNvSpPr>
            <p:nvPr/>
          </p:nvSpPr>
          <p:spPr>
            <a:xfrm>
              <a:off x="9610526" y="247043"/>
              <a:ext cx="2122503" cy="901273"/>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400" cap="all" dirty="0">
                  <a:solidFill>
                    <a:srgbClr val="2E8EE4"/>
                  </a:solidFill>
                </a:rPr>
                <a:t>Outside-in </a:t>
              </a:r>
              <a:br>
                <a:rPr lang="en-US" sz="2400" cap="all" dirty="0">
                  <a:solidFill>
                    <a:srgbClr val="2E8EE4"/>
                  </a:solidFill>
                </a:rPr>
              </a:br>
              <a:r>
                <a:rPr lang="en-US" sz="2400" cap="all" dirty="0">
                  <a:solidFill>
                    <a:srgbClr val="2E8EE4"/>
                  </a:solidFill>
                </a:rPr>
                <a:t>diamond </a:t>
              </a:r>
              <a:endParaRPr lang="en-GB" sz="2400" dirty="0">
                <a:solidFill>
                  <a:schemeClr val="bg1"/>
                </a:solidFill>
              </a:endParaRPr>
            </a:p>
          </p:txBody>
        </p:sp>
        <p:pic>
          <p:nvPicPr>
            <p:cNvPr id="14" name="Picture 13">
              <a:extLst>
                <a:ext uri="{FF2B5EF4-FFF2-40B4-BE49-F238E27FC236}">
                  <a16:creationId xmlns:a16="http://schemas.microsoft.com/office/drawing/2014/main" id="{B507E1DB-9FA7-44BF-9E1E-F168C9DDB0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21673" y="616689"/>
              <a:ext cx="287079" cy="287079"/>
            </a:xfrm>
            <a:prstGeom prst="rect">
              <a:avLst/>
            </a:prstGeom>
          </p:spPr>
        </p:pic>
      </p:grpSp>
      <p:grpSp>
        <p:nvGrpSpPr>
          <p:cNvPr id="4" name="Group 3">
            <a:extLst>
              <a:ext uri="{FF2B5EF4-FFF2-40B4-BE49-F238E27FC236}">
                <a16:creationId xmlns:a16="http://schemas.microsoft.com/office/drawing/2014/main" id="{185D20FD-D263-4ABC-BA99-976887863EB8}"/>
              </a:ext>
            </a:extLst>
          </p:cNvPr>
          <p:cNvGrpSpPr/>
          <p:nvPr/>
        </p:nvGrpSpPr>
        <p:grpSpPr>
          <a:xfrm>
            <a:off x="1297577" y="1680754"/>
            <a:ext cx="10615749" cy="2873829"/>
            <a:chOff x="1297577" y="1680754"/>
            <a:chExt cx="10615749" cy="2873829"/>
          </a:xfrm>
        </p:grpSpPr>
        <p:sp>
          <p:nvSpPr>
            <p:cNvPr id="2" name="Rectangle 1">
              <a:extLst>
                <a:ext uri="{FF2B5EF4-FFF2-40B4-BE49-F238E27FC236}">
                  <a16:creationId xmlns:a16="http://schemas.microsoft.com/office/drawing/2014/main" id="{C0261A2A-E3ED-4E04-A81D-6F1BEC0D188E}"/>
                </a:ext>
              </a:extLst>
            </p:cNvPr>
            <p:cNvSpPr/>
            <p:nvPr/>
          </p:nvSpPr>
          <p:spPr>
            <a:xfrm>
              <a:off x="1297577" y="1680754"/>
              <a:ext cx="10615749" cy="2873829"/>
            </a:xfrm>
            <a:prstGeom prst="rect">
              <a:avLst/>
            </a:prstGeom>
            <a:noFill/>
            <a:ln w="31750">
              <a:solidFill>
                <a:srgbClr val="2E8E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TextBox 2">
              <a:extLst>
                <a:ext uri="{FF2B5EF4-FFF2-40B4-BE49-F238E27FC236}">
                  <a16:creationId xmlns:a16="http://schemas.microsoft.com/office/drawing/2014/main" id="{9AB201D3-E35E-451D-BB41-F69BE19D0DF3}"/>
                </a:ext>
              </a:extLst>
            </p:cNvPr>
            <p:cNvSpPr txBox="1"/>
            <p:nvPr/>
          </p:nvSpPr>
          <p:spPr>
            <a:xfrm>
              <a:off x="9657808" y="1724294"/>
              <a:ext cx="2225415" cy="369332"/>
            </a:xfrm>
            <a:prstGeom prst="rect">
              <a:avLst/>
            </a:prstGeom>
            <a:noFill/>
          </p:spPr>
          <p:txBody>
            <a:bodyPr wrap="square" rtlCol="0">
              <a:spAutoFit/>
            </a:bodyPr>
            <a:lstStyle/>
            <a:p>
              <a:pPr algn="r"/>
              <a:r>
                <a:rPr lang="fr-FR" b="1" cap="all" dirty="0">
                  <a:solidFill>
                    <a:srgbClr val="2E8EE4"/>
                  </a:solidFill>
                  <a:latin typeface="Alte Haas Grotesk" panose="02000503000000020004" pitchFamily="2" charset="0"/>
                </a:rPr>
                <a:t>Arrange</a:t>
              </a:r>
            </a:p>
          </p:txBody>
        </p:sp>
      </p:grpSp>
      <p:grpSp>
        <p:nvGrpSpPr>
          <p:cNvPr id="5" name="Group 4">
            <a:extLst>
              <a:ext uri="{FF2B5EF4-FFF2-40B4-BE49-F238E27FC236}">
                <a16:creationId xmlns:a16="http://schemas.microsoft.com/office/drawing/2014/main" id="{1D6EEEEB-5A01-4C15-8E20-E2D569AB71DD}"/>
              </a:ext>
            </a:extLst>
          </p:cNvPr>
          <p:cNvGrpSpPr/>
          <p:nvPr/>
        </p:nvGrpSpPr>
        <p:grpSpPr>
          <a:xfrm>
            <a:off x="1301926" y="4685210"/>
            <a:ext cx="10615749" cy="1105988"/>
            <a:chOff x="1301926" y="4685210"/>
            <a:chExt cx="10615749" cy="1105988"/>
          </a:xfrm>
        </p:grpSpPr>
        <p:sp>
          <p:nvSpPr>
            <p:cNvPr id="7" name="Rectangle 6">
              <a:extLst>
                <a:ext uri="{FF2B5EF4-FFF2-40B4-BE49-F238E27FC236}">
                  <a16:creationId xmlns:a16="http://schemas.microsoft.com/office/drawing/2014/main" id="{9A7767F3-FE7E-4194-9F10-D4305B66A8EE}"/>
                </a:ext>
              </a:extLst>
            </p:cNvPr>
            <p:cNvSpPr/>
            <p:nvPr/>
          </p:nvSpPr>
          <p:spPr>
            <a:xfrm>
              <a:off x="1301926" y="4685210"/>
              <a:ext cx="10615749" cy="1105988"/>
            </a:xfrm>
            <a:prstGeom prst="rect">
              <a:avLst/>
            </a:prstGeom>
            <a:noFill/>
            <a:ln w="31750">
              <a:solidFill>
                <a:srgbClr val="2E8E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TextBox 9">
              <a:extLst>
                <a:ext uri="{FF2B5EF4-FFF2-40B4-BE49-F238E27FC236}">
                  <a16:creationId xmlns:a16="http://schemas.microsoft.com/office/drawing/2014/main" id="{2F95A004-8DD4-43A5-B759-15BFE3624E07}"/>
                </a:ext>
              </a:extLst>
            </p:cNvPr>
            <p:cNvSpPr txBox="1"/>
            <p:nvPr/>
          </p:nvSpPr>
          <p:spPr>
            <a:xfrm>
              <a:off x="9645362" y="4756488"/>
              <a:ext cx="2225415" cy="369332"/>
            </a:xfrm>
            <a:prstGeom prst="rect">
              <a:avLst/>
            </a:prstGeom>
            <a:noFill/>
          </p:spPr>
          <p:txBody>
            <a:bodyPr wrap="square" rtlCol="0">
              <a:spAutoFit/>
            </a:bodyPr>
            <a:lstStyle/>
            <a:p>
              <a:pPr algn="r"/>
              <a:r>
                <a:rPr lang="fr-FR" b="1" cap="all" dirty="0">
                  <a:solidFill>
                    <a:srgbClr val="2E8EE4"/>
                  </a:solidFill>
                  <a:latin typeface="Alte Haas Grotesk" panose="02000503000000020004" pitchFamily="2" charset="0"/>
                </a:rPr>
                <a:t>ACT</a:t>
              </a:r>
            </a:p>
          </p:txBody>
        </p:sp>
      </p:grpSp>
      <p:grpSp>
        <p:nvGrpSpPr>
          <p:cNvPr id="13" name="Group 12">
            <a:extLst>
              <a:ext uri="{FF2B5EF4-FFF2-40B4-BE49-F238E27FC236}">
                <a16:creationId xmlns:a16="http://schemas.microsoft.com/office/drawing/2014/main" id="{1DB792BE-0B80-46D5-B00E-FB3CC55CE5F5}"/>
              </a:ext>
            </a:extLst>
          </p:cNvPr>
          <p:cNvGrpSpPr/>
          <p:nvPr/>
        </p:nvGrpSpPr>
        <p:grpSpPr>
          <a:xfrm>
            <a:off x="1297572" y="5921826"/>
            <a:ext cx="10615749" cy="786590"/>
            <a:chOff x="1297572" y="5921826"/>
            <a:chExt cx="10615749" cy="786590"/>
          </a:xfrm>
        </p:grpSpPr>
        <p:sp>
          <p:nvSpPr>
            <p:cNvPr id="8" name="Rectangle 7">
              <a:extLst>
                <a:ext uri="{FF2B5EF4-FFF2-40B4-BE49-F238E27FC236}">
                  <a16:creationId xmlns:a16="http://schemas.microsoft.com/office/drawing/2014/main" id="{5FD6AE2C-8747-420E-9CE6-91E65509C807}"/>
                </a:ext>
              </a:extLst>
            </p:cNvPr>
            <p:cNvSpPr/>
            <p:nvPr/>
          </p:nvSpPr>
          <p:spPr>
            <a:xfrm>
              <a:off x="1297572" y="5921826"/>
              <a:ext cx="10615749" cy="786590"/>
            </a:xfrm>
            <a:prstGeom prst="rect">
              <a:avLst/>
            </a:prstGeom>
            <a:noFill/>
            <a:ln w="31750">
              <a:solidFill>
                <a:srgbClr val="2E8E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TextBox 11">
              <a:extLst>
                <a:ext uri="{FF2B5EF4-FFF2-40B4-BE49-F238E27FC236}">
                  <a16:creationId xmlns:a16="http://schemas.microsoft.com/office/drawing/2014/main" id="{49138924-6423-4236-BFC4-9BD7C3EEFAD9}"/>
                </a:ext>
              </a:extLst>
            </p:cNvPr>
            <p:cNvSpPr txBox="1"/>
            <p:nvPr/>
          </p:nvSpPr>
          <p:spPr>
            <a:xfrm>
              <a:off x="9687906" y="5939221"/>
              <a:ext cx="2225415" cy="369332"/>
            </a:xfrm>
            <a:prstGeom prst="rect">
              <a:avLst/>
            </a:prstGeom>
            <a:noFill/>
          </p:spPr>
          <p:txBody>
            <a:bodyPr wrap="square" rtlCol="0">
              <a:spAutoFit/>
            </a:bodyPr>
            <a:lstStyle/>
            <a:p>
              <a:pPr algn="r"/>
              <a:r>
                <a:rPr lang="fr-FR" b="1" cap="all" dirty="0" err="1">
                  <a:solidFill>
                    <a:srgbClr val="2E8EE4"/>
                  </a:solidFill>
                  <a:latin typeface="Alte Haas Grotesk" panose="02000503000000020004" pitchFamily="2" charset="0"/>
                </a:rPr>
                <a:t>Assert</a:t>
              </a:r>
              <a:endParaRPr lang="fr-FR" b="1" cap="all" dirty="0">
                <a:solidFill>
                  <a:srgbClr val="2E8EE4"/>
                </a:solidFill>
                <a:latin typeface="Alte Haas Grotesk" panose="02000503000000020004" pitchFamily="2" charset="0"/>
              </a:endParaRPr>
            </a:p>
          </p:txBody>
        </p:sp>
      </p:grpSp>
      <p:sp>
        <p:nvSpPr>
          <p:cNvPr id="15" name="Title 3">
            <a:extLst>
              <a:ext uri="{FF2B5EF4-FFF2-40B4-BE49-F238E27FC236}">
                <a16:creationId xmlns:a16="http://schemas.microsoft.com/office/drawing/2014/main" id="{C8627658-AA01-41CF-B7E5-BC6E89BDF4E7}"/>
              </a:ext>
            </a:extLst>
          </p:cNvPr>
          <p:cNvSpPr txBox="1">
            <a:spLocks/>
          </p:cNvSpPr>
          <p:nvPr/>
        </p:nvSpPr>
        <p:spPr>
          <a:xfrm>
            <a:off x="2753625" y="807396"/>
            <a:ext cx="5119628" cy="424732"/>
          </a:xfrm>
          <a:prstGeom prst="rect">
            <a:avLst/>
          </a:prstGeom>
          <a:solidFill>
            <a:schemeClr val="tx1">
              <a:alpha val="41000"/>
            </a:schemeClr>
          </a:solidFill>
        </p:spPr>
        <p:txBody>
          <a:bodyPr vert="horz" wrap="square" lIns="91440" tIns="45720" rIns="91440" bIns="45720" rtlCol="0" anchor="t">
            <a:spAutoFit/>
          </a:bodyPr>
          <a:lstStyle>
            <a:defPPr>
              <a:defRPr lang="fr-FR"/>
            </a:defPPr>
            <a:lvl1pPr>
              <a:lnSpc>
                <a:spcPct val="90000"/>
              </a:lnSpc>
              <a:spcBef>
                <a:spcPct val="0"/>
              </a:spcBef>
              <a:buNone/>
              <a:defRPr sz="2400" b="1">
                <a:solidFill>
                  <a:schemeClr val="bg1"/>
                </a:solidFill>
                <a:latin typeface="Alte Haas Grotesk" panose="02000503000000020004" pitchFamily="2" charset="0"/>
                <a:ea typeface="+mj-ea"/>
                <a:cs typeface="+mj-cs"/>
              </a:defRPr>
            </a:lvl1pPr>
          </a:lstStyle>
          <a:p>
            <a:pPr algn="ctr"/>
            <a:r>
              <a:rPr lang="en-US" dirty="0"/>
              <a:t>Fuzzers to shorten &amp; speed setup</a:t>
            </a:r>
            <a:endParaRPr lang="en-GB" dirty="0"/>
          </a:p>
        </p:txBody>
      </p:sp>
      <p:cxnSp>
        <p:nvCxnSpPr>
          <p:cNvPr id="16" name="Connector: Curved 15">
            <a:extLst>
              <a:ext uri="{FF2B5EF4-FFF2-40B4-BE49-F238E27FC236}">
                <a16:creationId xmlns:a16="http://schemas.microsoft.com/office/drawing/2014/main" id="{85A8940D-82A9-4590-A5A5-3C3C9E17793D}"/>
              </a:ext>
            </a:extLst>
          </p:cNvPr>
          <p:cNvCxnSpPr>
            <a:cxnSpLocks/>
            <a:stCxn id="15" idx="2"/>
          </p:cNvCxnSpPr>
          <p:nvPr/>
        </p:nvCxnSpPr>
        <p:spPr>
          <a:xfrm rot="5400000">
            <a:off x="4249144" y="785705"/>
            <a:ext cx="617872" cy="1510719"/>
          </a:xfrm>
          <a:prstGeom prst="curvedConnector2">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9" name="Title 3">
            <a:extLst>
              <a:ext uri="{FF2B5EF4-FFF2-40B4-BE49-F238E27FC236}">
                <a16:creationId xmlns:a16="http://schemas.microsoft.com/office/drawing/2014/main" id="{F3ED01F1-2289-4774-92C8-9A605679C131}"/>
              </a:ext>
            </a:extLst>
          </p:cNvPr>
          <p:cNvSpPr txBox="1">
            <a:spLocks/>
          </p:cNvSpPr>
          <p:nvPr/>
        </p:nvSpPr>
        <p:spPr>
          <a:xfrm>
            <a:off x="7299986" y="3874261"/>
            <a:ext cx="4718848" cy="757130"/>
          </a:xfrm>
          <a:prstGeom prst="rect">
            <a:avLst/>
          </a:prstGeom>
          <a:solidFill>
            <a:schemeClr val="tx1">
              <a:alpha val="41000"/>
            </a:schemeClr>
          </a:solidFill>
        </p:spPr>
        <p:txBody>
          <a:bodyPr vert="horz" wrap="square" lIns="91440" tIns="45720" rIns="91440" bIns="45720" rtlCol="0" anchor="t">
            <a:sp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pPr algn="ctr"/>
            <a:r>
              <a:rPr lang="en-US" sz="2400" dirty="0">
                <a:solidFill>
                  <a:schemeClr val="bg1"/>
                </a:solidFill>
              </a:rPr>
              <a:t>Builders to shorten and “domain-driven” our test setup</a:t>
            </a:r>
          </a:p>
        </p:txBody>
      </p:sp>
      <p:cxnSp>
        <p:nvCxnSpPr>
          <p:cNvPr id="20" name="Connector: Curved 19">
            <a:extLst>
              <a:ext uri="{FF2B5EF4-FFF2-40B4-BE49-F238E27FC236}">
                <a16:creationId xmlns:a16="http://schemas.microsoft.com/office/drawing/2014/main" id="{3508DB5F-5E4A-4A99-AEA0-8CFB3AAF3246}"/>
              </a:ext>
            </a:extLst>
          </p:cNvPr>
          <p:cNvCxnSpPr>
            <a:cxnSpLocks/>
            <a:stCxn id="19" idx="1"/>
          </p:cNvCxnSpPr>
          <p:nvPr/>
        </p:nvCxnSpPr>
        <p:spPr>
          <a:xfrm rot="10800000">
            <a:off x="5035928" y="3980330"/>
            <a:ext cx="2264058" cy="272496"/>
          </a:xfrm>
          <a:prstGeom prst="curvedConnector3">
            <a:avLst>
              <a:gd name="adj1" fmla="val 50000"/>
            </a:avLst>
          </a:prstGeom>
          <a:ln w="25400">
            <a:solidFill>
              <a:schemeClr val="bg1"/>
            </a:solidFill>
            <a:tailEnd type="triangl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1811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6E0B0-7BEA-4032-A5A2-FD530BA9AFFC}"/>
              </a:ext>
            </a:extLst>
          </p:cNvPr>
          <p:cNvSpPr>
            <a:spLocks noGrp="1"/>
          </p:cNvSpPr>
          <p:nvPr>
            <p:ph type="title"/>
          </p:nvPr>
        </p:nvSpPr>
        <p:spPr>
          <a:xfrm>
            <a:off x="494695" y="4944978"/>
            <a:ext cx="10624521" cy="1561000"/>
          </a:xfrm>
        </p:spPr>
        <p:txBody>
          <a:bodyPr anchor="t">
            <a:normAutofit/>
          </a:bodyPr>
          <a:lstStyle/>
          <a:p>
            <a:r>
              <a:rPr lang="en-GB" dirty="0"/>
              <a:t>Live code</a:t>
            </a:r>
          </a:p>
        </p:txBody>
      </p:sp>
    </p:spTree>
    <p:extLst>
      <p:ext uri="{BB962C8B-B14F-4D97-AF65-F5344CB8AC3E}">
        <p14:creationId xmlns:p14="http://schemas.microsoft.com/office/powerpoint/2010/main" val="410104684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6E0B0-7BEA-4032-A5A2-FD530BA9AFFC}"/>
              </a:ext>
            </a:extLst>
          </p:cNvPr>
          <p:cNvSpPr>
            <a:spLocks noGrp="1"/>
          </p:cNvSpPr>
          <p:nvPr>
            <p:ph type="title"/>
          </p:nvPr>
        </p:nvSpPr>
        <p:spPr>
          <a:xfrm>
            <a:off x="494695" y="4944978"/>
            <a:ext cx="10624521" cy="1561000"/>
          </a:xfrm>
        </p:spPr>
        <p:txBody>
          <a:bodyPr anchor="t">
            <a:normAutofit/>
          </a:bodyPr>
          <a:lstStyle/>
          <a:p>
            <a:r>
              <a:rPr lang="en-GB" dirty="0"/>
              <a:t>Wrap up</a:t>
            </a:r>
          </a:p>
        </p:txBody>
      </p:sp>
    </p:spTree>
    <p:extLst>
      <p:ext uri="{BB962C8B-B14F-4D97-AF65-F5344CB8AC3E}">
        <p14:creationId xmlns:p14="http://schemas.microsoft.com/office/powerpoint/2010/main" val="4753850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Picture 44">
            <a:extLst>
              <a:ext uri="{FF2B5EF4-FFF2-40B4-BE49-F238E27FC236}">
                <a16:creationId xmlns:a16="http://schemas.microsoft.com/office/drawing/2014/main" id="{DAE98896-C143-458A-8F72-E4415529AD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5900" y="-123000"/>
            <a:ext cx="11304056" cy="7534154"/>
          </a:xfrm>
          <a:prstGeom prst="rect">
            <a:avLst/>
          </a:prstGeom>
        </p:spPr>
      </p:pic>
      <p:sp>
        <p:nvSpPr>
          <p:cNvPr id="43" name="Rectangle 42">
            <a:extLst>
              <a:ext uri="{FF2B5EF4-FFF2-40B4-BE49-F238E27FC236}">
                <a16:creationId xmlns:a16="http://schemas.microsoft.com/office/drawing/2014/main" id="{B06DF77F-F685-46CC-AEA0-A2F93299DF0E}"/>
              </a:ext>
            </a:extLst>
          </p:cNvPr>
          <p:cNvSpPr/>
          <p:nvPr/>
        </p:nvSpPr>
        <p:spPr>
          <a:xfrm>
            <a:off x="1383417" y="-609565"/>
            <a:ext cx="11370265" cy="7795555"/>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11" name="Title 3">
            <a:extLst>
              <a:ext uri="{FF2B5EF4-FFF2-40B4-BE49-F238E27FC236}">
                <a16:creationId xmlns:a16="http://schemas.microsoft.com/office/drawing/2014/main" id="{602ACB4C-FD32-44AA-8680-CD5BCE6DA11E}"/>
              </a:ext>
            </a:extLst>
          </p:cNvPr>
          <p:cNvSpPr txBox="1">
            <a:spLocks/>
          </p:cNvSpPr>
          <p:nvPr/>
        </p:nvSpPr>
        <p:spPr>
          <a:xfrm>
            <a:off x="727022" y="124769"/>
            <a:ext cx="608042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DDD (&amp; TDD) also love…</a:t>
            </a:r>
            <a:endParaRPr lang="en-GB" sz="7200" dirty="0">
              <a:solidFill>
                <a:schemeClr val="bg1"/>
              </a:solidFill>
            </a:endParaRPr>
          </a:p>
        </p:txBody>
      </p:sp>
      <p:grpSp>
        <p:nvGrpSpPr>
          <p:cNvPr id="3" name="Group 2">
            <a:extLst>
              <a:ext uri="{FF2B5EF4-FFF2-40B4-BE49-F238E27FC236}">
                <a16:creationId xmlns:a16="http://schemas.microsoft.com/office/drawing/2014/main" id="{EBAFDA8E-EEC9-4241-BBAB-BC2D2F8E86C6}"/>
              </a:ext>
            </a:extLst>
          </p:cNvPr>
          <p:cNvGrpSpPr/>
          <p:nvPr/>
        </p:nvGrpSpPr>
        <p:grpSpPr>
          <a:xfrm>
            <a:off x="6381981" y="1548710"/>
            <a:ext cx="5332988" cy="4866960"/>
            <a:chOff x="6729353" y="1267097"/>
            <a:chExt cx="4216031" cy="3847609"/>
          </a:xfrm>
        </p:grpSpPr>
        <p:sp>
          <p:nvSpPr>
            <p:cNvPr id="74" name="Octagon 73">
              <a:extLst>
                <a:ext uri="{FF2B5EF4-FFF2-40B4-BE49-F238E27FC236}">
                  <a16:creationId xmlns:a16="http://schemas.microsoft.com/office/drawing/2014/main" id="{F1E3CABB-62E4-47A6-8896-DEA57C52C792}"/>
                </a:ext>
              </a:extLst>
            </p:cNvPr>
            <p:cNvSpPr/>
            <p:nvPr/>
          </p:nvSpPr>
          <p:spPr>
            <a:xfrm>
              <a:off x="6872053" y="1647538"/>
              <a:ext cx="4073331" cy="3467168"/>
            </a:xfrm>
            <a:prstGeom prst="octagon">
              <a:avLst>
                <a:gd name="adj" fmla="val 30445"/>
              </a:avLst>
            </a:prstGeom>
            <a:solidFill>
              <a:srgbClr val="DFC9EF"/>
            </a:solidFill>
            <a:ln w="889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ctagon 9">
              <a:extLst>
                <a:ext uri="{FF2B5EF4-FFF2-40B4-BE49-F238E27FC236}">
                  <a16:creationId xmlns:a16="http://schemas.microsoft.com/office/drawing/2014/main" id="{FBBA3537-5C7E-4591-8124-946907AAFAB4}"/>
                </a:ext>
              </a:extLst>
            </p:cNvPr>
            <p:cNvSpPr/>
            <p:nvPr/>
          </p:nvSpPr>
          <p:spPr>
            <a:xfrm>
              <a:off x="7611446" y="2273093"/>
              <a:ext cx="2571789" cy="2189074"/>
            </a:xfrm>
            <a:prstGeom prst="octagon">
              <a:avLst>
                <a:gd name="adj" fmla="val 30445"/>
              </a:avLst>
            </a:prstGeom>
            <a:solidFill>
              <a:srgbClr val="BA8CDC"/>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E4C07E13-E787-4FBD-9471-50189356F7AC}"/>
                </a:ext>
              </a:extLst>
            </p:cNvPr>
            <p:cNvSpPr txBox="1"/>
            <p:nvPr/>
          </p:nvSpPr>
          <p:spPr>
            <a:xfrm>
              <a:off x="8780412" y="2279060"/>
              <a:ext cx="805858" cy="215444"/>
            </a:xfrm>
            <a:prstGeom prst="rect">
              <a:avLst/>
            </a:prstGeom>
            <a:noFill/>
          </p:spPr>
          <p:txBody>
            <a:bodyPr wrap="square" rtlCol="0">
              <a:spAutoFit/>
            </a:bodyPr>
            <a:lstStyle/>
            <a:p>
              <a:pPr algn="r"/>
              <a:r>
                <a:rPr lang="en-GB" sz="800" b="1" cap="all" dirty="0">
                  <a:latin typeface="Alte Haas Grotesk" panose="02000503000000020004" pitchFamily="2" charset="0"/>
                </a:rPr>
                <a:t>Domain</a:t>
              </a:r>
            </a:p>
          </p:txBody>
        </p:sp>
        <p:sp>
          <p:nvSpPr>
            <p:cNvPr id="13" name="Rectangle: Rounded Corners 12">
              <a:extLst>
                <a:ext uri="{FF2B5EF4-FFF2-40B4-BE49-F238E27FC236}">
                  <a16:creationId xmlns:a16="http://schemas.microsoft.com/office/drawing/2014/main" id="{99C3108D-C53E-4514-BC74-B0CE94AB0293}"/>
                </a:ext>
              </a:extLst>
            </p:cNvPr>
            <p:cNvSpPr/>
            <p:nvPr/>
          </p:nvSpPr>
          <p:spPr>
            <a:xfrm>
              <a:off x="8213139" y="3725327"/>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Rounded Corners 13">
              <a:extLst>
                <a:ext uri="{FF2B5EF4-FFF2-40B4-BE49-F238E27FC236}">
                  <a16:creationId xmlns:a16="http://schemas.microsoft.com/office/drawing/2014/main" id="{871F5B30-A80B-460A-B3F4-4CF3D298C8C9}"/>
                </a:ext>
              </a:extLst>
            </p:cNvPr>
            <p:cNvSpPr/>
            <p:nvPr/>
          </p:nvSpPr>
          <p:spPr>
            <a:xfrm>
              <a:off x="9427235" y="3513961"/>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Rounded Corners 14">
              <a:extLst>
                <a:ext uri="{FF2B5EF4-FFF2-40B4-BE49-F238E27FC236}">
                  <a16:creationId xmlns:a16="http://schemas.microsoft.com/office/drawing/2014/main" id="{F73A8D92-1FBD-4660-BF94-0C2CB2500690}"/>
                </a:ext>
              </a:extLst>
            </p:cNvPr>
            <p:cNvSpPr/>
            <p:nvPr/>
          </p:nvSpPr>
          <p:spPr>
            <a:xfrm>
              <a:off x="8915751" y="3956764"/>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6" name="Connector: Elbow 15">
              <a:extLst>
                <a:ext uri="{FF2B5EF4-FFF2-40B4-BE49-F238E27FC236}">
                  <a16:creationId xmlns:a16="http://schemas.microsoft.com/office/drawing/2014/main" id="{92ADCA49-922D-4583-A9CD-797434F42338}"/>
                </a:ext>
              </a:extLst>
            </p:cNvPr>
            <p:cNvCxnSpPr>
              <a:cxnSpLocks/>
              <a:stCxn id="25" idx="3"/>
              <a:endCxn id="28" idx="1"/>
            </p:cNvCxnSpPr>
            <p:nvPr/>
          </p:nvCxnSpPr>
          <p:spPr>
            <a:xfrm>
              <a:off x="8239963" y="2990227"/>
              <a:ext cx="653133" cy="105787"/>
            </a:xfrm>
            <a:prstGeom prst="bentConnector3">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6BE20C4D-E077-481F-AC31-B0767247CE6A}"/>
                </a:ext>
              </a:extLst>
            </p:cNvPr>
            <p:cNvCxnSpPr>
              <a:cxnSpLocks/>
              <a:stCxn id="28" idx="3"/>
              <a:endCxn id="14" idx="3"/>
            </p:cNvCxnSpPr>
            <p:nvPr/>
          </p:nvCxnSpPr>
          <p:spPr>
            <a:xfrm>
              <a:off x="9229728" y="3096015"/>
              <a:ext cx="534139" cy="556913"/>
            </a:xfrm>
            <a:prstGeom prst="bentConnector3">
              <a:avLst>
                <a:gd name="adj1" fmla="val 131118"/>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4163D75C-83AB-4DFB-A14E-D747BFCA06B6}"/>
                </a:ext>
              </a:extLst>
            </p:cNvPr>
            <p:cNvCxnSpPr>
              <a:cxnSpLocks/>
              <a:stCxn id="13" idx="3"/>
              <a:endCxn id="15" idx="1"/>
            </p:cNvCxnSpPr>
            <p:nvPr/>
          </p:nvCxnSpPr>
          <p:spPr>
            <a:xfrm>
              <a:off x="8549772" y="3864294"/>
              <a:ext cx="365979" cy="231437"/>
            </a:xfrm>
            <a:prstGeom prst="bentConnector3">
              <a:avLst>
                <a:gd name="adj1" fmla="val 50000"/>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4469FC4-85D1-4B50-BBD2-7C1345CFD82C}"/>
                </a:ext>
              </a:extLst>
            </p:cNvPr>
            <p:cNvCxnSpPr>
              <a:cxnSpLocks/>
              <a:stCxn id="25" idx="2"/>
              <a:endCxn id="13" idx="0"/>
            </p:cNvCxnSpPr>
            <p:nvPr/>
          </p:nvCxnSpPr>
          <p:spPr>
            <a:xfrm>
              <a:off x="8071647" y="3129193"/>
              <a:ext cx="309808" cy="596134"/>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B3E45977-E48D-4734-B756-9D2F550E99C3}"/>
                </a:ext>
              </a:extLst>
            </p:cNvPr>
            <p:cNvGrpSpPr/>
            <p:nvPr/>
          </p:nvGrpSpPr>
          <p:grpSpPr>
            <a:xfrm>
              <a:off x="8893096" y="2957048"/>
              <a:ext cx="468759" cy="277932"/>
              <a:chOff x="9227632" y="3957458"/>
              <a:chExt cx="644700" cy="382249"/>
            </a:xfrm>
          </p:grpSpPr>
          <p:sp>
            <p:nvSpPr>
              <p:cNvPr id="28" name="Rectangle: Rounded Corners 27">
                <a:extLst>
                  <a:ext uri="{FF2B5EF4-FFF2-40B4-BE49-F238E27FC236}">
                    <a16:creationId xmlns:a16="http://schemas.microsoft.com/office/drawing/2014/main" id="{4512494C-4C73-4FC1-A516-5E44C0DF638C}"/>
                  </a:ext>
                </a:extLst>
              </p:cNvPr>
              <p:cNvSpPr/>
              <p:nvPr/>
            </p:nvSpPr>
            <p:spPr>
              <a:xfrm>
                <a:off x="9227632" y="3957458"/>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Diamond 28">
                <a:extLst>
                  <a:ext uri="{FF2B5EF4-FFF2-40B4-BE49-F238E27FC236}">
                    <a16:creationId xmlns:a16="http://schemas.microsoft.com/office/drawing/2014/main" id="{F6E506FF-5389-477F-BAA2-CA1F9F5C9062}"/>
                  </a:ext>
                </a:extLst>
              </p:cNvPr>
              <p:cNvSpPr/>
              <p:nvPr/>
            </p:nvSpPr>
            <p:spPr>
              <a:xfrm>
                <a:off x="9690614" y="4057723"/>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22" name="Group 21">
              <a:extLst>
                <a:ext uri="{FF2B5EF4-FFF2-40B4-BE49-F238E27FC236}">
                  <a16:creationId xmlns:a16="http://schemas.microsoft.com/office/drawing/2014/main" id="{E7B9F872-DB72-47D5-8EF6-685B55BA1483}"/>
                </a:ext>
              </a:extLst>
            </p:cNvPr>
            <p:cNvGrpSpPr/>
            <p:nvPr/>
          </p:nvGrpSpPr>
          <p:grpSpPr>
            <a:xfrm>
              <a:off x="7903330" y="2851261"/>
              <a:ext cx="471424" cy="277932"/>
              <a:chOff x="7897242" y="3479357"/>
              <a:chExt cx="648365" cy="382249"/>
            </a:xfrm>
          </p:grpSpPr>
          <p:sp>
            <p:nvSpPr>
              <p:cNvPr id="25" name="Rectangle: Rounded Corners 24">
                <a:extLst>
                  <a:ext uri="{FF2B5EF4-FFF2-40B4-BE49-F238E27FC236}">
                    <a16:creationId xmlns:a16="http://schemas.microsoft.com/office/drawing/2014/main" id="{74FF85BB-00BB-4E1B-910A-D75B9E6077EB}"/>
                  </a:ext>
                </a:extLst>
              </p:cNvPr>
              <p:cNvSpPr/>
              <p:nvPr/>
            </p:nvSpPr>
            <p:spPr>
              <a:xfrm>
                <a:off x="7897242" y="3479357"/>
                <a:ext cx="462983"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Diamond 26">
                <a:extLst>
                  <a:ext uri="{FF2B5EF4-FFF2-40B4-BE49-F238E27FC236}">
                    <a16:creationId xmlns:a16="http://schemas.microsoft.com/office/drawing/2014/main" id="{6DFB715C-3E95-4833-860D-A8CE62F1A3CF}"/>
                  </a:ext>
                </a:extLst>
              </p:cNvPr>
              <p:cNvSpPr/>
              <p:nvPr/>
            </p:nvSpPr>
            <p:spPr>
              <a:xfrm>
                <a:off x="8363890" y="3575560"/>
                <a:ext cx="181717" cy="181719"/>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cxnSp>
          <p:nvCxnSpPr>
            <p:cNvPr id="24" name="Straight Connector 23">
              <a:extLst>
                <a:ext uri="{FF2B5EF4-FFF2-40B4-BE49-F238E27FC236}">
                  <a16:creationId xmlns:a16="http://schemas.microsoft.com/office/drawing/2014/main" id="{55E19BD1-6957-40BF-83A3-4CD59ACFE0BF}"/>
                </a:ext>
              </a:extLst>
            </p:cNvPr>
            <p:cNvCxnSpPr>
              <a:cxnSpLocks/>
            </p:cNvCxnSpPr>
            <p:nvPr/>
          </p:nvCxnSpPr>
          <p:spPr>
            <a:xfrm>
              <a:off x="8054837" y="2685084"/>
              <a:ext cx="0" cy="166178"/>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47" name="Right Brace 46">
              <a:extLst>
                <a:ext uri="{FF2B5EF4-FFF2-40B4-BE49-F238E27FC236}">
                  <a16:creationId xmlns:a16="http://schemas.microsoft.com/office/drawing/2014/main" id="{2C1DCAC6-41ED-4AEF-B15E-406A6B8D14BE}"/>
                </a:ext>
              </a:extLst>
            </p:cNvPr>
            <p:cNvSpPr/>
            <p:nvPr/>
          </p:nvSpPr>
          <p:spPr>
            <a:xfrm rot="13371144">
              <a:off x="9861933" y="4179326"/>
              <a:ext cx="542085" cy="322517"/>
            </a:xfrm>
            <a:prstGeom prst="rightBrace">
              <a:avLst>
                <a:gd name="adj1" fmla="val 8333"/>
                <a:gd name="adj2" fmla="val 55289"/>
              </a:avLst>
            </a:prstGeom>
            <a:ln w="349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cxnSp>
          <p:nvCxnSpPr>
            <p:cNvPr id="50" name="Straight Arrow Connector 49">
              <a:extLst>
                <a:ext uri="{FF2B5EF4-FFF2-40B4-BE49-F238E27FC236}">
                  <a16:creationId xmlns:a16="http://schemas.microsoft.com/office/drawing/2014/main" id="{1C0A515F-DD78-42D9-9846-6F242FA62508}"/>
                </a:ext>
              </a:extLst>
            </p:cNvPr>
            <p:cNvCxnSpPr>
              <a:cxnSpLocks/>
              <a:stCxn id="14" idx="2"/>
              <a:endCxn id="44" idx="1"/>
            </p:cNvCxnSpPr>
            <p:nvPr/>
          </p:nvCxnSpPr>
          <p:spPr>
            <a:xfrm>
              <a:off x="9595551" y="3791893"/>
              <a:ext cx="201516" cy="205056"/>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C1BEB735-FA8C-45E4-B5FF-C9A2C47F8928}"/>
                </a:ext>
              </a:extLst>
            </p:cNvPr>
            <p:cNvCxnSpPr>
              <a:cxnSpLocks/>
              <a:endCxn id="23" idx="1"/>
            </p:cNvCxnSpPr>
            <p:nvPr/>
          </p:nvCxnSpPr>
          <p:spPr>
            <a:xfrm>
              <a:off x="7617741" y="2255127"/>
              <a:ext cx="383071" cy="310904"/>
            </a:xfrm>
            <a:prstGeom prst="straightConnector1">
              <a:avLst/>
            </a:prstGeom>
            <a:ln w="381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A926DF01-8A19-4158-B2AA-37D3D2F0C252}"/>
                </a:ext>
              </a:extLst>
            </p:cNvPr>
            <p:cNvSpPr/>
            <p:nvPr/>
          </p:nvSpPr>
          <p:spPr>
            <a:xfrm>
              <a:off x="9777226" y="3977108"/>
              <a:ext cx="135481" cy="13548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val 22">
              <a:extLst>
                <a:ext uri="{FF2B5EF4-FFF2-40B4-BE49-F238E27FC236}">
                  <a16:creationId xmlns:a16="http://schemas.microsoft.com/office/drawing/2014/main" id="{F8421C92-9E24-42C3-A033-15C5B3FEFF2B}"/>
                </a:ext>
              </a:extLst>
            </p:cNvPr>
            <p:cNvSpPr/>
            <p:nvPr/>
          </p:nvSpPr>
          <p:spPr>
            <a:xfrm>
              <a:off x="7980971" y="2546190"/>
              <a:ext cx="135481" cy="13548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Rectangle 1">
              <a:extLst>
                <a:ext uri="{FF2B5EF4-FFF2-40B4-BE49-F238E27FC236}">
                  <a16:creationId xmlns:a16="http://schemas.microsoft.com/office/drawing/2014/main" id="{DE82A024-73C0-47D8-B6B7-0CEDF0105717}"/>
                </a:ext>
              </a:extLst>
            </p:cNvPr>
            <p:cNvSpPr/>
            <p:nvPr/>
          </p:nvSpPr>
          <p:spPr>
            <a:xfrm rot="18900000">
              <a:off x="7330416" y="2087910"/>
              <a:ext cx="591983" cy="347208"/>
            </a:xfrm>
            <a:prstGeom prst="rect">
              <a:avLst/>
            </a:prstGeom>
            <a:solidFill>
              <a:schemeClr val="accent4">
                <a:lumMod val="60000"/>
                <a:lumOff val="4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900" dirty="0">
                  <a:solidFill>
                    <a:schemeClr val="tx1"/>
                  </a:solidFill>
                </a:rPr>
                <a:t>Adapter</a:t>
              </a:r>
              <a:endParaRPr lang="en-GB" sz="900" dirty="0">
                <a:solidFill>
                  <a:schemeClr val="tx1"/>
                </a:solidFill>
              </a:endParaRPr>
            </a:p>
          </p:txBody>
        </p:sp>
        <p:pic>
          <p:nvPicPr>
            <p:cNvPr id="64" name="Picture 63">
              <a:extLst>
                <a:ext uri="{FF2B5EF4-FFF2-40B4-BE49-F238E27FC236}">
                  <a16:creationId xmlns:a16="http://schemas.microsoft.com/office/drawing/2014/main" id="{85DECDFC-D28A-4E71-9CA2-8AF9CB62868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29353" y="1500997"/>
              <a:ext cx="550916" cy="519238"/>
            </a:xfrm>
            <a:prstGeom prst="rect">
              <a:avLst/>
            </a:prstGeom>
          </p:spPr>
        </p:pic>
        <p:cxnSp>
          <p:nvCxnSpPr>
            <p:cNvPr id="65" name="Straight Arrow Connector 64">
              <a:extLst>
                <a:ext uri="{FF2B5EF4-FFF2-40B4-BE49-F238E27FC236}">
                  <a16:creationId xmlns:a16="http://schemas.microsoft.com/office/drawing/2014/main" id="{C6DC7D20-2C09-459A-B475-A292556B29A4}"/>
                </a:ext>
              </a:extLst>
            </p:cNvPr>
            <p:cNvCxnSpPr>
              <a:cxnSpLocks/>
            </p:cNvCxnSpPr>
            <p:nvPr/>
          </p:nvCxnSpPr>
          <p:spPr>
            <a:xfrm>
              <a:off x="7232908" y="1905101"/>
              <a:ext cx="214564" cy="168048"/>
            </a:xfrm>
            <a:prstGeom prst="straightConnector1">
              <a:avLst/>
            </a:prstGeom>
            <a:ln w="19050">
              <a:solidFill>
                <a:schemeClr val="bg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060AE528-A9F2-440C-9BBF-D62CC5FAC4F4}"/>
                </a:ext>
              </a:extLst>
            </p:cNvPr>
            <p:cNvSpPr txBox="1"/>
            <p:nvPr/>
          </p:nvSpPr>
          <p:spPr>
            <a:xfrm>
              <a:off x="7226576" y="1737558"/>
              <a:ext cx="489191" cy="230832"/>
            </a:xfrm>
            <a:prstGeom prst="rect">
              <a:avLst/>
            </a:prstGeom>
            <a:noFill/>
          </p:spPr>
          <p:txBody>
            <a:bodyPr wrap="square" rtlCol="0">
              <a:spAutoFit/>
            </a:bodyPr>
            <a:lstStyle/>
            <a:p>
              <a:r>
                <a:rPr lang="fr-FR" sz="900" b="1" dirty="0">
                  <a:solidFill>
                    <a:schemeClr val="bg1"/>
                  </a:solidFill>
                  <a:latin typeface="Alte Haas Grotesk" panose="02000503000000020004" pitchFamily="2" charset="0"/>
                </a:rPr>
                <a:t>HTTP</a:t>
              </a:r>
              <a:endParaRPr lang="en-GB" sz="900" b="1" dirty="0">
                <a:solidFill>
                  <a:schemeClr val="bg1"/>
                </a:solidFill>
                <a:latin typeface="Alte Haas Grotesk" panose="02000503000000020004" pitchFamily="2" charset="0"/>
              </a:endParaRPr>
            </a:p>
          </p:txBody>
        </p:sp>
        <p:sp>
          <p:nvSpPr>
            <p:cNvPr id="76" name="TextBox 75">
              <a:extLst>
                <a:ext uri="{FF2B5EF4-FFF2-40B4-BE49-F238E27FC236}">
                  <a16:creationId xmlns:a16="http://schemas.microsoft.com/office/drawing/2014/main" id="{EA3149A1-D89B-448D-8FF7-E9BED73D05B9}"/>
                </a:ext>
              </a:extLst>
            </p:cNvPr>
            <p:cNvSpPr txBox="1"/>
            <p:nvPr/>
          </p:nvSpPr>
          <p:spPr>
            <a:xfrm>
              <a:off x="8685654" y="1708071"/>
              <a:ext cx="1204271" cy="215444"/>
            </a:xfrm>
            <a:prstGeom prst="rect">
              <a:avLst/>
            </a:prstGeom>
            <a:noFill/>
          </p:spPr>
          <p:txBody>
            <a:bodyPr wrap="square" rtlCol="0">
              <a:spAutoFit/>
            </a:bodyPr>
            <a:lstStyle/>
            <a:p>
              <a:pPr algn="r"/>
              <a:r>
                <a:rPr lang="en-GB" sz="800" b="1" cap="all" dirty="0">
                  <a:latin typeface="Alte Haas Grotesk" panose="02000503000000020004" pitchFamily="2" charset="0"/>
                </a:rPr>
                <a:t>Infrastructure</a:t>
              </a:r>
            </a:p>
          </p:txBody>
        </p:sp>
        <p:sp>
          <p:nvSpPr>
            <p:cNvPr id="40" name="TextBox 39">
              <a:extLst>
                <a:ext uri="{FF2B5EF4-FFF2-40B4-BE49-F238E27FC236}">
                  <a16:creationId xmlns:a16="http://schemas.microsoft.com/office/drawing/2014/main" id="{4DF82956-BFA2-49C9-AD92-48BB1F5051BF}"/>
                </a:ext>
              </a:extLst>
            </p:cNvPr>
            <p:cNvSpPr txBox="1"/>
            <p:nvPr/>
          </p:nvSpPr>
          <p:spPr>
            <a:xfrm>
              <a:off x="7936662" y="1267097"/>
              <a:ext cx="1877213" cy="338554"/>
            </a:xfrm>
            <a:prstGeom prst="rect">
              <a:avLst/>
            </a:prstGeom>
            <a:noFill/>
          </p:spPr>
          <p:txBody>
            <a:bodyPr wrap="square" rtlCol="0">
              <a:spAutoFit/>
            </a:bodyPr>
            <a:lstStyle/>
            <a:p>
              <a:pPr algn="ctr"/>
              <a:r>
                <a:rPr lang="en-GB" sz="1600" b="1" cap="all" dirty="0">
                  <a:solidFill>
                    <a:schemeClr val="bg1"/>
                  </a:solidFill>
                  <a:latin typeface="Alte Haas Grotesk" panose="02000503000000020004" pitchFamily="2" charset="0"/>
                </a:rPr>
                <a:t>Our </a:t>
              </a:r>
              <a:r>
                <a:rPr lang="en-GB" sz="1600" b="1" cap="all" dirty="0" err="1">
                  <a:solidFill>
                    <a:schemeClr val="bg1"/>
                  </a:solidFill>
                  <a:latin typeface="Alte Haas Grotesk" panose="02000503000000020004" pitchFamily="2" charset="0"/>
                </a:rPr>
                <a:t>WeB</a:t>
              </a:r>
              <a:r>
                <a:rPr lang="en-GB" sz="1600" b="1" cap="all" dirty="0">
                  <a:solidFill>
                    <a:schemeClr val="bg1"/>
                  </a:solidFill>
                  <a:latin typeface="Alte Haas Grotesk" panose="02000503000000020004" pitchFamily="2" charset="0"/>
                </a:rPr>
                <a:t> API</a:t>
              </a:r>
            </a:p>
          </p:txBody>
        </p:sp>
        <p:sp>
          <p:nvSpPr>
            <p:cNvPr id="41" name="Rectangle 40">
              <a:extLst>
                <a:ext uri="{FF2B5EF4-FFF2-40B4-BE49-F238E27FC236}">
                  <a16:creationId xmlns:a16="http://schemas.microsoft.com/office/drawing/2014/main" id="{F70F9C09-1DB0-49C8-A50B-6A3D06FE2BC3}"/>
                </a:ext>
              </a:extLst>
            </p:cNvPr>
            <p:cNvSpPr/>
            <p:nvPr/>
          </p:nvSpPr>
          <p:spPr>
            <a:xfrm rot="18900000">
              <a:off x="9966453" y="4258022"/>
              <a:ext cx="591983" cy="347208"/>
            </a:xfrm>
            <a:prstGeom prst="rect">
              <a:avLst/>
            </a:prstGeom>
            <a:solidFill>
              <a:schemeClr val="accent4">
                <a:lumMod val="60000"/>
                <a:lumOff val="4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900" dirty="0">
                  <a:solidFill>
                    <a:schemeClr val="tx1"/>
                  </a:solidFill>
                </a:rPr>
                <a:t>Adapter</a:t>
              </a:r>
              <a:endParaRPr lang="en-GB" sz="900" dirty="0">
                <a:solidFill>
                  <a:schemeClr val="tx1"/>
                </a:solidFill>
              </a:endParaRPr>
            </a:p>
          </p:txBody>
        </p:sp>
      </p:grpSp>
      <p:sp>
        <p:nvSpPr>
          <p:cNvPr id="42" name="Title 3">
            <a:extLst>
              <a:ext uri="{FF2B5EF4-FFF2-40B4-BE49-F238E27FC236}">
                <a16:creationId xmlns:a16="http://schemas.microsoft.com/office/drawing/2014/main" id="{79739C7A-8703-4631-978F-5E8CB042E58F}"/>
              </a:ext>
            </a:extLst>
          </p:cNvPr>
          <p:cNvSpPr txBox="1">
            <a:spLocks/>
          </p:cNvSpPr>
          <p:nvPr/>
        </p:nvSpPr>
        <p:spPr>
          <a:xfrm>
            <a:off x="781318" y="4270693"/>
            <a:ext cx="2611362" cy="161555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800" dirty="0">
                <a:solidFill>
                  <a:schemeClr val="bg1"/>
                </a:solidFill>
              </a:rPr>
              <a:t>Ports &amp; Adapters</a:t>
            </a:r>
            <a:endParaRPr lang="en-GB" sz="1800" dirty="0">
              <a:solidFill>
                <a:schemeClr val="bg1"/>
              </a:solidFill>
            </a:endParaRPr>
          </a:p>
        </p:txBody>
      </p:sp>
      <p:sp>
        <p:nvSpPr>
          <p:cNvPr id="46" name="TextBox 45">
            <a:extLst>
              <a:ext uri="{FF2B5EF4-FFF2-40B4-BE49-F238E27FC236}">
                <a16:creationId xmlns:a16="http://schemas.microsoft.com/office/drawing/2014/main" id="{6382B9F5-4E84-4B04-BE41-6D3DD856C84E}"/>
              </a:ext>
            </a:extLst>
          </p:cNvPr>
          <p:cNvSpPr txBox="1"/>
          <p:nvPr/>
        </p:nvSpPr>
        <p:spPr>
          <a:xfrm>
            <a:off x="9114521" y="480001"/>
            <a:ext cx="2700734" cy="461665"/>
          </a:xfrm>
          <a:prstGeom prst="rect">
            <a:avLst/>
          </a:prstGeom>
          <a:noFill/>
        </p:spPr>
        <p:txBody>
          <a:bodyPr wrap="square" rtlCol="0">
            <a:spAutoFit/>
          </a:bodyPr>
          <a:lstStyle/>
          <a:p>
            <a:r>
              <a:rPr lang="en-US" sz="2400" dirty="0">
                <a:solidFill>
                  <a:schemeClr val="bg1"/>
                </a:solidFill>
                <a:latin typeface="DK More Or Less" pitchFamily="50" charset="0"/>
              </a:rPr>
              <a:t>Deploy as you wish</a:t>
            </a:r>
            <a:endParaRPr lang="en-GB" sz="2400" dirty="0">
              <a:solidFill>
                <a:schemeClr val="bg1"/>
              </a:solidFill>
              <a:latin typeface="DK More Or Less" pitchFamily="50" charset="0"/>
            </a:endParaRPr>
          </a:p>
        </p:txBody>
      </p:sp>
      <p:cxnSp>
        <p:nvCxnSpPr>
          <p:cNvPr id="48" name="Connector: Curved 47">
            <a:extLst>
              <a:ext uri="{FF2B5EF4-FFF2-40B4-BE49-F238E27FC236}">
                <a16:creationId xmlns:a16="http://schemas.microsoft.com/office/drawing/2014/main" id="{69462D8D-C85E-4C9D-BF32-30B871B2B52D}"/>
              </a:ext>
            </a:extLst>
          </p:cNvPr>
          <p:cNvCxnSpPr>
            <a:cxnSpLocks/>
          </p:cNvCxnSpPr>
          <p:nvPr/>
        </p:nvCxnSpPr>
        <p:spPr>
          <a:xfrm flipH="1">
            <a:off x="7539361" y="786362"/>
            <a:ext cx="1501714" cy="1775345"/>
          </a:xfrm>
          <a:prstGeom prst="curvedConnector2">
            <a:avLst/>
          </a:prstGeom>
          <a:ln w="34925">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E6EEF0ED-009D-4FAA-ADDA-D83B5EF04101}"/>
              </a:ext>
            </a:extLst>
          </p:cNvPr>
          <p:cNvCxnSpPr>
            <a:cxnSpLocks/>
          </p:cNvCxnSpPr>
          <p:nvPr/>
        </p:nvCxnSpPr>
        <p:spPr>
          <a:xfrm>
            <a:off x="11039966" y="5687481"/>
            <a:ext cx="509580" cy="469531"/>
          </a:xfrm>
          <a:prstGeom prst="straightConnector1">
            <a:avLst/>
          </a:prstGeom>
          <a:ln w="19050">
            <a:solidFill>
              <a:schemeClr val="bg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43A1F4EB-4CD9-4F2A-B90A-05C2419860FB}"/>
              </a:ext>
            </a:extLst>
          </p:cNvPr>
          <p:cNvSpPr txBox="1"/>
          <p:nvPr/>
        </p:nvSpPr>
        <p:spPr>
          <a:xfrm>
            <a:off x="11307021" y="5798930"/>
            <a:ext cx="578564" cy="273004"/>
          </a:xfrm>
          <a:prstGeom prst="rect">
            <a:avLst/>
          </a:prstGeom>
          <a:noFill/>
        </p:spPr>
        <p:txBody>
          <a:bodyPr wrap="square" rtlCol="0">
            <a:spAutoFit/>
          </a:bodyPr>
          <a:lstStyle/>
          <a:p>
            <a:r>
              <a:rPr lang="fr-FR" sz="900" b="1" dirty="0">
                <a:solidFill>
                  <a:schemeClr val="bg1"/>
                </a:solidFill>
                <a:latin typeface="Alte Haas Grotesk" panose="02000503000000020004" pitchFamily="2" charset="0"/>
              </a:rPr>
              <a:t>HTTP</a:t>
            </a:r>
            <a:endParaRPr lang="en-GB" sz="900" b="1" dirty="0">
              <a:solidFill>
                <a:schemeClr val="bg1"/>
              </a:solidFill>
              <a:latin typeface="Alte Haas Grotesk" panose="02000503000000020004" pitchFamily="2" charset="0"/>
            </a:endParaRPr>
          </a:p>
        </p:txBody>
      </p:sp>
      <p:sp>
        <p:nvSpPr>
          <p:cNvPr id="52" name="Octagon 51">
            <a:extLst>
              <a:ext uri="{FF2B5EF4-FFF2-40B4-BE49-F238E27FC236}">
                <a16:creationId xmlns:a16="http://schemas.microsoft.com/office/drawing/2014/main" id="{EBB5CFA5-1B1E-4280-81A6-49A1062D79CB}"/>
              </a:ext>
            </a:extLst>
          </p:cNvPr>
          <p:cNvSpPr/>
          <p:nvPr/>
        </p:nvSpPr>
        <p:spPr>
          <a:xfrm>
            <a:off x="11564522" y="6090393"/>
            <a:ext cx="425831" cy="362462"/>
          </a:xfrm>
          <a:prstGeom prst="octagon">
            <a:avLst>
              <a:gd name="adj" fmla="val 30445"/>
            </a:avLst>
          </a:prstGeom>
          <a:solidFill>
            <a:srgbClr val="DFC9EF"/>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800" b="1" dirty="0">
                <a:solidFill>
                  <a:schemeClr val="tx1"/>
                </a:solidFill>
                <a:latin typeface="Alte Haas Grotesk" panose="02000503000000020004" pitchFamily="2" charset="0"/>
              </a:rPr>
              <a:t>API</a:t>
            </a:r>
            <a:endParaRPr lang="en-GB" sz="800" b="1" dirty="0">
              <a:solidFill>
                <a:schemeClr val="tx1"/>
              </a:solidFill>
              <a:latin typeface="Alte Haas Grotesk" panose="02000503000000020004" pitchFamily="2" charset="0"/>
            </a:endParaRPr>
          </a:p>
        </p:txBody>
      </p:sp>
    </p:spTree>
    <p:extLst>
      <p:ext uri="{BB962C8B-B14F-4D97-AF65-F5344CB8AC3E}">
        <p14:creationId xmlns:p14="http://schemas.microsoft.com/office/powerpoint/2010/main" val="409424715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Isosceles Triangle 56">
            <a:extLst>
              <a:ext uri="{FF2B5EF4-FFF2-40B4-BE49-F238E27FC236}">
                <a16:creationId xmlns:a16="http://schemas.microsoft.com/office/drawing/2014/main" id="{082833DD-AD8A-44FB-9DD1-0B1D995C1AE3}"/>
              </a:ext>
            </a:extLst>
          </p:cNvPr>
          <p:cNvSpPr/>
          <p:nvPr/>
        </p:nvSpPr>
        <p:spPr>
          <a:xfrm>
            <a:off x="4363965" y="-1"/>
            <a:ext cx="7809593" cy="175065"/>
          </a:xfrm>
          <a:prstGeom prst="triangle">
            <a:avLst>
              <a:gd name="adj" fmla="val 84553"/>
            </a:avLst>
          </a:prstGeom>
          <a:solidFill>
            <a:srgbClr val="E7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Isosceles Triangle 18">
            <a:extLst>
              <a:ext uri="{FF2B5EF4-FFF2-40B4-BE49-F238E27FC236}">
                <a16:creationId xmlns:a16="http://schemas.microsoft.com/office/drawing/2014/main" id="{59F5850A-0D96-4B08-A418-2485E651E750}"/>
              </a:ext>
            </a:extLst>
          </p:cNvPr>
          <p:cNvSpPr/>
          <p:nvPr/>
        </p:nvSpPr>
        <p:spPr>
          <a:xfrm rot="10800000">
            <a:off x="4281564" y="5655994"/>
            <a:ext cx="1027641" cy="334726"/>
          </a:xfrm>
          <a:prstGeom prst="triangle">
            <a:avLst>
              <a:gd name="adj" fmla="val 43912"/>
            </a:avLst>
          </a:prstGeom>
          <a:solidFill>
            <a:srgbClr val="E7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6" name="Arrow: Pentagon 55">
            <a:extLst>
              <a:ext uri="{FF2B5EF4-FFF2-40B4-BE49-F238E27FC236}">
                <a16:creationId xmlns:a16="http://schemas.microsoft.com/office/drawing/2014/main" id="{FB5ED179-6DC0-4D18-B19E-08D0E451037B}"/>
              </a:ext>
            </a:extLst>
          </p:cNvPr>
          <p:cNvSpPr/>
          <p:nvPr/>
        </p:nvSpPr>
        <p:spPr>
          <a:xfrm>
            <a:off x="4352411" y="168524"/>
            <a:ext cx="7256310" cy="837722"/>
          </a:xfrm>
          <a:prstGeom prst="homePlate">
            <a:avLst/>
          </a:prstGeom>
          <a:solidFill>
            <a:srgbClr val="E7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5" name="Arrow: Pentagon 54">
            <a:extLst>
              <a:ext uri="{FF2B5EF4-FFF2-40B4-BE49-F238E27FC236}">
                <a16:creationId xmlns:a16="http://schemas.microsoft.com/office/drawing/2014/main" id="{90302C7E-F390-40F7-9DD0-8F2676F58BE8}"/>
              </a:ext>
            </a:extLst>
          </p:cNvPr>
          <p:cNvSpPr/>
          <p:nvPr/>
        </p:nvSpPr>
        <p:spPr>
          <a:xfrm>
            <a:off x="4615650" y="1025990"/>
            <a:ext cx="7256310" cy="728077"/>
          </a:xfrm>
          <a:prstGeom prst="homePlate">
            <a:avLst/>
          </a:prstGeom>
          <a:solidFill>
            <a:srgbClr val="E7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 name="Arrow: Pentagon 51">
            <a:extLst>
              <a:ext uri="{FF2B5EF4-FFF2-40B4-BE49-F238E27FC236}">
                <a16:creationId xmlns:a16="http://schemas.microsoft.com/office/drawing/2014/main" id="{98C7FA10-904F-4318-9252-B1DDCE0C3A16}"/>
              </a:ext>
            </a:extLst>
          </p:cNvPr>
          <p:cNvSpPr/>
          <p:nvPr/>
        </p:nvSpPr>
        <p:spPr>
          <a:xfrm>
            <a:off x="4285561" y="4640040"/>
            <a:ext cx="5457507" cy="1021541"/>
          </a:xfrm>
          <a:prstGeom prst="homePlate">
            <a:avLst/>
          </a:prstGeom>
          <a:solidFill>
            <a:srgbClr val="E7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Arrow: Pentagon 9">
            <a:extLst>
              <a:ext uri="{FF2B5EF4-FFF2-40B4-BE49-F238E27FC236}">
                <a16:creationId xmlns:a16="http://schemas.microsoft.com/office/drawing/2014/main" id="{64F7A167-F6C0-4F96-AC15-53E05271C3BD}"/>
              </a:ext>
            </a:extLst>
          </p:cNvPr>
          <p:cNvSpPr/>
          <p:nvPr/>
        </p:nvSpPr>
        <p:spPr>
          <a:xfrm>
            <a:off x="5157802" y="1810568"/>
            <a:ext cx="5502177" cy="2759382"/>
          </a:xfrm>
          <a:prstGeom prst="homePlate">
            <a:avLst/>
          </a:prstGeom>
          <a:solidFill>
            <a:srgbClr val="E7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Right Triangle 48">
            <a:extLst>
              <a:ext uri="{FF2B5EF4-FFF2-40B4-BE49-F238E27FC236}">
                <a16:creationId xmlns:a16="http://schemas.microsoft.com/office/drawing/2014/main" id="{20066B0B-E133-46A0-97E1-551F4370115B}"/>
              </a:ext>
            </a:extLst>
          </p:cNvPr>
          <p:cNvSpPr/>
          <p:nvPr/>
        </p:nvSpPr>
        <p:spPr>
          <a:xfrm rot="16200000">
            <a:off x="4056436" y="-1348149"/>
            <a:ext cx="8128531" cy="8283766"/>
          </a:xfrm>
          <a:prstGeom prst="rtTriangl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TextBox 41">
            <a:extLst>
              <a:ext uri="{FF2B5EF4-FFF2-40B4-BE49-F238E27FC236}">
                <a16:creationId xmlns:a16="http://schemas.microsoft.com/office/drawing/2014/main" id="{89C191D2-6CBA-4FF3-985D-236E02774F51}"/>
              </a:ext>
            </a:extLst>
          </p:cNvPr>
          <p:cNvSpPr txBox="1"/>
          <p:nvPr/>
        </p:nvSpPr>
        <p:spPr>
          <a:xfrm>
            <a:off x="7890485" y="2057403"/>
            <a:ext cx="4302053" cy="2284726"/>
          </a:xfrm>
          <a:prstGeom prst="rect">
            <a:avLst/>
          </a:prstGeom>
          <a:noFill/>
        </p:spPr>
        <p:txBody>
          <a:bodyPr wrap="square" rtlCol="0" anchor="ctr">
            <a:normAutofit/>
          </a:bodyPr>
          <a:lstStyle>
            <a:defPPr>
              <a:defRPr lang="fr-FR"/>
            </a:defPPr>
            <a:lvl1pPr algn="r">
              <a:spcAft>
                <a:spcPts val="600"/>
              </a:spcAft>
              <a:defRPr b="1">
                <a:solidFill>
                  <a:schemeClr val="bg1"/>
                </a:solidFill>
                <a:latin typeface="Alte Haas Grotesk" panose="02000503000000020004" pitchFamily="2" charset="0"/>
              </a:defRPr>
            </a:lvl1pPr>
          </a:lstStyle>
          <a:p>
            <a:r>
              <a:rPr lang="en-GB" sz="1000" cap="all" dirty="0">
                <a:solidFill>
                  <a:schemeClr val="tx1"/>
                </a:solidFill>
              </a:rPr>
              <a:t>It all starts here…</a:t>
            </a:r>
          </a:p>
          <a:p>
            <a:r>
              <a:rPr lang="en-GB" sz="1000" cap="all" dirty="0"/>
              <a:t>Outside-in TDD</a:t>
            </a:r>
          </a:p>
          <a:p>
            <a:r>
              <a:rPr lang="en-GB" sz="1000" cap="all" dirty="0"/>
              <a:t>Behavioural &amp; Domain-Driven</a:t>
            </a:r>
          </a:p>
          <a:p>
            <a:r>
              <a:rPr lang="en-GB" sz="1000" cap="all" dirty="0"/>
              <a:t>Bloody Fast</a:t>
            </a:r>
          </a:p>
          <a:p>
            <a:r>
              <a:rPr lang="en-GB" sz="1000" cap="all" dirty="0"/>
              <a:t>Autonomous &amp; Concise </a:t>
            </a:r>
            <a:br>
              <a:rPr lang="en-GB" sz="1000" cap="all" dirty="0"/>
            </a:br>
            <a:r>
              <a:rPr lang="en-GB" sz="1000" cap="all" dirty="0"/>
              <a:t>(builders &amp; Fuzzers to setup)</a:t>
            </a:r>
          </a:p>
          <a:p>
            <a:r>
              <a:rPr lang="en-GB" sz="1000" strike="sngStrike" cap="all" dirty="0"/>
              <a:t>NO I/O</a:t>
            </a:r>
            <a:r>
              <a:rPr lang="en-GB" sz="1000" cap="all" dirty="0"/>
              <a:t> </a:t>
            </a:r>
            <a:r>
              <a:rPr lang="en-GB" sz="1000" cap="all" dirty="0">
                <a:sym typeface="Wingdings" panose="05000000000000000000" pitchFamily="2" charset="2"/>
              </a:rPr>
              <a:t> “last miles” stubs</a:t>
            </a:r>
            <a:endParaRPr lang="en-GB" sz="1000" cap="all" dirty="0"/>
          </a:p>
          <a:p>
            <a:r>
              <a:rPr lang="en-GB" sz="1000" cap="all" dirty="0"/>
              <a:t>Deterministic &amp; Isolated</a:t>
            </a:r>
          </a:p>
          <a:p>
            <a:r>
              <a:rPr lang="en-GB" sz="1000" cap="all" dirty="0"/>
              <a:t>The outer loop</a:t>
            </a:r>
          </a:p>
        </p:txBody>
      </p:sp>
      <p:sp>
        <p:nvSpPr>
          <p:cNvPr id="43" name="TextBox 42">
            <a:extLst>
              <a:ext uri="{FF2B5EF4-FFF2-40B4-BE49-F238E27FC236}">
                <a16:creationId xmlns:a16="http://schemas.microsoft.com/office/drawing/2014/main" id="{7E794424-A177-41A7-B169-58EEE9058656}"/>
              </a:ext>
            </a:extLst>
          </p:cNvPr>
          <p:cNvSpPr txBox="1"/>
          <p:nvPr/>
        </p:nvSpPr>
        <p:spPr>
          <a:xfrm>
            <a:off x="8517269" y="4712998"/>
            <a:ext cx="3675269" cy="1093104"/>
          </a:xfrm>
          <a:prstGeom prst="rect">
            <a:avLst/>
          </a:prstGeom>
          <a:noFill/>
        </p:spPr>
        <p:txBody>
          <a:bodyPr wrap="square" rtlCol="0" anchor="ctr">
            <a:normAutofit lnSpcReduction="10000"/>
          </a:bodyPr>
          <a:lstStyle/>
          <a:p>
            <a:pPr algn="r">
              <a:spcAft>
                <a:spcPts val="600"/>
              </a:spcAft>
            </a:pPr>
            <a:r>
              <a:rPr lang="en-GB" sz="1000" b="1" cap="all" dirty="0">
                <a:latin typeface="Alte Haas Grotesk" panose="02000503000000020004" pitchFamily="2" charset="0"/>
              </a:rPr>
              <a:t>For complex parts only</a:t>
            </a:r>
          </a:p>
          <a:p>
            <a:pPr algn="r">
              <a:spcAft>
                <a:spcPts val="600"/>
              </a:spcAft>
            </a:pPr>
            <a:r>
              <a:rPr lang="en-GB" sz="1000" b="1" cap="all" dirty="0">
                <a:solidFill>
                  <a:schemeClr val="bg1"/>
                </a:solidFill>
                <a:latin typeface="Alte Haas Grotesk" panose="02000503000000020004" pitchFamily="2" charset="0"/>
              </a:rPr>
              <a:t>Behavioural &amp; Domain-Driven</a:t>
            </a:r>
          </a:p>
          <a:p>
            <a:pPr algn="r">
              <a:spcAft>
                <a:spcPts val="600"/>
              </a:spcAft>
            </a:pPr>
            <a:r>
              <a:rPr lang="en-GB" sz="1000" b="1" cap="all" dirty="0">
                <a:solidFill>
                  <a:schemeClr val="bg1"/>
                </a:solidFill>
                <a:latin typeface="Alte Haas Grotesk" panose="02000503000000020004" pitchFamily="2" charset="0"/>
              </a:rPr>
              <a:t>Bloody Fast</a:t>
            </a:r>
          </a:p>
          <a:p>
            <a:pPr algn="r">
              <a:spcAft>
                <a:spcPts val="600"/>
              </a:spcAft>
            </a:pPr>
            <a:r>
              <a:rPr lang="en-GB" sz="1000" b="1" cap="all" dirty="0">
                <a:solidFill>
                  <a:schemeClr val="bg1"/>
                </a:solidFill>
                <a:latin typeface="Alte Haas Grotesk" panose="02000503000000020004" pitchFamily="2" charset="0"/>
              </a:rPr>
              <a:t>Deterministic &amp; Isolated</a:t>
            </a:r>
          </a:p>
          <a:p>
            <a:pPr algn="r">
              <a:spcAft>
                <a:spcPts val="600"/>
              </a:spcAft>
            </a:pPr>
            <a:r>
              <a:rPr lang="en-GB" sz="1000" b="1" cap="all" dirty="0">
                <a:solidFill>
                  <a:schemeClr val="bg1"/>
                </a:solidFill>
                <a:latin typeface="Alte Haas Grotesk" panose="02000503000000020004" pitchFamily="2" charset="0"/>
              </a:rPr>
              <a:t>The inner (optional) loop</a:t>
            </a:r>
          </a:p>
        </p:txBody>
      </p:sp>
      <p:sp>
        <p:nvSpPr>
          <p:cNvPr id="53" name="TextBox 52">
            <a:extLst>
              <a:ext uri="{FF2B5EF4-FFF2-40B4-BE49-F238E27FC236}">
                <a16:creationId xmlns:a16="http://schemas.microsoft.com/office/drawing/2014/main" id="{5AF73F57-C17B-41BB-9F19-7307245EF6EA}"/>
              </a:ext>
            </a:extLst>
          </p:cNvPr>
          <p:cNvSpPr txBox="1"/>
          <p:nvPr/>
        </p:nvSpPr>
        <p:spPr>
          <a:xfrm>
            <a:off x="8929660" y="1086906"/>
            <a:ext cx="3262878" cy="611821"/>
          </a:xfrm>
          <a:prstGeom prst="rect">
            <a:avLst/>
          </a:prstGeom>
          <a:noFill/>
        </p:spPr>
        <p:txBody>
          <a:bodyPr wrap="square" rtlCol="0" anchor="ctr">
            <a:normAutofit fontScale="92500"/>
          </a:bodyPr>
          <a:lstStyle>
            <a:defPPr>
              <a:defRPr lang="fr-FR"/>
            </a:defPPr>
            <a:lvl1pPr algn="r">
              <a:spcAft>
                <a:spcPts val="600"/>
              </a:spcAft>
              <a:defRPr b="1">
                <a:solidFill>
                  <a:schemeClr val="bg1"/>
                </a:solidFill>
                <a:latin typeface="Alte Haas Grotesk" panose="02000503000000020004" pitchFamily="2" charset="0"/>
              </a:defRPr>
            </a:lvl1pPr>
          </a:lstStyle>
          <a:p>
            <a:r>
              <a:rPr lang="en-US" sz="900" cap="all" dirty="0">
                <a:solidFill>
                  <a:schemeClr val="tx1"/>
                </a:solidFill>
              </a:rPr>
              <a:t>Are we still compliant with…?</a:t>
            </a:r>
          </a:p>
          <a:p>
            <a:r>
              <a:rPr lang="en-US" sz="900" cap="all" dirty="0"/>
              <a:t>Some real systems involved</a:t>
            </a:r>
          </a:p>
          <a:p>
            <a:r>
              <a:rPr lang="en-US" sz="900" cap="all" dirty="0"/>
              <a:t>Ensure that Stubs </a:t>
            </a:r>
            <a:r>
              <a:rPr lang="en-US" sz="900" cap="all" dirty="0">
                <a:sym typeface="Wingdings" panose="05000000000000000000" pitchFamily="2" charset="2"/>
              </a:rPr>
              <a:t></a:t>
            </a:r>
            <a:r>
              <a:rPr lang="en-US" sz="900" cap="all" dirty="0"/>
              <a:t> Real systems</a:t>
            </a:r>
          </a:p>
        </p:txBody>
      </p:sp>
      <p:sp>
        <p:nvSpPr>
          <p:cNvPr id="54" name="TextBox 53">
            <a:extLst>
              <a:ext uri="{FF2B5EF4-FFF2-40B4-BE49-F238E27FC236}">
                <a16:creationId xmlns:a16="http://schemas.microsoft.com/office/drawing/2014/main" id="{2DEA4B75-5D4E-4B52-91A8-CD8394C34CF6}"/>
              </a:ext>
            </a:extLst>
          </p:cNvPr>
          <p:cNvSpPr txBox="1"/>
          <p:nvPr/>
        </p:nvSpPr>
        <p:spPr>
          <a:xfrm>
            <a:off x="10133020" y="212037"/>
            <a:ext cx="2063935" cy="742970"/>
          </a:xfrm>
          <a:prstGeom prst="rect">
            <a:avLst/>
          </a:prstGeom>
          <a:noFill/>
        </p:spPr>
        <p:txBody>
          <a:bodyPr wrap="none" rtlCol="0" anchor="ctr">
            <a:noAutofit/>
          </a:bodyPr>
          <a:lstStyle>
            <a:defPPr>
              <a:defRPr lang="fr-FR"/>
            </a:defPPr>
            <a:lvl1pPr algn="r">
              <a:spcAft>
                <a:spcPts val="600"/>
              </a:spcAft>
              <a:defRPr b="1">
                <a:solidFill>
                  <a:schemeClr val="bg1"/>
                </a:solidFill>
                <a:latin typeface="Alte Haas Grotesk" panose="02000503000000020004" pitchFamily="2" charset="0"/>
              </a:defRPr>
            </a:lvl1pPr>
          </a:lstStyle>
          <a:p>
            <a:r>
              <a:rPr lang="en-US" sz="800" cap="all" dirty="0">
                <a:solidFill>
                  <a:schemeClr val="tx1"/>
                </a:solidFill>
              </a:rPr>
              <a:t>Checking In real life…</a:t>
            </a:r>
          </a:p>
          <a:p>
            <a:r>
              <a:rPr lang="en-US" sz="800" cap="all" dirty="0"/>
              <a:t>All real systems involved</a:t>
            </a:r>
            <a:br>
              <a:rPr lang="en-US" sz="800" cap="all" dirty="0"/>
            </a:br>
            <a:br>
              <a:rPr lang="en-US" sz="800" cap="all" dirty="0"/>
            </a:br>
            <a:r>
              <a:rPr lang="en-US" sz="800" cap="all" dirty="0"/>
              <a:t>May be Manual sometimes</a:t>
            </a:r>
          </a:p>
        </p:txBody>
      </p:sp>
      <p:cxnSp>
        <p:nvCxnSpPr>
          <p:cNvPr id="59" name="Straight Connector 58">
            <a:extLst>
              <a:ext uri="{FF2B5EF4-FFF2-40B4-BE49-F238E27FC236}">
                <a16:creationId xmlns:a16="http://schemas.microsoft.com/office/drawing/2014/main" id="{CED190CC-5098-44DF-AF4F-DCE5AAC43ADA}"/>
              </a:ext>
            </a:extLst>
          </p:cNvPr>
          <p:cNvCxnSpPr>
            <a:cxnSpLocks/>
          </p:cNvCxnSpPr>
          <p:nvPr/>
        </p:nvCxnSpPr>
        <p:spPr>
          <a:xfrm>
            <a:off x="5512261" y="4601156"/>
            <a:ext cx="6851189" cy="0"/>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6D00FD95-94F1-42B0-960F-D81CC136EB3F}"/>
              </a:ext>
            </a:extLst>
          </p:cNvPr>
          <p:cNvCxnSpPr>
            <a:cxnSpLocks/>
          </p:cNvCxnSpPr>
          <p:nvPr/>
        </p:nvCxnSpPr>
        <p:spPr>
          <a:xfrm>
            <a:off x="8302301" y="1807400"/>
            <a:ext cx="4118299" cy="0"/>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6D19116E-E0F1-48FD-8FFD-BF2FA9E9D84D}"/>
              </a:ext>
            </a:extLst>
          </p:cNvPr>
          <p:cNvCxnSpPr>
            <a:cxnSpLocks/>
          </p:cNvCxnSpPr>
          <p:nvPr/>
        </p:nvCxnSpPr>
        <p:spPr>
          <a:xfrm>
            <a:off x="8287012" y="975065"/>
            <a:ext cx="4190738" cy="0"/>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sp>
        <p:nvSpPr>
          <p:cNvPr id="24" name="Right Triangle 23">
            <a:extLst>
              <a:ext uri="{FF2B5EF4-FFF2-40B4-BE49-F238E27FC236}">
                <a16:creationId xmlns:a16="http://schemas.microsoft.com/office/drawing/2014/main" id="{01881AC3-2438-4EA3-BAE8-89C7766BC15C}"/>
              </a:ext>
            </a:extLst>
          </p:cNvPr>
          <p:cNvSpPr/>
          <p:nvPr/>
        </p:nvSpPr>
        <p:spPr>
          <a:xfrm rot="16200000">
            <a:off x="3982823" y="5989948"/>
            <a:ext cx="859840" cy="876261"/>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ectangle 25">
            <a:extLst>
              <a:ext uri="{FF2B5EF4-FFF2-40B4-BE49-F238E27FC236}">
                <a16:creationId xmlns:a16="http://schemas.microsoft.com/office/drawing/2014/main" id="{E9C3A977-9F21-48AA-96B8-70973B20C543}"/>
              </a:ext>
            </a:extLst>
          </p:cNvPr>
          <p:cNvSpPr/>
          <p:nvPr/>
        </p:nvSpPr>
        <p:spPr>
          <a:xfrm>
            <a:off x="4840560" y="5997525"/>
            <a:ext cx="7461250" cy="8604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5" name="Picture 4">
            <a:extLst>
              <a:ext uri="{FF2B5EF4-FFF2-40B4-BE49-F238E27FC236}">
                <a16:creationId xmlns:a16="http://schemas.microsoft.com/office/drawing/2014/main" id="{7CBF2826-CAB1-4046-926F-E9C21ECAFE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93205" y="6235703"/>
            <a:ext cx="877630" cy="356903"/>
          </a:xfrm>
          <a:prstGeom prst="rect">
            <a:avLst/>
          </a:prstGeom>
        </p:spPr>
      </p:pic>
      <p:cxnSp>
        <p:nvCxnSpPr>
          <p:cNvPr id="29" name="Straight Connector 28">
            <a:extLst>
              <a:ext uri="{FF2B5EF4-FFF2-40B4-BE49-F238E27FC236}">
                <a16:creationId xmlns:a16="http://schemas.microsoft.com/office/drawing/2014/main" id="{FA20F89F-AD24-4DB0-8F8B-F2D6604D8974}"/>
              </a:ext>
            </a:extLst>
          </p:cNvPr>
          <p:cNvCxnSpPr>
            <a:cxnSpLocks/>
          </p:cNvCxnSpPr>
          <p:nvPr/>
        </p:nvCxnSpPr>
        <p:spPr>
          <a:xfrm>
            <a:off x="4695106" y="5997525"/>
            <a:ext cx="7782644" cy="0"/>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pic>
        <p:nvPicPr>
          <p:cNvPr id="28" name="Picture 27">
            <a:extLst>
              <a:ext uri="{FF2B5EF4-FFF2-40B4-BE49-F238E27FC236}">
                <a16:creationId xmlns:a16="http://schemas.microsoft.com/office/drawing/2014/main" id="{F7BBC72F-3EA1-4D41-BD07-DCF56FF0385E}"/>
              </a:ext>
            </a:extLst>
          </p:cNvPr>
          <p:cNvPicPr>
            <a:picLocks noChangeAspect="1"/>
          </p:cNvPicPr>
          <p:nvPr/>
        </p:nvPicPr>
        <p:blipFill rotWithShape="1">
          <a:blip r:embed="rId4">
            <a:clrChange>
              <a:clrFrom>
                <a:srgbClr val="DADADA"/>
              </a:clrFrom>
              <a:clrTo>
                <a:srgbClr val="DADADA">
                  <a:alpha val="0"/>
                </a:srgbClr>
              </a:clrTo>
            </a:clrChange>
            <a:grayscl/>
            <a:extLst>
              <a:ext uri="{28A0092B-C50C-407E-A947-70E740481C1C}">
                <a14:useLocalDpi xmlns:a14="http://schemas.microsoft.com/office/drawing/2010/main" val="0"/>
              </a:ext>
            </a:extLst>
          </a:blip>
          <a:srcRect l="23589" t="2174" r="23385" b="35565"/>
          <a:stretch/>
        </p:blipFill>
        <p:spPr>
          <a:xfrm>
            <a:off x="10372228" y="2138146"/>
            <a:ext cx="216036" cy="273948"/>
          </a:xfrm>
          <a:prstGeom prst="rect">
            <a:avLst/>
          </a:prstGeom>
        </p:spPr>
      </p:pic>
      <p:sp>
        <p:nvSpPr>
          <p:cNvPr id="9" name="Arrow: Curved Down 8">
            <a:extLst>
              <a:ext uri="{FF2B5EF4-FFF2-40B4-BE49-F238E27FC236}">
                <a16:creationId xmlns:a16="http://schemas.microsoft.com/office/drawing/2014/main" id="{749C7C53-FB20-4F54-ACC0-2D38CF354911}"/>
              </a:ext>
            </a:extLst>
          </p:cNvPr>
          <p:cNvSpPr/>
          <p:nvPr/>
        </p:nvSpPr>
        <p:spPr>
          <a:xfrm>
            <a:off x="1003047" y="219606"/>
            <a:ext cx="2130201" cy="574837"/>
          </a:xfrm>
          <a:prstGeom prst="curvedDown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a:solidFill>
                <a:schemeClr val="tx1"/>
              </a:solidFill>
            </a:endParaRPr>
          </a:p>
        </p:txBody>
      </p:sp>
      <p:grpSp>
        <p:nvGrpSpPr>
          <p:cNvPr id="33" name="Group 32">
            <a:extLst>
              <a:ext uri="{FF2B5EF4-FFF2-40B4-BE49-F238E27FC236}">
                <a16:creationId xmlns:a16="http://schemas.microsoft.com/office/drawing/2014/main" id="{FFA7AC0A-A7F7-48DC-8322-8BFCFDEF8C65}"/>
              </a:ext>
            </a:extLst>
          </p:cNvPr>
          <p:cNvGrpSpPr/>
          <p:nvPr/>
        </p:nvGrpSpPr>
        <p:grpSpPr>
          <a:xfrm>
            <a:off x="2196230" y="167348"/>
            <a:ext cx="10483450" cy="5490088"/>
            <a:chOff x="2196230" y="167348"/>
            <a:chExt cx="10483450" cy="5490088"/>
          </a:xfrm>
        </p:grpSpPr>
        <p:sp>
          <p:nvSpPr>
            <p:cNvPr id="34" name="Rectangle 33">
              <a:extLst>
                <a:ext uri="{FF2B5EF4-FFF2-40B4-BE49-F238E27FC236}">
                  <a16:creationId xmlns:a16="http://schemas.microsoft.com/office/drawing/2014/main" id="{65DCAAC5-5393-4E21-94B8-B994E272AAB9}"/>
                </a:ext>
              </a:extLst>
            </p:cNvPr>
            <p:cNvSpPr>
              <a:spLocks noChangeAspect="1"/>
            </p:cNvSpPr>
            <p:nvPr/>
          </p:nvSpPr>
          <p:spPr>
            <a:xfrm rot="2745393">
              <a:off x="2396837" y="1012708"/>
              <a:ext cx="3830569" cy="383056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TextBox 37">
              <a:extLst>
                <a:ext uri="{FF2B5EF4-FFF2-40B4-BE49-F238E27FC236}">
                  <a16:creationId xmlns:a16="http://schemas.microsoft.com/office/drawing/2014/main" id="{DCEE7483-493D-4D0B-A673-70DCD94C7F56}"/>
                </a:ext>
              </a:extLst>
            </p:cNvPr>
            <p:cNvSpPr txBox="1"/>
            <p:nvPr/>
          </p:nvSpPr>
          <p:spPr>
            <a:xfrm>
              <a:off x="2196230" y="2627281"/>
              <a:ext cx="4203256" cy="523220"/>
            </a:xfrm>
            <a:prstGeom prst="rect">
              <a:avLst/>
            </a:prstGeom>
            <a:noFill/>
          </p:spPr>
          <p:txBody>
            <a:bodyPr wrap="square" rtlCol="0">
              <a:spAutoFit/>
            </a:bodyPr>
            <a:lstStyle/>
            <a:p>
              <a:pPr algn="ctr"/>
              <a:r>
                <a:rPr lang="en-US" sz="2800" b="1" cap="all" dirty="0">
                  <a:solidFill>
                    <a:schemeClr val="bg1"/>
                  </a:solidFill>
                  <a:latin typeface="Alte Haas Grotesk" panose="02000503000000020004" pitchFamily="2" charset="0"/>
                </a:rPr>
                <a:t>Acceptance  tests</a:t>
              </a:r>
            </a:p>
          </p:txBody>
        </p:sp>
        <p:sp>
          <p:nvSpPr>
            <p:cNvPr id="39" name="TextBox 38">
              <a:extLst>
                <a:ext uri="{FF2B5EF4-FFF2-40B4-BE49-F238E27FC236}">
                  <a16:creationId xmlns:a16="http://schemas.microsoft.com/office/drawing/2014/main" id="{91C587DE-C272-460D-A633-383240641EC9}"/>
                </a:ext>
              </a:extLst>
            </p:cNvPr>
            <p:cNvSpPr txBox="1"/>
            <p:nvPr/>
          </p:nvSpPr>
          <p:spPr>
            <a:xfrm>
              <a:off x="2975969" y="3170120"/>
              <a:ext cx="2686778" cy="261610"/>
            </a:xfrm>
            <a:prstGeom prst="rect">
              <a:avLst/>
            </a:prstGeom>
            <a:noFill/>
          </p:spPr>
          <p:txBody>
            <a:bodyPr wrap="square" rtlCol="0">
              <a:spAutoFit/>
            </a:bodyPr>
            <a:lstStyle/>
            <a:p>
              <a:pPr algn="ctr"/>
              <a:r>
                <a:rPr lang="en-GB" sz="1100" b="1" cap="all" dirty="0">
                  <a:solidFill>
                    <a:schemeClr val="bg1"/>
                  </a:solidFill>
                  <a:latin typeface="Alte Haas Grotesk" panose="02000503000000020004" pitchFamily="2" charset="0"/>
                </a:rPr>
                <a:t>(Coarse-grained “unit” tests)</a:t>
              </a:r>
            </a:p>
          </p:txBody>
        </p:sp>
        <p:sp>
          <p:nvSpPr>
            <p:cNvPr id="40" name="Isosceles Triangle 39">
              <a:extLst>
                <a:ext uri="{FF2B5EF4-FFF2-40B4-BE49-F238E27FC236}">
                  <a16:creationId xmlns:a16="http://schemas.microsoft.com/office/drawing/2014/main" id="{629DE1F8-0B24-4BCB-BC13-7A5965481DEA}"/>
                </a:ext>
              </a:extLst>
            </p:cNvPr>
            <p:cNvSpPr/>
            <p:nvPr/>
          </p:nvSpPr>
          <p:spPr>
            <a:xfrm rot="10800000">
              <a:off x="3257517" y="4601156"/>
              <a:ext cx="2106798" cy="1056280"/>
            </a:xfrm>
            <a:prstGeom prst="triangle">
              <a:avLst>
                <a:gd name="adj" fmla="val 51567"/>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1" name="TextBox 40">
              <a:extLst>
                <a:ext uri="{FF2B5EF4-FFF2-40B4-BE49-F238E27FC236}">
                  <a16:creationId xmlns:a16="http://schemas.microsoft.com/office/drawing/2014/main" id="{45C74FBA-5857-47CD-A1AB-DC115FAADB05}"/>
                </a:ext>
              </a:extLst>
            </p:cNvPr>
            <p:cNvSpPr txBox="1"/>
            <p:nvPr/>
          </p:nvSpPr>
          <p:spPr>
            <a:xfrm>
              <a:off x="3677822" y="4727077"/>
              <a:ext cx="1200825" cy="400110"/>
            </a:xfrm>
            <a:prstGeom prst="rect">
              <a:avLst/>
            </a:prstGeom>
            <a:noFill/>
          </p:spPr>
          <p:txBody>
            <a:bodyPr wrap="square" rtlCol="0">
              <a:spAutoFit/>
            </a:bodyPr>
            <a:lstStyle/>
            <a:p>
              <a:pPr algn="ctr"/>
              <a:r>
                <a:rPr lang="en-GB" sz="1200" b="1" cap="all" dirty="0">
                  <a:solidFill>
                    <a:schemeClr val="bg1"/>
                  </a:solidFill>
                  <a:latin typeface="Alte Haas Grotesk" panose="02000503000000020004" pitchFamily="2" charset="0"/>
                </a:rPr>
                <a:t>unit tests</a:t>
              </a:r>
            </a:p>
            <a:p>
              <a:pPr algn="ctr"/>
              <a:r>
                <a:rPr lang="en-GB" sz="800" b="1" cap="all" dirty="0">
                  <a:solidFill>
                    <a:schemeClr val="bg1"/>
                  </a:solidFill>
                  <a:latin typeface="Alte Haas Grotesk" panose="02000503000000020004" pitchFamily="2" charset="0"/>
                </a:rPr>
                <a:t>(Fine-grained)</a:t>
              </a:r>
              <a:endParaRPr lang="en-GB" sz="1200" b="1" cap="all" dirty="0">
                <a:solidFill>
                  <a:schemeClr val="bg1"/>
                </a:solidFill>
                <a:latin typeface="Alte Haas Grotesk" panose="02000503000000020004" pitchFamily="2" charset="0"/>
              </a:endParaRPr>
            </a:p>
          </p:txBody>
        </p:sp>
        <p:sp>
          <p:nvSpPr>
            <p:cNvPr id="44" name="Isosceles Triangle 43">
              <a:extLst>
                <a:ext uri="{FF2B5EF4-FFF2-40B4-BE49-F238E27FC236}">
                  <a16:creationId xmlns:a16="http://schemas.microsoft.com/office/drawing/2014/main" id="{6A3C7062-BEBC-485A-99CC-BB9434F0BEC2}"/>
                </a:ext>
              </a:extLst>
            </p:cNvPr>
            <p:cNvSpPr>
              <a:spLocks noChangeAspect="1"/>
            </p:cNvSpPr>
            <p:nvPr/>
          </p:nvSpPr>
          <p:spPr>
            <a:xfrm>
              <a:off x="2739319" y="199863"/>
              <a:ext cx="3138095" cy="1583173"/>
            </a:xfrm>
            <a:prstGeom prst="triangle">
              <a:avLst>
                <a:gd name="adj" fmla="val 51567"/>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Isosceles Triangle 44">
              <a:extLst>
                <a:ext uri="{FF2B5EF4-FFF2-40B4-BE49-F238E27FC236}">
                  <a16:creationId xmlns:a16="http://schemas.microsoft.com/office/drawing/2014/main" id="{084A09AC-B8BD-4293-BDAF-1361787EB107}"/>
                </a:ext>
              </a:extLst>
            </p:cNvPr>
            <p:cNvSpPr>
              <a:spLocks noChangeAspect="1"/>
            </p:cNvSpPr>
            <p:nvPr/>
          </p:nvSpPr>
          <p:spPr>
            <a:xfrm>
              <a:off x="3487219" y="167348"/>
              <a:ext cx="1688047" cy="869637"/>
            </a:xfrm>
            <a:prstGeom prst="triangle">
              <a:avLst>
                <a:gd name="adj" fmla="val 51567"/>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TextBox 45">
              <a:extLst>
                <a:ext uri="{FF2B5EF4-FFF2-40B4-BE49-F238E27FC236}">
                  <a16:creationId xmlns:a16="http://schemas.microsoft.com/office/drawing/2014/main" id="{1B7E1689-99A0-4AE0-B54E-F3574166211B}"/>
                </a:ext>
              </a:extLst>
            </p:cNvPr>
            <p:cNvSpPr txBox="1"/>
            <p:nvPr/>
          </p:nvSpPr>
          <p:spPr>
            <a:xfrm>
              <a:off x="3108840" y="1064510"/>
              <a:ext cx="2378038" cy="769441"/>
            </a:xfrm>
            <a:prstGeom prst="rect">
              <a:avLst/>
            </a:prstGeom>
            <a:noFill/>
          </p:spPr>
          <p:txBody>
            <a:bodyPr wrap="square" rtlCol="0" anchor="b">
              <a:spAutoFit/>
            </a:bodyPr>
            <a:lstStyle/>
            <a:p>
              <a:pPr algn="ctr"/>
              <a:br>
                <a:rPr lang="en-GB" sz="300" b="1" cap="all" dirty="0">
                  <a:solidFill>
                    <a:schemeClr val="bg1"/>
                  </a:solidFill>
                  <a:latin typeface="Alte Haas Grotesk" panose="02000503000000020004" pitchFamily="2" charset="0"/>
                </a:rPr>
              </a:br>
              <a:r>
                <a:rPr lang="en-GB" sz="1000" b="1" cap="all" dirty="0">
                  <a:solidFill>
                    <a:schemeClr val="bg1"/>
                  </a:solidFill>
                  <a:latin typeface="Alte Haas Grotesk" panose="02000503000000020004" pitchFamily="2" charset="0"/>
                </a:rPr>
                <a:t>contract tests</a:t>
              </a:r>
              <a:br>
                <a:rPr lang="en-GB" sz="1000" b="1" cap="all" dirty="0">
                  <a:solidFill>
                    <a:schemeClr val="bg1"/>
                  </a:solidFill>
                  <a:latin typeface="Alte Haas Grotesk" panose="02000503000000020004" pitchFamily="2" charset="0"/>
                </a:rPr>
              </a:br>
              <a:endParaRPr lang="en-GB" sz="600" b="1" cap="all" dirty="0">
                <a:solidFill>
                  <a:schemeClr val="bg1"/>
                </a:solidFill>
                <a:latin typeface="Alte Haas Grotesk" panose="02000503000000020004" pitchFamily="2" charset="0"/>
              </a:endParaRPr>
            </a:p>
            <a:p>
              <a:pPr algn="ctr"/>
              <a:r>
                <a:rPr lang="en-GB" sz="1200" b="1" cap="all" dirty="0">
                  <a:solidFill>
                    <a:schemeClr val="bg1"/>
                  </a:solidFill>
                  <a:latin typeface="Alte Haas Grotesk" panose="02000503000000020004" pitchFamily="2" charset="0"/>
                </a:rPr>
                <a:t>Integration  tests</a:t>
              </a:r>
              <a:br>
                <a:rPr lang="en-GB" sz="1200" b="1" cap="all" dirty="0">
                  <a:solidFill>
                    <a:schemeClr val="bg1"/>
                  </a:solidFill>
                  <a:latin typeface="Alte Haas Grotesk" panose="02000503000000020004" pitchFamily="2" charset="0"/>
                </a:rPr>
              </a:br>
              <a:endParaRPr lang="en-GB" sz="1200" b="1" cap="all" dirty="0">
                <a:solidFill>
                  <a:schemeClr val="bg1"/>
                </a:solidFill>
                <a:latin typeface="Alte Haas Grotesk" panose="02000503000000020004" pitchFamily="2" charset="0"/>
              </a:endParaRPr>
            </a:p>
          </p:txBody>
        </p:sp>
        <p:sp>
          <p:nvSpPr>
            <p:cNvPr id="47" name="TextBox 46">
              <a:extLst>
                <a:ext uri="{FF2B5EF4-FFF2-40B4-BE49-F238E27FC236}">
                  <a16:creationId xmlns:a16="http://schemas.microsoft.com/office/drawing/2014/main" id="{E28ECB0E-B585-42D0-AA6F-0E457D1D7A89}"/>
                </a:ext>
              </a:extLst>
            </p:cNvPr>
            <p:cNvSpPr txBox="1"/>
            <p:nvPr/>
          </p:nvSpPr>
          <p:spPr>
            <a:xfrm>
              <a:off x="3555423" y="386663"/>
              <a:ext cx="1553569" cy="630942"/>
            </a:xfrm>
            <a:prstGeom prst="rect">
              <a:avLst/>
            </a:prstGeom>
            <a:noFill/>
          </p:spPr>
          <p:txBody>
            <a:bodyPr wrap="square" rtlCol="0" anchor="b">
              <a:spAutoFit/>
            </a:bodyPr>
            <a:lstStyle/>
            <a:p>
              <a:pPr algn="ctr"/>
              <a:r>
                <a:rPr lang="en-GB" sz="700" b="1" cap="all" dirty="0">
                  <a:solidFill>
                    <a:schemeClr val="bg1"/>
                  </a:solidFill>
                  <a:latin typeface="Alte Haas Grotesk" panose="02000503000000020004" pitchFamily="2" charset="0"/>
                </a:rPr>
                <a:t>QA</a:t>
              </a:r>
            </a:p>
            <a:p>
              <a:pPr algn="ctr"/>
              <a:r>
                <a:rPr lang="en-GB" sz="700" b="1" cap="all" dirty="0">
                  <a:solidFill>
                    <a:schemeClr val="bg1"/>
                  </a:solidFill>
                  <a:latin typeface="Alte Haas Grotesk" panose="02000503000000020004" pitchFamily="2" charset="0"/>
                </a:rPr>
                <a:t>Smoke tests</a:t>
              </a:r>
              <a:br>
                <a:rPr lang="en-GB" sz="700" b="1" cap="all" dirty="0">
                  <a:solidFill>
                    <a:schemeClr val="bg1"/>
                  </a:solidFill>
                  <a:latin typeface="Alte Haas Grotesk" panose="02000503000000020004" pitchFamily="2" charset="0"/>
                </a:rPr>
              </a:br>
              <a:r>
                <a:rPr lang="en-GB" sz="700" b="1" cap="all" dirty="0">
                  <a:solidFill>
                    <a:schemeClr val="bg1"/>
                  </a:solidFill>
                  <a:latin typeface="Alte Haas Grotesk" panose="02000503000000020004" pitchFamily="2" charset="0"/>
                </a:rPr>
                <a:t>Exploratory tests</a:t>
              </a:r>
              <a:br>
                <a:rPr lang="en-GB" sz="700" b="1" cap="all" dirty="0">
                  <a:solidFill>
                    <a:schemeClr val="bg1"/>
                  </a:solidFill>
                  <a:latin typeface="Alte Haas Grotesk" panose="02000503000000020004" pitchFamily="2" charset="0"/>
                </a:rPr>
              </a:br>
              <a:br>
                <a:rPr lang="en-GB" sz="300" b="1" cap="all" dirty="0">
                  <a:solidFill>
                    <a:schemeClr val="bg1"/>
                  </a:solidFill>
                  <a:latin typeface="Alte Haas Grotesk" panose="02000503000000020004" pitchFamily="2" charset="0"/>
                </a:rPr>
              </a:br>
              <a:r>
                <a:rPr lang="en-GB" sz="1000" b="1" cap="all" dirty="0">
                  <a:solidFill>
                    <a:schemeClr val="bg1"/>
                  </a:solidFill>
                  <a:latin typeface="Alte Haas Grotesk" panose="02000503000000020004" pitchFamily="2" charset="0"/>
                </a:rPr>
                <a:t>End-to-end  tests</a:t>
              </a:r>
            </a:p>
          </p:txBody>
        </p:sp>
        <p:cxnSp>
          <p:nvCxnSpPr>
            <p:cNvPr id="48" name="Straight Connector 47">
              <a:extLst>
                <a:ext uri="{FF2B5EF4-FFF2-40B4-BE49-F238E27FC236}">
                  <a16:creationId xmlns:a16="http://schemas.microsoft.com/office/drawing/2014/main" id="{353D2001-0389-4CD8-B948-36A2C11A5E1B}"/>
                </a:ext>
              </a:extLst>
            </p:cNvPr>
            <p:cNvCxnSpPr>
              <a:cxnSpLocks/>
            </p:cNvCxnSpPr>
            <p:nvPr/>
          </p:nvCxnSpPr>
          <p:spPr>
            <a:xfrm flipV="1">
              <a:off x="2660202" y="1783036"/>
              <a:ext cx="9905178" cy="10700"/>
            </a:xfrm>
            <a:prstGeom prst="line">
              <a:avLst/>
            </a:prstGeom>
            <a:ln w="730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DEB5E459-2823-408C-A83E-28553A52C35E}"/>
                </a:ext>
              </a:extLst>
            </p:cNvPr>
            <p:cNvCxnSpPr>
              <a:cxnSpLocks/>
            </p:cNvCxnSpPr>
            <p:nvPr/>
          </p:nvCxnSpPr>
          <p:spPr>
            <a:xfrm flipH="1">
              <a:off x="3037939" y="981448"/>
              <a:ext cx="9325511" cy="44417"/>
            </a:xfrm>
            <a:prstGeom prst="line">
              <a:avLst/>
            </a:prstGeom>
            <a:ln w="730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CB0BA09A-F119-4342-9081-6DBBF1CB8954}"/>
                </a:ext>
              </a:extLst>
            </p:cNvPr>
            <p:cNvCxnSpPr>
              <a:cxnSpLocks/>
            </p:cNvCxnSpPr>
            <p:nvPr/>
          </p:nvCxnSpPr>
          <p:spPr>
            <a:xfrm>
              <a:off x="3217533" y="4601156"/>
              <a:ext cx="9462147" cy="0"/>
            </a:xfrm>
            <a:prstGeom prst="line">
              <a:avLst/>
            </a:prstGeom>
            <a:ln w="7302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4" name="Group 3">
            <a:extLst>
              <a:ext uri="{FF2B5EF4-FFF2-40B4-BE49-F238E27FC236}">
                <a16:creationId xmlns:a16="http://schemas.microsoft.com/office/drawing/2014/main" id="{3F72A0D1-D099-4018-9ADE-AC4FA434BF58}"/>
              </a:ext>
            </a:extLst>
          </p:cNvPr>
          <p:cNvGrpSpPr/>
          <p:nvPr/>
        </p:nvGrpSpPr>
        <p:grpSpPr>
          <a:xfrm>
            <a:off x="553361" y="258183"/>
            <a:ext cx="984420" cy="658404"/>
            <a:chOff x="174299" y="509897"/>
            <a:chExt cx="984420" cy="658404"/>
          </a:xfrm>
          <a:solidFill>
            <a:schemeClr val="bg1"/>
          </a:solidFill>
        </p:grpSpPr>
        <p:pic>
          <p:nvPicPr>
            <p:cNvPr id="30" name="Picture 29">
              <a:extLst>
                <a:ext uri="{FF2B5EF4-FFF2-40B4-BE49-F238E27FC236}">
                  <a16:creationId xmlns:a16="http://schemas.microsoft.com/office/drawing/2014/main" id="{0B16F5DD-014B-4E86-9DE5-1D25053D0D05}"/>
                </a:ext>
              </a:extLst>
            </p:cNvPr>
            <p:cNvPicPr>
              <a:picLocks noChangeAspect="1"/>
            </p:cNvPicPr>
            <p:nvPr/>
          </p:nvPicPr>
          <p:blipFill>
            <a:blip r:embed="rId5">
              <a:grayscl/>
            </a:blip>
            <a:stretch>
              <a:fillRect/>
            </a:stretch>
          </p:blipFill>
          <p:spPr>
            <a:xfrm>
              <a:off x="213524" y="509897"/>
              <a:ext cx="945195" cy="481552"/>
            </a:xfrm>
            <a:prstGeom prst="rect">
              <a:avLst/>
            </a:prstGeom>
            <a:grpFill/>
          </p:spPr>
        </p:pic>
        <p:sp>
          <p:nvSpPr>
            <p:cNvPr id="2" name="TextBox 1">
              <a:extLst>
                <a:ext uri="{FF2B5EF4-FFF2-40B4-BE49-F238E27FC236}">
                  <a16:creationId xmlns:a16="http://schemas.microsoft.com/office/drawing/2014/main" id="{4B9D8247-CF2B-4EE2-8682-3AE5B1710B57}"/>
                </a:ext>
              </a:extLst>
            </p:cNvPr>
            <p:cNvSpPr txBox="1"/>
            <p:nvPr/>
          </p:nvSpPr>
          <p:spPr>
            <a:xfrm>
              <a:off x="174299" y="937469"/>
              <a:ext cx="984101" cy="230832"/>
            </a:xfrm>
            <a:prstGeom prst="rect">
              <a:avLst/>
            </a:prstGeom>
            <a:grpFill/>
          </p:spPr>
          <p:txBody>
            <a:bodyPr wrap="square" rtlCol="0">
              <a:spAutoFit/>
            </a:bodyPr>
            <a:lstStyle/>
            <a:p>
              <a:pPr algn="ctr"/>
              <a:r>
                <a:rPr lang="en-GB" sz="900" cap="all" dirty="0"/>
                <a:t>From this</a:t>
              </a:r>
            </a:p>
          </p:txBody>
        </p:sp>
      </p:grpSp>
      <p:sp>
        <p:nvSpPr>
          <p:cNvPr id="60" name="TextBox 59">
            <a:extLst>
              <a:ext uri="{FF2B5EF4-FFF2-40B4-BE49-F238E27FC236}">
                <a16:creationId xmlns:a16="http://schemas.microsoft.com/office/drawing/2014/main" id="{F2C29DE3-0876-4439-9691-3F7AD5A5DB53}"/>
              </a:ext>
            </a:extLst>
          </p:cNvPr>
          <p:cNvSpPr txBox="1"/>
          <p:nvPr/>
        </p:nvSpPr>
        <p:spPr>
          <a:xfrm>
            <a:off x="1650318" y="349830"/>
            <a:ext cx="1281793" cy="230832"/>
          </a:xfrm>
          <a:prstGeom prst="rect">
            <a:avLst/>
          </a:prstGeom>
          <a:noFill/>
        </p:spPr>
        <p:txBody>
          <a:bodyPr wrap="square" rtlCol="0">
            <a:spAutoFit/>
          </a:bodyPr>
          <a:lstStyle/>
          <a:p>
            <a:pPr algn="ctr"/>
            <a:r>
              <a:rPr lang="en-GB" sz="900" cap="all" dirty="0"/>
              <a:t>To this</a:t>
            </a:r>
          </a:p>
        </p:txBody>
      </p:sp>
      <p:pic>
        <p:nvPicPr>
          <p:cNvPr id="62" name="Picture 61">
            <a:extLst>
              <a:ext uri="{FF2B5EF4-FFF2-40B4-BE49-F238E27FC236}">
                <a16:creationId xmlns:a16="http://schemas.microsoft.com/office/drawing/2014/main" id="{E7F3CD85-B155-4DB1-B743-D16B608EEF91}"/>
              </a:ext>
            </a:extLst>
          </p:cNvPr>
          <p:cNvPicPr>
            <a:picLocks noChangeAspect="1"/>
          </p:cNvPicPr>
          <p:nvPr/>
        </p:nvPicPr>
        <p:blipFill rotWithShape="1">
          <a:blip r:embed="rId6">
            <a:clrChange>
              <a:clrFrom>
                <a:srgbClr val="DADADA"/>
              </a:clrFrom>
              <a:clrTo>
                <a:srgbClr val="DADADA">
                  <a:alpha val="0"/>
                </a:srgbClr>
              </a:clrTo>
            </a:clrChange>
            <a:duotone>
              <a:schemeClr val="accent1">
                <a:shade val="45000"/>
                <a:satMod val="135000"/>
              </a:schemeClr>
              <a:prstClr val="white"/>
            </a:duotone>
            <a:extLst>
              <a:ext uri="{BEBA8EAE-BF5A-486C-A8C5-ECC9F3942E4B}">
                <a14:imgProps xmlns:a14="http://schemas.microsoft.com/office/drawing/2010/main">
                  <a14:imgLayer r:embed="rId7">
                    <a14:imgEffect>
                      <a14:saturation sat="300000"/>
                    </a14:imgEffect>
                  </a14:imgLayer>
                </a14:imgProps>
              </a:ext>
              <a:ext uri="{28A0092B-C50C-407E-A947-70E740481C1C}">
                <a14:useLocalDpi xmlns:a14="http://schemas.microsoft.com/office/drawing/2010/main" val="0"/>
              </a:ext>
            </a:extLst>
          </a:blip>
          <a:srcRect l="23589" t="2174" r="23385" b="35565"/>
          <a:stretch/>
        </p:blipFill>
        <p:spPr>
          <a:xfrm>
            <a:off x="1364666" y="1645940"/>
            <a:ext cx="526862" cy="607179"/>
          </a:xfrm>
          <a:prstGeom prst="rect">
            <a:avLst/>
          </a:prstGeom>
        </p:spPr>
      </p:pic>
      <p:sp>
        <p:nvSpPr>
          <p:cNvPr id="63" name="TextBox 62">
            <a:extLst>
              <a:ext uri="{FF2B5EF4-FFF2-40B4-BE49-F238E27FC236}">
                <a16:creationId xmlns:a16="http://schemas.microsoft.com/office/drawing/2014/main" id="{890269B5-AB38-4637-9387-1B2E7DABB68F}"/>
              </a:ext>
            </a:extLst>
          </p:cNvPr>
          <p:cNvSpPr txBox="1"/>
          <p:nvPr/>
        </p:nvSpPr>
        <p:spPr>
          <a:xfrm>
            <a:off x="1145689" y="2216749"/>
            <a:ext cx="949676" cy="400110"/>
          </a:xfrm>
          <a:prstGeom prst="rect">
            <a:avLst/>
          </a:prstGeom>
          <a:noFill/>
        </p:spPr>
        <p:txBody>
          <a:bodyPr wrap="square" rtlCol="0">
            <a:spAutoFit/>
          </a:bodyPr>
          <a:lstStyle/>
          <a:p>
            <a:pPr algn="ctr"/>
            <a:r>
              <a:rPr lang="en-GB" sz="1000" b="1" cap="all" dirty="0">
                <a:solidFill>
                  <a:srgbClr val="5E7DB6"/>
                </a:solidFill>
                <a:latin typeface="Alte Haas Grotesk" panose="02000503000000020004" pitchFamily="2" charset="0"/>
              </a:rPr>
              <a:t>Start</a:t>
            </a:r>
            <a:br>
              <a:rPr lang="en-GB" sz="1000" b="1" cap="all" dirty="0">
                <a:solidFill>
                  <a:srgbClr val="5E7DB6"/>
                </a:solidFill>
                <a:latin typeface="Alte Haas Grotesk" panose="02000503000000020004" pitchFamily="2" charset="0"/>
              </a:rPr>
            </a:br>
            <a:r>
              <a:rPr lang="en-GB" sz="1000" b="1" cap="all" dirty="0">
                <a:solidFill>
                  <a:srgbClr val="5E7DB6"/>
                </a:solidFill>
                <a:latin typeface="Alte Haas Grotesk" panose="02000503000000020004" pitchFamily="2" charset="0"/>
              </a:rPr>
              <a:t>Here</a:t>
            </a:r>
          </a:p>
        </p:txBody>
      </p:sp>
      <p:sp>
        <p:nvSpPr>
          <p:cNvPr id="64" name="TextBox 63">
            <a:extLst>
              <a:ext uri="{FF2B5EF4-FFF2-40B4-BE49-F238E27FC236}">
                <a16:creationId xmlns:a16="http://schemas.microsoft.com/office/drawing/2014/main" id="{9BCB4889-1059-4E49-BCED-924D60FDCAB9}"/>
              </a:ext>
            </a:extLst>
          </p:cNvPr>
          <p:cNvSpPr txBox="1"/>
          <p:nvPr/>
        </p:nvSpPr>
        <p:spPr>
          <a:xfrm>
            <a:off x="4403906" y="6147477"/>
            <a:ext cx="6989358" cy="559982"/>
          </a:xfrm>
          <a:prstGeom prst="rect">
            <a:avLst/>
          </a:prstGeom>
          <a:noFill/>
        </p:spPr>
        <p:txBody>
          <a:bodyPr wrap="none" rtlCol="0" anchor="ctr">
            <a:normAutofit/>
          </a:bodyPr>
          <a:lstStyle/>
          <a:p>
            <a:pPr algn="r">
              <a:spcAft>
                <a:spcPts val="200"/>
              </a:spcAft>
            </a:pPr>
            <a:r>
              <a:rPr lang="en-US" sz="1200" b="1" cap="all" dirty="0">
                <a:solidFill>
                  <a:schemeClr val="bg1">
                    <a:lumMod val="65000"/>
                  </a:schemeClr>
                </a:solidFill>
                <a:latin typeface="Alte Haas Grotesk" panose="02000503000000020004" pitchFamily="2" charset="0"/>
              </a:rPr>
              <a:t>testing gem: </a:t>
            </a:r>
            <a:r>
              <a:rPr lang="en-US" sz="1200" b="1" cap="all" dirty="0">
                <a:solidFill>
                  <a:schemeClr val="bg1"/>
                </a:solidFill>
                <a:latin typeface="Alte Haas Grotesk" panose="02000503000000020004" pitchFamily="2" charset="0"/>
              </a:rPr>
              <a:t>Why outside-in diamond is now our favorite testing strategy @</a:t>
            </a:r>
          </a:p>
        </p:txBody>
      </p:sp>
    </p:spTree>
    <p:extLst>
      <p:ext uri="{BB962C8B-B14F-4D97-AF65-F5344CB8AC3E}">
        <p14:creationId xmlns:p14="http://schemas.microsoft.com/office/powerpoint/2010/main" val="153570306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Picture 41">
            <a:extLst>
              <a:ext uri="{FF2B5EF4-FFF2-40B4-BE49-F238E27FC236}">
                <a16:creationId xmlns:a16="http://schemas.microsoft.com/office/drawing/2014/main" id="{04F96C86-E2BD-442C-90E2-3DF0467FFCBC}"/>
              </a:ext>
            </a:extLst>
          </p:cNvPr>
          <p:cNvPicPr>
            <a:picLocks noChangeAspect="1"/>
          </p:cNvPicPr>
          <p:nvPr/>
        </p:nvPicPr>
        <p:blipFill>
          <a:blip r:embed="rId2"/>
          <a:stretch>
            <a:fillRect/>
          </a:stretch>
        </p:blipFill>
        <p:spPr>
          <a:xfrm>
            <a:off x="-6700" y="178765"/>
            <a:ext cx="4013852" cy="3830527"/>
          </a:xfrm>
          <a:prstGeom prst="rect">
            <a:avLst/>
          </a:prstGeom>
        </p:spPr>
      </p:pic>
      <p:sp>
        <p:nvSpPr>
          <p:cNvPr id="16" name="Right Triangle 15">
            <a:extLst>
              <a:ext uri="{FF2B5EF4-FFF2-40B4-BE49-F238E27FC236}">
                <a16:creationId xmlns:a16="http://schemas.microsoft.com/office/drawing/2014/main" id="{2340AED3-61B4-4762-B21A-2802EB1E0736}"/>
              </a:ext>
            </a:extLst>
          </p:cNvPr>
          <p:cNvSpPr/>
          <p:nvPr/>
        </p:nvSpPr>
        <p:spPr>
          <a:xfrm rot="16200000">
            <a:off x="4056436" y="-1348149"/>
            <a:ext cx="8128531" cy="8283766"/>
          </a:xfrm>
          <a:prstGeom prst="rtTriangl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Right Triangle 23">
            <a:extLst>
              <a:ext uri="{FF2B5EF4-FFF2-40B4-BE49-F238E27FC236}">
                <a16:creationId xmlns:a16="http://schemas.microsoft.com/office/drawing/2014/main" id="{01881AC3-2438-4EA3-BAE8-89C7766BC15C}"/>
              </a:ext>
            </a:extLst>
          </p:cNvPr>
          <p:cNvSpPr/>
          <p:nvPr/>
        </p:nvSpPr>
        <p:spPr>
          <a:xfrm rot="16200000">
            <a:off x="3982823" y="5989948"/>
            <a:ext cx="859840" cy="876261"/>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ectangle 25">
            <a:extLst>
              <a:ext uri="{FF2B5EF4-FFF2-40B4-BE49-F238E27FC236}">
                <a16:creationId xmlns:a16="http://schemas.microsoft.com/office/drawing/2014/main" id="{E9C3A977-9F21-48AA-96B8-70973B20C543}"/>
              </a:ext>
            </a:extLst>
          </p:cNvPr>
          <p:cNvSpPr/>
          <p:nvPr/>
        </p:nvSpPr>
        <p:spPr>
          <a:xfrm>
            <a:off x="4840560" y="5997525"/>
            <a:ext cx="7461250" cy="8604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0" name="Picture 19">
            <a:extLst>
              <a:ext uri="{FF2B5EF4-FFF2-40B4-BE49-F238E27FC236}">
                <a16:creationId xmlns:a16="http://schemas.microsoft.com/office/drawing/2014/main" id="{312F3223-64B5-4C10-BC00-14BBD0F2FD38}"/>
              </a:ext>
            </a:extLst>
          </p:cNvPr>
          <p:cNvPicPr>
            <a:picLocks noChangeAspect="1"/>
          </p:cNvPicPr>
          <p:nvPr/>
        </p:nvPicPr>
        <p:blipFill rotWithShape="1">
          <a:blip r:embed="rId3"/>
          <a:srcRect l="4517" r="12234"/>
          <a:stretch/>
        </p:blipFill>
        <p:spPr>
          <a:xfrm>
            <a:off x="338322" y="4382258"/>
            <a:ext cx="4045570" cy="1955164"/>
          </a:xfrm>
          <a:prstGeom prst="rect">
            <a:avLst/>
          </a:prstGeom>
          <a:ln w="19050">
            <a:solidFill>
              <a:schemeClr val="accent1">
                <a:lumMod val="50000"/>
              </a:schemeClr>
            </a:solidFill>
          </a:ln>
        </p:spPr>
      </p:pic>
      <p:pic>
        <p:nvPicPr>
          <p:cNvPr id="5" name="Picture 4">
            <a:extLst>
              <a:ext uri="{FF2B5EF4-FFF2-40B4-BE49-F238E27FC236}">
                <a16:creationId xmlns:a16="http://schemas.microsoft.com/office/drawing/2014/main" id="{7CBF2826-CAB1-4046-926F-E9C21ECAFE3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93205" y="6235703"/>
            <a:ext cx="877630" cy="356903"/>
          </a:xfrm>
          <a:prstGeom prst="rect">
            <a:avLst/>
          </a:prstGeom>
        </p:spPr>
      </p:pic>
      <p:cxnSp>
        <p:nvCxnSpPr>
          <p:cNvPr id="29" name="Straight Connector 28">
            <a:extLst>
              <a:ext uri="{FF2B5EF4-FFF2-40B4-BE49-F238E27FC236}">
                <a16:creationId xmlns:a16="http://schemas.microsoft.com/office/drawing/2014/main" id="{FA20F89F-AD24-4DB0-8F8B-F2D6604D8974}"/>
              </a:ext>
            </a:extLst>
          </p:cNvPr>
          <p:cNvCxnSpPr>
            <a:cxnSpLocks/>
          </p:cNvCxnSpPr>
          <p:nvPr/>
        </p:nvCxnSpPr>
        <p:spPr>
          <a:xfrm>
            <a:off x="4695106" y="5997525"/>
            <a:ext cx="7782644" cy="0"/>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EC1964EB-962C-4D62-82C6-A23559D38030}"/>
              </a:ext>
            </a:extLst>
          </p:cNvPr>
          <p:cNvCxnSpPr>
            <a:cxnSpLocks/>
          </p:cNvCxnSpPr>
          <p:nvPr/>
        </p:nvCxnSpPr>
        <p:spPr>
          <a:xfrm flipV="1">
            <a:off x="3321492" y="1360227"/>
            <a:ext cx="718245" cy="163793"/>
          </a:xfrm>
          <a:prstGeom prst="straightConnector1">
            <a:avLst/>
          </a:prstGeom>
          <a:ln w="22225">
            <a:solidFill>
              <a:srgbClr val="6A8ED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9D768DE1-C001-4F89-BC40-BA324CEA3DCC}"/>
              </a:ext>
            </a:extLst>
          </p:cNvPr>
          <p:cNvCxnSpPr>
            <a:cxnSpLocks/>
          </p:cNvCxnSpPr>
          <p:nvPr/>
        </p:nvCxnSpPr>
        <p:spPr>
          <a:xfrm flipH="1">
            <a:off x="1069009" y="3459480"/>
            <a:ext cx="486421" cy="825390"/>
          </a:xfrm>
          <a:prstGeom prst="straightConnector1">
            <a:avLst/>
          </a:prstGeom>
          <a:ln w="22225">
            <a:solidFill>
              <a:srgbClr val="2F5597"/>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06344482-453F-46D8-A14F-042697FC8FCE}"/>
              </a:ext>
            </a:extLst>
          </p:cNvPr>
          <p:cNvSpPr txBox="1"/>
          <p:nvPr/>
        </p:nvSpPr>
        <p:spPr>
          <a:xfrm>
            <a:off x="5840655" y="4458275"/>
            <a:ext cx="6120302" cy="1512034"/>
          </a:xfrm>
          <a:prstGeom prst="rect">
            <a:avLst/>
          </a:prstGeom>
          <a:noFill/>
        </p:spPr>
        <p:txBody>
          <a:bodyPr wrap="square" rtlCol="0" anchor="ctr">
            <a:noAutofit/>
          </a:bodyPr>
          <a:lstStyle/>
          <a:p>
            <a:pPr algn="ctr"/>
            <a:r>
              <a:rPr lang="en-GB" sz="3600" b="1" cap="all" dirty="0">
                <a:solidFill>
                  <a:schemeClr val="bg1"/>
                </a:solidFill>
                <a:latin typeface="Alte Haas Grotesk" panose="02000503000000020004" pitchFamily="2" charset="0"/>
              </a:rPr>
              <a:t>Can you Give me </a:t>
            </a:r>
            <a:br>
              <a:rPr lang="en-GB" sz="3600" b="1" cap="all" dirty="0">
                <a:solidFill>
                  <a:schemeClr val="bg1"/>
                </a:solidFill>
                <a:latin typeface="Alte Haas Grotesk" panose="02000503000000020004" pitchFamily="2" charset="0"/>
              </a:rPr>
            </a:br>
            <a:r>
              <a:rPr lang="en-GB" sz="3600" b="1" cap="all" dirty="0">
                <a:solidFill>
                  <a:schemeClr val="bg1"/>
                </a:solidFill>
                <a:latin typeface="Alte Haas Grotesk" panose="02000503000000020004" pitchFamily="2" charset="0"/>
              </a:rPr>
              <a:t>an example?</a:t>
            </a:r>
          </a:p>
        </p:txBody>
      </p:sp>
      <p:sp>
        <p:nvSpPr>
          <p:cNvPr id="15" name="TextBox 14">
            <a:extLst>
              <a:ext uri="{FF2B5EF4-FFF2-40B4-BE49-F238E27FC236}">
                <a16:creationId xmlns:a16="http://schemas.microsoft.com/office/drawing/2014/main" id="{C8B46D5E-0D08-4E1D-943C-4F2521D446BB}"/>
              </a:ext>
            </a:extLst>
          </p:cNvPr>
          <p:cNvSpPr txBox="1"/>
          <p:nvPr/>
        </p:nvSpPr>
        <p:spPr>
          <a:xfrm>
            <a:off x="4403906" y="6147477"/>
            <a:ext cx="6989358" cy="559982"/>
          </a:xfrm>
          <a:prstGeom prst="rect">
            <a:avLst/>
          </a:prstGeom>
          <a:noFill/>
        </p:spPr>
        <p:txBody>
          <a:bodyPr wrap="none" rtlCol="0" anchor="ctr">
            <a:normAutofit/>
          </a:bodyPr>
          <a:lstStyle/>
          <a:p>
            <a:pPr algn="r">
              <a:spcAft>
                <a:spcPts val="200"/>
              </a:spcAft>
            </a:pPr>
            <a:r>
              <a:rPr lang="en-US" sz="1200" b="1" cap="all" dirty="0">
                <a:solidFill>
                  <a:schemeClr val="bg1">
                    <a:lumMod val="65000"/>
                  </a:schemeClr>
                </a:solidFill>
                <a:latin typeface="Alte Haas Grotesk" panose="02000503000000020004" pitchFamily="2" charset="0"/>
              </a:rPr>
              <a:t>testing gem: </a:t>
            </a:r>
            <a:r>
              <a:rPr lang="en-US" sz="1200" b="1" cap="all" dirty="0">
                <a:solidFill>
                  <a:schemeClr val="bg1"/>
                </a:solidFill>
                <a:latin typeface="Alte Haas Grotesk" panose="02000503000000020004" pitchFamily="2" charset="0"/>
              </a:rPr>
              <a:t>Why outside-in diamond is now our favorite testing strategy @</a:t>
            </a:r>
          </a:p>
        </p:txBody>
      </p:sp>
      <p:pic>
        <p:nvPicPr>
          <p:cNvPr id="4" name="Picture 3">
            <a:extLst>
              <a:ext uri="{FF2B5EF4-FFF2-40B4-BE49-F238E27FC236}">
                <a16:creationId xmlns:a16="http://schemas.microsoft.com/office/drawing/2014/main" id="{9C9A63B0-6EDC-48A0-A09A-873F290ABE7F}"/>
              </a:ext>
            </a:extLst>
          </p:cNvPr>
          <p:cNvPicPr>
            <a:picLocks noChangeAspect="1"/>
          </p:cNvPicPr>
          <p:nvPr/>
        </p:nvPicPr>
        <p:blipFill rotWithShape="1">
          <a:blip r:embed="rId5"/>
          <a:srcRect l="2583" r="4943"/>
          <a:stretch/>
        </p:blipFill>
        <p:spPr>
          <a:xfrm>
            <a:off x="4128642" y="200580"/>
            <a:ext cx="7782644" cy="4369707"/>
          </a:xfrm>
          <a:prstGeom prst="rect">
            <a:avLst/>
          </a:prstGeom>
          <a:ln w="19050">
            <a:solidFill>
              <a:srgbClr val="6A8ED0"/>
            </a:solidFill>
          </a:ln>
        </p:spPr>
      </p:pic>
    </p:spTree>
    <p:extLst>
      <p:ext uri="{BB962C8B-B14F-4D97-AF65-F5344CB8AC3E}">
        <p14:creationId xmlns:p14="http://schemas.microsoft.com/office/powerpoint/2010/main" val="230846866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E9C3A977-9F21-48AA-96B8-70973B20C543}"/>
              </a:ext>
            </a:extLst>
          </p:cNvPr>
          <p:cNvSpPr/>
          <p:nvPr/>
        </p:nvSpPr>
        <p:spPr>
          <a:xfrm>
            <a:off x="-226088" y="5997525"/>
            <a:ext cx="12524723" cy="8604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6FE392D2-CD53-4F96-A5A0-4C04D75E9B6A}"/>
              </a:ext>
            </a:extLst>
          </p:cNvPr>
          <p:cNvSpPr/>
          <p:nvPr/>
        </p:nvSpPr>
        <p:spPr>
          <a:xfrm>
            <a:off x="-105508" y="-71432"/>
            <a:ext cx="12355193" cy="6076299"/>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ight Triangle 18">
            <a:extLst>
              <a:ext uri="{FF2B5EF4-FFF2-40B4-BE49-F238E27FC236}">
                <a16:creationId xmlns:a16="http://schemas.microsoft.com/office/drawing/2014/main" id="{FF91708C-8799-4976-BFC2-FFFB59FA87E7}"/>
              </a:ext>
            </a:extLst>
          </p:cNvPr>
          <p:cNvSpPr/>
          <p:nvPr/>
        </p:nvSpPr>
        <p:spPr>
          <a:xfrm flipV="1">
            <a:off x="-78158" y="0"/>
            <a:ext cx="6862148" cy="7070109"/>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TextBox 38">
            <a:extLst>
              <a:ext uri="{FF2B5EF4-FFF2-40B4-BE49-F238E27FC236}">
                <a16:creationId xmlns:a16="http://schemas.microsoft.com/office/drawing/2014/main" id="{06344482-453F-46D8-A14F-042697FC8FCE}"/>
              </a:ext>
            </a:extLst>
          </p:cNvPr>
          <p:cNvSpPr txBox="1"/>
          <p:nvPr/>
        </p:nvSpPr>
        <p:spPr>
          <a:xfrm>
            <a:off x="10039034" y="181167"/>
            <a:ext cx="1758818" cy="769441"/>
          </a:xfrm>
          <a:prstGeom prst="rect">
            <a:avLst/>
          </a:prstGeom>
          <a:noFill/>
        </p:spPr>
        <p:txBody>
          <a:bodyPr wrap="square" rtlCol="0">
            <a:spAutoFit/>
          </a:bodyPr>
          <a:lstStyle/>
          <a:p>
            <a:pPr algn="ctr"/>
            <a:r>
              <a:rPr lang="en-GB" sz="4400" b="1" cap="all" dirty="0">
                <a:solidFill>
                  <a:schemeClr val="bg1"/>
                </a:solidFill>
                <a:latin typeface="Alte Haas Grotesk" panose="02000503000000020004" pitchFamily="2" charset="0"/>
              </a:rPr>
              <a:t>WHY</a:t>
            </a:r>
          </a:p>
        </p:txBody>
      </p:sp>
      <p:pic>
        <p:nvPicPr>
          <p:cNvPr id="5" name="Picture 4">
            <a:extLst>
              <a:ext uri="{FF2B5EF4-FFF2-40B4-BE49-F238E27FC236}">
                <a16:creationId xmlns:a16="http://schemas.microsoft.com/office/drawing/2014/main" id="{7CBF2826-CAB1-4046-926F-E9C21ECAFE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93205" y="6235703"/>
            <a:ext cx="877630" cy="356903"/>
          </a:xfrm>
          <a:prstGeom prst="rect">
            <a:avLst/>
          </a:prstGeom>
        </p:spPr>
      </p:pic>
      <p:cxnSp>
        <p:nvCxnSpPr>
          <p:cNvPr id="29" name="Straight Connector 28">
            <a:extLst>
              <a:ext uri="{FF2B5EF4-FFF2-40B4-BE49-F238E27FC236}">
                <a16:creationId xmlns:a16="http://schemas.microsoft.com/office/drawing/2014/main" id="{FA20F89F-AD24-4DB0-8F8B-F2D6604D8974}"/>
              </a:ext>
            </a:extLst>
          </p:cNvPr>
          <p:cNvCxnSpPr>
            <a:cxnSpLocks/>
          </p:cNvCxnSpPr>
          <p:nvPr/>
        </p:nvCxnSpPr>
        <p:spPr>
          <a:xfrm>
            <a:off x="577780" y="5996936"/>
            <a:ext cx="11868215" cy="7931"/>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A108D7C8-4950-47BE-BD61-EF3D0BF2B5A2}"/>
              </a:ext>
            </a:extLst>
          </p:cNvPr>
          <p:cNvSpPr txBox="1"/>
          <p:nvPr/>
        </p:nvSpPr>
        <p:spPr>
          <a:xfrm>
            <a:off x="5691023" y="74210"/>
            <a:ext cx="4207296" cy="1557844"/>
          </a:xfrm>
          <a:prstGeom prst="rect">
            <a:avLst/>
          </a:prstGeom>
          <a:noFill/>
        </p:spPr>
        <p:txBody>
          <a:bodyPr wrap="square" rtlCol="0" anchor="t">
            <a:noAutofit/>
          </a:bodyPr>
          <a:lstStyle>
            <a:defPPr>
              <a:defRPr lang="fr-FR"/>
            </a:defPPr>
            <a:lvl1pPr algn="r">
              <a:spcAft>
                <a:spcPts val="600"/>
              </a:spcAft>
              <a:defRPr b="1">
                <a:solidFill>
                  <a:schemeClr val="bg1"/>
                </a:solidFill>
                <a:latin typeface="Alte Haas Grotesk" panose="02000503000000020004" pitchFamily="2" charset="0"/>
              </a:defRPr>
            </a:lvl1pPr>
          </a:lstStyle>
          <a:p>
            <a:pPr>
              <a:spcAft>
                <a:spcPts val="1000"/>
              </a:spcAft>
            </a:pPr>
            <a:r>
              <a:rPr lang="en-GB" sz="1100" cap="all" dirty="0">
                <a:solidFill>
                  <a:schemeClr val="tx1"/>
                </a:solidFill>
              </a:rPr>
              <a:t>What you test is what you ship…</a:t>
            </a:r>
          </a:p>
          <a:p>
            <a:pPr>
              <a:spcAft>
                <a:spcPts val="1000"/>
              </a:spcAft>
            </a:pPr>
            <a:r>
              <a:rPr lang="en-GB" sz="900" b="0" cap="all" dirty="0">
                <a:latin typeface="Chantilly-Light" pitchFamily="2" charset="0"/>
              </a:rPr>
              <a:t>No more bad surprises in situation</a:t>
            </a:r>
            <a:br>
              <a:rPr lang="en-GB" sz="900" b="0" cap="all" dirty="0">
                <a:latin typeface="Chantilly-Light" pitchFamily="2" charset="0"/>
              </a:rPr>
            </a:br>
            <a:r>
              <a:rPr lang="en-GB" sz="900" b="0" cap="all" dirty="0">
                <a:latin typeface="Chantilly-Light" pitchFamily="2" charset="0"/>
              </a:rPr>
              <a:t>&gt;&gt; everything is tested assembled</a:t>
            </a:r>
          </a:p>
          <a:p>
            <a:pPr>
              <a:spcAft>
                <a:spcPts val="1000"/>
              </a:spcAft>
            </a:pPr>
            <a:r>
              <a:rPr lang="en-GB" sz="900" b="0" cap="all" dirty="0">
                <a:latin typeface="Chantilly-Light" pitchFamily="2" charset="0"/>
                <a:sym typeface="Wingdings" panose="05000000000000000000" pitchFamily="2" charset="2"/>
              </a:rPr>
              <a:t>no more code plumbing leaks</a:t>
            </a:r>
            <a:br>
              <a:rPr lang="en-GB" sz="900" b="0" cap="all" dirty="0">
                <a:latin typeface="Chantilly-Light" pitchFamily="2" charset="0"/>
              </a:rPr>
            </a:br>
            <a:r>
              <a:rPr lang="en-GB" sz="900" cap="all" dirty="0">
                <a:latin typeface="Chantilly-Light" pitchFamily="2" charset="0"/>
              </a:rPr>
              <a:t>&gt;&gt;</a:t>
            </a:r>
            <a:r>
              <a:rPr lang="en-GB" sz="900" b="0" cap="all" dirty="0">
                <a:latin typeface="Chantilly-Light" pitchFamily="2" charset="0"/>
              </a:rPr>
              <a:t> Our Acceptance tests cover everything (but I/O)</a:t>
            </a:r>
          </a:p>
          <a:p>
            <a:pPr>
              <a:spcAft>
                <a:spcPts val="1000"/>
              </a:spcAft>
            </a:pPr>
            <a:r>
              <a:rPr lang="en-US" sz="900" b="0" cap="all" dirty="0">
                <a:latin typeface="Chantilly-Light" pitchFamily="2" charset="0"/>
              </a:rPr>
              <a:t>complementary contract (integration) tests </a:t>
            </a:r>
            <a:br>
              <a:rPr lang="en-US" sz="900" b="0" cap="all" dirty="0">
                <a:latin typeface="Chantilly-Light" pitchFamily="2" charset="0"/>
              </a:rPr>
            </a:br>
            <a:r>
              <a:rPr lang="en-US" sz="900" b="0" cap="all" dirty="0">
                <a:latin typeface="Chantilly-Light" pitchFamily="2" charset="0"/>
                <a:sym typeface="Wingdings" panose="05000000000000000000" pitchFamily="2" charset="2"/>
              </a:rPr>
              <a:t>&gt;&gt; A </a:t>
            </a:r>
            <a:r>
              <a:rPr lang="en-US" sz="900" b="0" cap="all" dirty="0">
                <a:latin typeface="Chantilly-Light" pitchFamily="2" charset="0"/>
              </a:rPr>
              <a:t>guarantee that the stubs we use to speed our </a:t>
            </a:r>
            <a:br>
              <a:rPr lang="en-US" sz="900" b="0" cap="all" dirty="0">
                <a:latin typeface="Chantilly-Light" pitchFamily="2" charset="0"/>
              </a:rPr>
            </a:br>
            <a:r>
              <a:rPr lang="en-US" sz="900" b="0" cap="all" dirty="0">
                <a:latin typeface="Chantilly-Light" pitchFamily="2" charset="0"/>
              </a:rPr>
              <a:t>Acceptance tests are faithful to reality</a:t>
            </a:r>
            <a:endParaRPr lang="en-GB" sz="900" b="0" cap="all" dirty="0">
              <a:latin typeface="Chantilly-Light" pitchFamily="2" charset="0"/>
            </a:endParaRPr>
          </a:p>
        </p:txBody>
      </p:sp>
      <p:pic>
        <p:nvPicPr>
          <p:cNvPr id="34" name="Picture 33">
            <a:extLst>
              <a:ext uri="{FF2B5EF4-FFF2-40B4-BE49-F238E27FC236}">
                <a16:creationId xmlns:a16="http://schemas.microsoft.com/office/drawing/2014/main" id="{5008EB9A-9AD4-4711-B3CB-884DB4B5CA46}"/>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6700" y="178765"/>
            <a:ext cx="4013852" cy="3830527"/>
          </a:xfrm>
          <a:prstGeom prst="rect">
            <a:avLst/>
          </a:prstGeom>
        </p:spPr>
      </p:pic>
      <p:sp>
        <p:nvSpPr>
          <p:cNvPr id="38" name="TextBox 37">
            <a:extLst>
              <a:ext uri="{FF2B5EF4-FFF2-40B4-BE49-F238E27FC236}">
                <a16:creationId xmlns:a16="http://schemas.microsoft.com/office/drawing/2014/main" id="{E51B08B6-DB85-4AB9-B6D3-EAC4F3A302B3}"/>
              </a:ext>
            </a:extLst>
          </p:cNvPr>
          <p:cNvSpPr txBox="1"/>
          <p:nvPr/>
        </p:nvSpPr>
        <p:spPr>
          <a:xfrm>
            <a:off x="9342013" y="958000"/>
            <a:ext cx="2673470" cy="1510249"/>
          </a:xfrm>
          <a:prstGeom prst="rect">
            <a:avLst/>
          </a:prstGeom>
          <a:noFill/>
        </p:spPr>
        <p:txBody>
          <a:bodyPr wrap="square" rtlCol="0" anchor="ctr">
            <a:noAutofit/>
          </a:bodyPr>
          <a:lstStyle>
            <a:defPPr>
              <a:defRPr lang="fr-FR"/>
            </a:defPPr>
            <a:lvl1pPr algn="r">
              <a:spcAft>
                <a:spcPts val="600"/>
              </a:spcAft>
              <a:defRPr b="1">
                <a:solidFill>
                  <a:schemeClr val="bg1"/>
                </a:solidFill>
                <a:latin typeface="Alte Haas Grotesk" panose="02000503000000020004" pitchFamily="2" charset="0"/>
              </a:defRPr>
            </a:lvl1pPr>
          </a:lstStyle>
          <a:p>
            <a:r>
              <a:rPr lang="en-GB" sz="1100" cap="all" dirty="0">
                <a:solidFill>
                  <a:schemeClr val="tx1"/>
                </a:solidFill>
              </a:rPr>
              <a:t>Easier for Junior DEVs</a:t>
            </a:r>
          </a:p>
          <a:p>
            <a:pPr>
              <a:spcAft>
                <a:spcPts val="1000"/>
              </a:spcAft>
            </a:pPr>
            <a:r>
              <a:rPr lang="en-US" sz="900" b="0" cap="all" dirty="0">
                <a:latin typeface="Chantilly-Light" pitchFamily="2" charset="0"/>
              </a:rPr>
              <a:t>They are More focused </a:t>
            </a:r>
            <a:br>
              <a:rPr lang="en-US" sz="900" b="0" cap="all" dirty="0">
                <a:latin typeface="Chantilly-Light" pitchFamily="2" charset="0"/>
              </a:rPr>
            </a:br>
            <a:r>
              <a:rPr lang="en-US" sz="900" b="0" cap="all" dirty="0">
                <a:latin typeface="Chantilly-Light" pitchFamily="2" charset="0"/>
              </a:rPr>
              <a:t>on the system behaviors</a:t>
            </a:r>
            <a:br>
              <a:rPr lang="en-US" sz="900" b="0" cap="all" dirty="0">
                <a:latin typeface="Chantilly-Light" pitchFamily="2" charset="0"/>
              </a:rPr>
            </a:br>
            <a:r>
              <a:rPr lang="en-US" sz="900" b="0" cap="all" dirty="0">
                <a:latin typeface="Chantilly-Light" pitchFamily="2" charset="0"/>
              </a:rPr>
              <a:t>&gt;&gt; it Enforces Yagni</a:t>
            </a:r>
          </a:p>
          <a:p>
            <a:r>
              <a:rPr lang="en-US" sz="900" b="0" cap="all" dirty="0">
                <a:latin typeface="Chantilly-Light" pitchFamily="2" charset="0"/>
              </a:rPr>
              <a:t>They code less fragile tests</a:t>
            </a:r>
            <a:br>
              <a:rPr lang="en-US" sz="900" b="0" cap="all" dirty="0">
                <a:latin typeface="Chantilly-Light" pitchFamily="2" charset="0"/>
              </a:rPr>
            </a:br>
            <a:r>
              <a:rPr lang="en-US" sz="900" b="0" cap="all" dirty="0">
                <a:latin typeface="Chantilly-Light" pitchFamily="2" charset="0"/>
              </a:rPr>
              <a:t>(no more implementation tests)</a:t>
            </a:r>
            <a:br>
              <a:rPr lang="en-US" sz="900" b="0" cap="all" dirty="0">
                <a:latin typeface="Chantilly-Light" pitchFamily="2" charset="0"/>
              </a:rPr>
            </a:br>
            <a:r>
              <a:rPr lang="en-US" sz="900" b="0" cap="all" dirty="0">
                <a:latin typeface="Chantilly-Light" pitchFamily="2" charset="0"/>
                <a:sym typeface="Wingdings" panose="05000000000000000000" pitchFamily="2" charset="2"/>
              </a:rPr>
              <a:t>&gt;&gt; it </a:t>
            </a:r>
            <a:r>
              <a:rPr lang="en-US" sz="900" b="0" cap="all" dirty="0">
                <a:latin typeface="Chantilly-Light" pitchFamily="2" charset="0"/>
              </a:rPr>
              <a:t>Eases merciless Refactoring</a:t>
            </a:r>
          </a:p>
        </p:txBody>
      </p:sp>
      <p:grpSp>
        <p:nvGrpSpPr>
          <p:cNvPr id="2" name="Group 1">
            <a:extLst>
              <a:ext uri="{FF2B5EF4-FFF2-40B4-BE49-F238E27FC236}">
                <a16:creationId xmlns:a16="http://schemas.microsoft.com/office/drawing/2014/main" id="{623CF5FE-47C3-450A-BBC5-DE96AE5D4889}"/>
              </a:ext>
            </a:extLst>
          </p:cNvPr>
          <p:cNvGrpSpPr/>
          <p:nvPr/>
        </p:nvGrpSpPr>
        <p:grpSpPr>
          <a:xfrm>
            <a:off x="2328372" y="1544312"/>
            <a:ext cx="5644324" cy="3753205"/>
            <a:chOff x="1957411" y="1842942"/>
            <a:chExt cx="5644324" cy="3753205"/>
          </a:xfrm>
        </p:grpSpPr>
        <p:sp>
          <p:nvSpPr>
            <p:cNvPr id="35" name="TextBox 34">
              <a:extLst>
                <a:ext uri="{FF2B5EF4-FFF2-40B4-BE49-F238E27FC236}">
                  <a16:creationId xmlns:a16="http://schemas.microsoft.com/office/drawing/2014/main" id="{9C90CFF8-D689-4191-8285-C10578B3834A}"/>
                </a:ext>
              </a:extLst>
            </p:cNvPr>
            <p:cNvSpPr txBox="1"/>
            <p:nvPr/>
          </p:nvSpPr>
          <p:spPr>
            <a:xfrm>
              <a:off x="4531572" y="1842942"/>
              <a:ext cx="1909380" cy="769441"/>
            </a:xfrm>
            <a:prstGeom prst="rect">
              <a:avLst/>
            </a:prstGeom>
            <a:noFill/>
          </p:spPr>
          <p:txBody>
            <a:bodyPr wrap="square" rtlCol="0">
              <a:spAutoFit/>
            </a:bodyPr>
            <a:lstStyle/>
            <a:p>
              <a:pPr algn="ctr"/>
              <a:r>
                <a:rPr lang="en-GB" sz="4400" b="1" cap="all" dirty="0">
                  <a:solidFill>
                    <a:schemeClr val="bg1"/>
                  </a:solidFill>
                  <a:latin typeface="Alte Haas Grotesk" panose="02000503000000020004" pitchFamily="2" charset="0"/>
                </a:rPr>
                <a:t>How</a:t>
              </a:r>
            </a:p>
          </p:txBody>
        </p:sp>
        <p:sp>
          <p:nvSpPr>
            <p:cNvPr id="41" name="TextBox 40">
              <a:extLst>
                <a:ext uri="{FF2B5EF4-FFF2-40B4-BE49-F238E27FC236}">
                  <a16:creationId xmlns:a16="http://schemas.microsoft.com/office/drawing/2014/main" id="{B4C809DC-5124-4F4B-80FA-8DFF13345C02}"/>
                </a:ext>
              </a:extLst>
            </p:cNvPr>
            <p:cNvSpPr txBox="1"/>
            <p:nvPr/>
          </p:nvSpPr>
          <p:spPr>
            <a:xfrm>
              <a:off x="1957411" y="4160147"/>
              <a:ext cx="3067523" cy="1436000"/>
            </a:xfrm>
            <a:prstGeom prst="rect">
              <a:avLst/>
            </a:prstGeom>
            <a:noFill/>
          </p:spPr>
          <p:txBody>
            <a:bodyPr wrap="square" rtlCol="0" anchor="ctr">
              <a:noAutofit/>
            </a:bodyPr>
            <a:lstStyle>
              <a:defPPr>
                <a:defRPr lang="fr-FR"/>
              </a:defPPr>
              <a:lvl1pPr algn="r">
                <a:spcAft>
                  <a:spcPts val="600"/>
                </a:spcAft>
                <a:defRPr b="1">
                  <a:solidFill>
                    <a:schemeClr val="bg1"/>
                  </a:solidFill>
                  <a:latin typeface="Alte Haas Grotesk" panose="02000503000000020004" pitchFamily="2" charset="0"/>
                </a:defRPr>
              </a:lvl1pPr>
            </a:lstStyle>
            <a:p>
              <a:r>
                <a:rPr lang="en-GB" sz="1100" cap="all" dirty="0">
                  <a:solidFill>
                    <a:schemeClr val="tx1"/>
                  </a:solidFill>
                </a:rPr>
                <a:t>Friendly patterns &amp; tools</a:t>
              </a:r>
            </a:p>
            <a:p>
              <a:r>
                <a:rPr lang="en-GB" sz="900" b="0" cap="all" dirty="0">
                  <a:latin typeface="Chantilly-Light" pitchFamily="2" charset="0"/>
                </a:rPr>
                <a:t>DDD &amp; Hexagonal architecture</a:t>
              </a:r>
            </a:p>
            <a:p>
              <a:pPr>
                <a:spcAft>
                  <a:spcPts val="1000"/>
                </a:spcAft>
              </a:pPr>
              <a:r>
                <a:rPr lang="en-GB" sz="900" b="0" cap="all" dirty="0">
                  <a:latin typeface="Chantilly-Light" pitchFamily="2" charset="0"/>
                </a:rPr>
                <a:t>Builders &amp; Fuzzers </a:t>
              </a:r>
              <a:br>
                <a:rPr lang="en-GB" sz="900" b="0" cap="all" dirty="0">
                  <a:latin typeface="Chantilly-Light" pitchFamily="2" charset="0"/>
                </a:rPr>
              </a:br>
              <a:r>
                <a:rPr lang="en-GB" sz="900" b="0" cap="all" dirty="0">
                  <a:latin typeface="Chantilly-Light" pitchFamily="2" charset="0"/>
                </a:rPr>
                <a:t>for acceptance tests setup </a:t>
              </a:r>
            </a:p>
            <a:p>
              <a:r>
                <a:rPr lang="en-GB" sz="900" b="0" cap="all" dirty="0">
                  <a:latin typeface="Chantilly-Light" pitchFamily="2" charset="0"/>
                </a:rPr>
                <a:t>live-testing tools</a:t>
              </a:r>
            </a:p>
          </p:txBody>
        </p:sp>
        <p:sp>
          <p:nvSpPr>
            <p:cNvPr id="42" name="TextBox 41">
              <a:extLst>
                <a:ext uri="{FF2B5EF4-FFF2-40B4-BE49-F238E27FC236}">
                  <a16:creationId xmlns:a16="http://schemas.microsoft.com/office/drawing/2014/main" id="{A00B353D-5799-4E3E-9B2A-40B87093C299}"/>
                </a:ext>
              </a:extLst>
            </p:cNvPr>
            <p:cNvSpPr txBox="1"/>
            <p:nvPr/>
          </p:nvSpPr>
          <p:spPr>
            <a:xfrm>
              <a:off x="2982250" y="2407305"/>
              <a:ext cx="4619485" cy="2538448"/>
            </a:xfrm>
            <a:prstGeom prst="rect">
              <a:avLst/>
            </a:prstGeom>
            <a:noFill/>
          </p:spPr>
          <p:txBody>
            <a:bodyPr wrap="square" rtlCol="0" anchor="ctr">
              <a:noAutofit/>
            </a:bodyPr>
            <a:lstStyle>
              <a:defPPr>
                <a:defRPr lang="fr-FR"/>
              </a:defPPr>
              <a:lvl1pPr algn="r">
                <a:spcAft>
                  <a:spcPts val="600"/>
                </a:spcAft>
                <a:defRPr b="1">
                  <a:solidFill>
                    <a:schemeClr val="bg1"/>
                  </a:solidFill>
                  <a:latin typeface="Alte Haas Grotesk" panose="02000503000000020004" pitchFamily="2" charset="0"/>
                </a:defRPr>
              </a:lvl1pPr>
            </a:lstStyle>
            <a:p>
              <a:pPr>
                <a:spcAft>
                  <a:spcPts val="1000"/>
                </a:spcAft>
              </a:pPr>
              <a:r>
                <a:rPr lang="en-GB" sz="1100" cap="all" dirty="0">
                  <a:solidFill>
                    <a:schemeClr val="tx1"/>
                  </a:solidFill>
                </a:rPr>
                <a:t>Specific Outside-in TDD</a:t>
              </a:r>
            </a:p>
            <a:p>
              <a:pPr>
                <a:spcAft>
                  <a:spcPts val="1000"/>
                </a:spcAft>
              </a:pPr>
              <a:r>
                <a:rPr lang="en-GB" sz="900" b="0" cap="all" dirty="0">
                  <a:latin typeface="Chantilly-Light" pitchFamily="2" charset="0"/>
                </a:rPr>
                <a:t>Double loop </a:t>
              </a:r>
              <a:r>
                <a:rPr lang="en-GB" sz="900" b="0" cap="all" dirty="0">
                  <a:latin typeface="Chantilly-Light" pitchFamily="2" charset="0"/>
                  <a:sym typeface="Wingdings" panose="05000000000000000000" pitchFamily="2" charset="2"/>
                </a:rPr>
                <a:t> </a:t>
              </a:r>
              <a:r>
                <a:rPr lang="en-US" sz="900" b="0" cap="all" dirty="0">
                  <a:latin typeface="Chantilly-Light" pitchFamily="2" charset="0"/>
                </a:rPr>
                <a:t>one and a half loop instead</a:t>
              </a:r>
              <a:br>
                <a:rPr lang="en-US" sz="900" b="0" cap="all" dirty="0">
                  <a:latin typeface="Chantilly-Light" pitchFamily="2" charset="0"/>
                </a:rPr>
              </a:br>
              <a:r>
                <a:rPr lang="en-US" sz="900" b="0" cap="all" dirty="0">
                  <a:latin typeface="Chantilly-Light" pitchFamily="2" charset="0"/>
                </a:rPr>
                <a:t>(Fine-grained unit tests only whenever facing difficulties)</a:t>
              </a:r>
            </a:p>
            <a:p>
              <a:pPr>
                <a:spcAft>
                  <a:spcPts val="1000"/>
                </a:spcAft>
              </a:pPr>
              <a:r>
                <a:rPr lang="en-GB" sz="900" b="0" cap="all" dirty="0">
                  <a:latin typeface="Chantilly-Light" pitchFamily="2" charset="0"/>
                </a:rPr>
                <a:t>Still Baby steps FTW!</a:t>
              </a:r>
            </a:p>
            <a:p>
              <a:pPr>
                <a:spcAft>
                  <a:spcPts val="1000"/>
                </a:spcAft>
              </a:pPr>
              <a:r>
                <a:rPr lang="en-GB" sz="900" b="0" cap="all" dirty="0">
                  <a:latin typeface="Chantilly-Light" pitchFamily="2" charset="0"/>
                </a:rPr>
                <a:t>only the external systems are stubbed</a:t>
              </a:r>
            </a:p>
            <a:p>
              <a:pPr>
                <a:spcAft>
                  <a:spcPts val="1000"/>
                </a:spcAft>
              </a:pPr>
              <a:r>
                <a:rPr lang="en-GB" sz="900" b="0" cap="all" dirty="0">
                  <a:latin typeface="Chantilly-Light" pitchFamily="2" charset="0"/>
                </a:rPr>
                <a:t>Acceptance tests cover adapters code too!</a:t>
              </a:r>
              <a:br>
                <a:rPr lang="en-GB" sz="900" b="0" cap="all" dirty="0">
                  <a:latin typeface="Chantilly-Light" pitchFamily="2" charset="0"/>
                </a:rPr>
              </a:br>
              <a:r>
                <a:rPr lang="en-GB" sz="900" b="0" cap="all" dirty="0">
                  <a:latin typeface="Chantilly-Light" pitchFamily="2" charset="0"/>
                </a:rPr>
                <a:t>(only the adaptation code in action, not its I/O)</a:t>
              </a:r>
            </a:p>
            <a:p>
              <a:pPr>
                <a:spcAft>
                  <a:spcPts val="1000"/>
                </a:spcAft>
              </a:pPr>
              <a:r>
                <a:rPr lang="en-GB" sz="900" b="0" cap="all" dirty="0">
                  <a:latin typeface="Chantilly-Light" pitchFamily="2" charset="0"/>
                </a:rPr>
                <a:t>Behavioural and domain-driven tests </a:t>
              </a:r>
              <a:br>
                <a:rPr lang="en-GB" sz="900" b="0" cap="all" dirty="0">
                  <a:latin typeface="Chantilly-Light" pitchFamily="2" charset="0"/>
                </a:rPr>
              </a:br>
              <a:r>
                <a:rPr lang="en-GB" sz="900" b="0" cap="all" dirty="0">
                  <a:latin typeface="Chantilly-Light" pitchFamily="2" charset="0"/>
                </a:rPr>
                <a:t>(DDD Ubiquitous language)</a:t>
              </a:r>
            </a:p>
            <a:p>
              <a:pPr>
                <a:spcAft>
                  <a:spcPts val="1000"/>
                </a:spcAft>
              </a:pPr>
              <a:r>
                <a:rPr lang="en-GB" sz="900" b="0" cap="all" dirty="0">
                  <a:latin typeface="Chantilly-Light" pitchFamily="2" charset="0"/>
                </a:rPr>
                <a:t>Blazing-fast acceptance tests</a:t>
              </a:r>
            </a:p>
          </p:txBody>
        </p:sp>
      </p:grpSp>
      <p:sp>
        <p:nvSpPr>
          <p:cNvPr id="43" name="TextBox 42">
            <a:extLst>
              <a:ext uri="{FF2B5EF4-FFF2-40B4-BE49-F238E27FC236}">
                <a16:creationId xmlns:a16="http://schemas.microsoft.com/office/drawing/2014/main" id="{EFE37340-C341-44C8-98CC-C36EDF4DE334}"/>
              </a:ext>
            </a:extLst>
          </p:cNvPr>
          <p:cNvSpPr txBox="1"/>
          <p:nvPr/>
        </p:nvSpPr>
        <p:spPr>
          <a:xfrm>
            <a:off x="8929176" y="2683312"/>
            <a:ext cx="2364029" cy="769441"/>
          </a:xfrm>
          <a:prstGeom prst="rect">
            <a:avLst/>
          </a:prstGeom>
          <a:noFill/>
        </p:spPr>
        <p:txBody>
          <a:bodyPr wrap="square" rtlCol="0">
            <a:spAutoFit/>
          </a:bodyPr>
          <a:lstStyle/>
          <a:p>
            <a:pPr algn="ctr"/>
            <a:r>
              <a:rPr lang="en-GB" sz="4400" b="1" cap="all" dirty="0">
                <a:solidFill>
                  <a:schemeClr val="bg1"/>
                </a:solidFill>
                <a:latin typeface="Alte Haas Grotesk" panose="02000503000000020004" pitchFamily="2" charset="0"/>
              </a:rPr>
              <a:t>But…</a:t>
            </a:r>
          </a:p>
        </p:txBody>
      </p:sp>
      <p:sp>
        <p:nvSpPr>
          <p:cNvPr id="44" name="TextBox 43">
            <a:extLst>
              <a:ext uri="{FF2B5EF4-FFF2-40B4-BE49-F238E27FC236}">
                <a16:creationId xmlns:a16="http://schemas.microsoft.com/office/drawing/2014/main" id="{EEEDB33A-D522-4B5D-B3E0-FFD23DE78F61}"/>
              </a:ext>
            </a:extLst>
          </p:cNvPr>
          <p:cNvSpPr txBox="1"/>
          <p:nvPr/>
        </p:nvSpPr>
        <p:spPr>
          <a:xfrm>
            <a:off x="8275782" y="3305819"/>
            <a:ext cx="3739701" cy="1532769"/>
          </a:xfrm>
          <a:prstGeom prst="rect">
            <a:avLst/>
          </a:prstGeom>
          <a:noFill/>
        </p:spPr>
        <p:txBody>
          <a:bodyPr wrap="square" rtlCol="0" anchor="t">
            <a:noAutofit/>
          </a:bodyPr>
          <a:lstStyle>
            <a:defPPr>
              <a:defRPr lang="fr-FR"/>
            </a:defPPr>
            <a:lvl1pPr algn="r">
              <a:spcAft>
                <a:spcPts val="600"/>
              </a:spcAft>
              <a:defRPr b="1">
                <a:solidFill>
                  <a:schemeClr val="bg1"/>
                </a:solidFill>
                <a:latin typeface="Alte Haas Grotesk" panose="02000503000000020004" pitchFamily="2" charset="0"/>
              </a:defRPr>
            </a:lvl1pPr>
          </a:lstStyle>
          <a:p>
            <a:pPr>
              <a:spcAft>
                <a:spcPts val="1000"/>
              </a:spcAft>
            </a:pPr>
            <a:r>
              <a:rPr lang="en-GB" sz="1100" cap="all" dirty="0">
                <a:solidFill>
                  <a:schemeClr val="tx1"/>
                </a:solidFill>
              </a:rPr>
              <a:t>…What about</a:t>
            </a:r>
          </a:p>
          <a:p>
            <a:pPr>
              <a:spcAft>
                <a:spcPts val="1000"/>
              </a:spcAft>
            </a:pPr>
            <a:r>
              <a:rPr lang="en-GB" sz="900" b="0" cap="all" dirty="0">
                <a:latin typeface="Chantilly-Light" pitchFamily="2" charset="0"/>
              </a:rPr>
              <a:t>Combinatory explosion of test cases?!?</a:t>
            </a:r>
            <a:br>
              <a:rPr lang="en-GB" sz="900" b="0" cap="all" dirty="0">
                <a:latin typeface="Chantilly-Light" pitchFamily="2" charset="0"/>
              </a:rPr>
            </a:br>
            <a:r>
              <a:rPr lang="en-GB" sz="900" b="0" cap="all" dirty="0">
                <a:latin typeface="Chantilly-Light" pitchFamily="2" charset="0"/>
                <a:sym typeface="Wingdings" panose="05000000000000000000" pitchFamily="2" charset="2"/>
              </a:rPr>
              <a:t>lots of concise &amp; easy to write acceptance tests </a:t>
            </a:r>
            <a:br>
              <a:rPr lang="en-GB" sz="900" b="0" cap="all" dirty="0">
                <a:latin typeface="Chantilly-Light" pitchFamily="2" charset="0"/>
                <a:sym typeface="Wingdings" panose="05000000000000000000" pitchFamily="2" charset="2"/>
              </a:rPr>
            </a:br>
            <a:r>
              <a:rPr lang="en-GB" sz="900" b="0" cap="all" dirty="0">
                <a:latin typeface="Chantilly-Light" pitchFamily="2" charset="0"/>
                <a:sym typeface="Wingdings" panose="05000000000000000000" pitchFamily="2" charset="2"/>
              </a:rPr>
              <a:t>(powered by fuzzers) were more than sufficient </a:t>
            </a:r>
            <a:br>
              <a:rPr lang="en-GB" sz="900" b="0" cap="all" dirty="0">
                <a:latin typeface="Chantilly-Light" pitchFamily="2" charset="0"/>
                <a:sym typeface="Wingdings" panose="05000000000000000000" pitchFamily="2" charset="2"/>
              </a:rPr>
            </a:br>
            <a:r>
              <a:rPr lang="en-GB" sz="900" b="0" cap="all" dirty="0">
                <a:latin typeface="Chantilly-Light" pitchFamily="2" charset="0"/>
                <a:sym typeface="Wingdings" panose="05000000000000000000" pitchFamily="2" charset="2"/>
              </a:rPr>
              <a:t>in 85% of our </a:t>
            </a:r>
            <a:r>
              <a:rPr lang="en-GB" sz="900" b="0" cap="all" dirty="0" err="1">
                <a:latin typeface="Chantilly-Light" pitchFamily="2" charset="0"/>
                <a:sym typeface="Wingdings" panose="05000000000000000000" pitchFamily="2" charset="2"/>
              </a:rPr>
              <a:t>xp</a:t>
            </a:r>
            <a:endParaRPr lang="en-GB" sz="900" b="0" cap="all" dirty="0">
              <a:latin typeface="Chantilly-Light" pitchFamily="2" charset="0"/>
              <a:sym typeface="Wingdings" panose="05000000000000000000" pitchFamily="2" charset="2"/>
            </a:endParaRPr>
          </a:p>
          <a:p>
            <a:pPr>
              <a:spcAft>
                <a:spcPts val="1000"/>
              </a:spcAft>
            </a:pPr>
            <a:r>
              <a:rPr lang="en-GB" sz="900" b="0" cap="all" dirty="0">
                <a:latin typeface="Chantilly-Light" pitchFamily="2" charset="0"/>
                <a:sym typeface="Wingdings" panose="05000000000000000000" pitchFamily="2" charset="2"/>
              </a:rPr>
              <a:t>Surgical identification of bug spots?!?</a:t>
            </a:r>
            <a:br>
              <a:rPr lang="en-GB" sz="900" b="0" cap="all" dirty="0">
                <a:latin typeface="Chantilly-Light" pitchFamily="2" charset="0"/>
                <a:sym typeface="Wingdings" panose="05000000000000000000" pitchFamily="2" charset="2"/>
              </a:rPr>
            </a:br>
            <a:r>
              <a:rPr lang="en-GB" sz="900" b="0" cap="all" dirty="0">
                <a:latin typeface="Chantilly-Light" pitchFamily="2" charset="0"/>
                <a:sym typeface="Wingdings" panose="05000000000000000000" pitchFamily="2" charset="2"/>
              </a:rPr>
              <a:t> no big deal actually. very episodically, You just debug </a:t>
            </a:r>
            <a:br>
              <a:rPr lang="en-GB" sz="900" b="0" cap="all" dirty="0">
                <a:latin typeface="Chantilly-Light" pitchFamily="2" charset="0"/>
                <a:sym typeface="Wingdings" panose="05000000000000000000" pitchFamily="2" charset="2"/>
              </a:rPr>
            </a:br>
            <a:r>
              <a:rPr lang="en-GB" sz="900" b="0" cap="all" dirty="0">
                <a:latin typeface="Chantilly-Light" pitchFamily="2" charset="0"/>
                <a:sym typeface="Wingdings" panose="05000000000000000000" pitchFamily="2" charset="2"/>
              </a:rPr>
              <a:t>your reproductible acceptance test and… TADA! </a:t>
            </a:r>
            <a:br>
              <a:rPr lang="en-GB" sz="900" b="0" cap="all" dirty="0">
                <a:latin typeface="Chantilly-Light" pitchFamily="2" charset="0"/>
                <a:sym typeface="Wingdings" panose="05000000000000000000" pitchFamily="2" charset="2"/>
              </a:rPr>
            </a:br>
            <a:r>
              <a:rPr lang="en-GB" sz="900" b="0" cap="all" dirty="0">
                <a:latin typeface="Chantilly-Light" pitchFamily="2" charset="0"/>
                <a:sym typeface="Wingdings" panose="05000000000000000000" pitchFamily="2" charset="2"/>
              </a:rPr>
              <a:t>(this point was just cargo-cult psychological barrier)</a:t>
            </a:r>
            <a:endParaRPr lang="en-US" sz="1100" cap="all" dirty="0">
              <a:solidFill>
                <a:srgbClr val="4472C4"/>
              </a:solidFill>
              <a:sym typeface="Wingdings" panose="05000000000000000000" pitchFamily="2" charset="2"/>
            </a:endParaRPr>
          </a:p>
        </p:txBody>
      </p:sp>
      <p:sp>
        <p:nvSpPr>
          <p:cNvPr id="17" name="TextBox 16">
            <a:extLst>
              <a:ext uri="{FF2B5EF4-FFF2-40B4-BE49-F238E27FC236}">
                <a16:creationId xmlns:a16="http://schemas.microsoft.com/office/drawing/2014/main" id="{D7EE78A2-1A2E-4821-AF1C-BE0A202B001A}"/>
              </a:ext>
            </a:extLst>
          </p:cNvPr>
          <p:cNvSpPr txBox="1"/>
          <p:nvPr/>
        </p:nvSpPr>
        <p:spPr>
          <a:xfrm>
            <a:off x="4403906" y="6147477"/>
            <a:ext cx="6989358" cy="559982"/>
          </a:xfrm>
          <a:prstGeom prst="rect">
            <a:avLst/>
          </a:prstGeom>
          <a:noFill/>
        </p:spPr>
        <p:txBody>
          <a:bodyPr wrap="none" rtlCol="0" anchor="ctr">
            <a:normAutofit/>
          </a:bodyPr>
          <a:lstStyle/>
          <a:p>
            <a:pPr algn="r">
              <a:spcAft>
                <a:spcPts val="200"/>
              </a:spcAft>
            </a:pPr>
            <a:r>
              <a:rPr lang="en-US" sz="1200" b="1" cap="all" dirty="0">
                <a:solidFill>
                  <a:schemeClr val="bg1">
                    <a:lumMod val="65000"/>
                  </a:schemeClr>
                </a:solidFill>
                <a:latin typeface="Alte Haas Grotesk" panose="02000503000000020004" pitchFamily="2" charset="0"/>
              </a:rPr>
              <a:t>testing gem: </a:t>
            </a:r>
            <a:r>
              <a:rPr lang="en-US" sz="1200" b="1" cap="all" dirty="0">
                <a:solidFill>
                  <a:schemeClr val="bg1"/>
                </a:solidFill>
                <a:latin typeface="Alte Haas Grotesk" panose="02000503000000020004" pitchFamily="2" charset="0"/>
              </a:rPr>
              <a:t>Why outside-in diamond is now our favorite testing strategy @</a:t>
            </a:r>
          </a:p>
        </p:txBody>
      </p:sp>
      <p:sp>
        <p:nvSpPr>
          <p:cNvPr id="20" name="TextBox 19">
            <a:extLst>
              <a:ext uri="{FF2B5EF4-FFF2-40B4-BE49-F238E27FC236}">
                <a16:creationId xmlns:a16="http://schemas.microsoft.com/office/drawing/2014/main" id="{C4ED4EEF-8296-4CC6-A988-8B37C6D50964}"/>
              </a:ext>
            </a:extLst>
          </p:cNvPr>
          <p:cNvSpPr txBox="1"/>
          <p:nvPr/>
        </p:nvSpPr>
        <p:spPr>
          <a:xfrm>
            <a:off x="1051034" y="5217989"/>
            <a:ext cx="11010419" cy="778516"/>
          </a:xfrm>
          <a:prstGeom prst="rect">
            <a:avLst/>
          </a:prstGeom>
          <a:noFill/>
        </p:spPr>
        <p:txBody>
          <a:bodyPr wrap="square" rtlCol="0" anchor="ctr">
            <a:noAutofit/>
          </a:bodyPr>
          <a:lstStyle>
            <a:defPPr>
              <a:defRPr lang="fr-FR"/>
            </a:defPPr>
            <a:lvl1pPr algn="r">
              <a:spcAft>
                <a:spcPts val="600"/>
              </a:spcAft>
              <a:defRPr b="1">
                <a:solidFill>
                  <a:schemeClr val="bg1"/>
                </a:solidFill>
                <a:latin typeface="Alte Haas Grotesk" panose="02000503000000020004" pitchFamily="2" charset="0"/>
              </a:defRPr>
            </a:lvl1pPr>
          </a:lstStyle>
          <a:p>
            <a:pPr>
              <a:spcAft>
                <a:spcPts val="1000"/>
              </a:spcAft>
            </a:pPr>
            <a:r>
              <a:rPr lang="en-US" sz="1050" b="0" cap="all" dirty="0">
                <a:solidFill>
                  <a:schemeClr val="tx1"/>
                </a:solidFill>
                <a:latin typeface="Chantilly-Light" charset="0"/>
                <a:ea typeface="Chantilly-Light" charset="0"/>
                <a:cs typeface="Chantilly-Light" charset="0"/>
                <a:sym typeface="Wingdings" panose="05000000000000000000" pitchFamily="2" charset="2"/>
              </a:rPr>
              <a:t>Dev people dislike to write enough integration tests (vs. unit ones). This explains lots of Blind Spots &amp; Failures of classical test strategies</a:t>
            </a:r>
          </a:p>
          <a:p>
            <a:pPr>
              <a:spcAft>
                <a:spcPts val="1000"/>
              </a:spcAft>
            </a:pPr>
            <a:r>
              <a:rPr lang="en-US" sz="1050" cap="all" dirty="0">
                <a:solidFill>
                  <a:schemeClr val="tx1"/>
                </a:solidFill>
                <a:sym typeface="Wingdings" panose="05000000000000000000" pitchFamily="2" charset="2"/>
              </a:rPr>
              <a:t> We've tradeoff former approaches (UT </a:t>
            </a:r>
            <a:r>
              <a:rPr lang="en-US" sz="1050" dirty="0">
                <a:solidFill>
                  <a:schemeClr val="tx1"/>
                </a:solidFill>
                <a:sym typeface="Wingdings" panose="05000000000000000000" pitchFamily="2" charset="2"/>
              </a:rPr>
              <a:t>x</a:t>
            </a:r>
            <a:r>
              <a:rPr lang="en-US" sz="1050" cap="all" dirty="0">
                <a:solidFill>
                  <a:schemeClr val="tx1"/>
                </a:solidFill>
                <a:sym typeface="Wingdings" panose="05000000000000000000" pitchFamily="2" charset="2"/>
              </a:rPr>
              <a:t> IT) in favor of safeness in production whatever the vigilance of the dev team</a:t>
            </a:r>
          </a:p>
        </p:txBody>
      </p:sp>
      <p:cxnSp>
        <p:nvCxnSpPr>
          <p:cNvPr id="21" name="Straight Connector 20">
            <a:extLst>
              <a:ext uri="{FF2B5EF4-FFF2-40B4-BE49-F238E27FC236}">
                <a16:creationId xmlns:a16="http://schemas.microsoft.com/office/drawing/2014/main" id="{21DF4A12-F9B8-49D8-9A9D-72D89FBEC4F2}"/>
              </a:ext>
            </a:extLst>
          </p:cNvPr>
          <p:cNvCxnSpPr>
            <a:cxnSpLocks/>
          </p:cNvCxnSpPr>
          <p:nvPr/>
        </p:nvCxnSpPr>
        <p:spPr>
          <a:xfrm>
            <a:off x="544947" y="5192284"/>
            <a:ext cx="11769898"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 name="Elbow Connector 17"/>
          <p:cNvCxnSpPr>
            <a:stCxn id="35" idx="3"/>
          </p:cNvCxnSpPr>
          <p:nvPr/>
        </p:nvCxnSpPr>
        <p:spPr>
          <a:xfrm flipH="1">
            <a:off x="5421624" y="1929033"/>
            <a:ext cx="1390289" cy="2909555"/>
          </a:xfrm>
          <a:prstGeom prst="bentConnector4">
            <a:avLst>
              <a:gd name="adj1" fmla="val -89773"/>
              <a:gd name="adj2" fmla="val 99959"/>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5423414" y="4098753"/>
            <a:ext cx="0" cy="9720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5" name="Elbow Connector 44"/>
          <p:cNvCxnSpPr>
            <a:stCxn id="43" idx="3"/>
          </p:cNvCxnSpPr>
          <p:nvPr/>
        </p:nvCxnSpPr>
        <p:spPr>
          <a:xfrm>
            <a:off x="11293205" y="3068033"/>
            <a:ext cx="805890" cy="1770555"/>
          </a:xfrm>
          <a:prstGeom prst="bentConnector2">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0" name="Elbow Connector 49"/>
          <p:cNvCxnSpPr>
            <a:stCxn id="39" idx="3"/>
          </p:cNvCxnSpPr>
          <p:nvPr/>
        </p:nvCxnSpPr>
        <p:spPr>
          <a:xfrm>
            <a:off x="11797852" y="565888"/>
            <a:ext cx="266452" cy="1714804"/>
          </a:xfrm>
          <a:prstGeom prst="bentConnector2">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2" name="Elbow Connector 51"/>
          <p:cNvCxnSpPr/>
          <p:nvPr/>
        </p:nvCxnSpPr>
        <p:spPr>
          <a:xfrm rot="5400000">
            <a:off x="9535783" y="958713"/>
            <a:ext cx="1087930" cy="243844"/>
          </a:xfrm>
          <a:prstGeom prst="bentConnector3">
            <a:avLst>
              <a:gd name="adj1" fmla="val 422"/>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9957234" y="142809"/>
            <a:ext cx="0" cy="4680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1400189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A9DB09C-2F74-4E80-9389-046A1637FD60}"/>
              </a:ext>
            </a:extLst>
          </p:cNvPr>
          <p:cNvSpPr>
            <a:spLocks noGrp="1"/>
          </p:cNvSpPr>
          <p:nvPr>
            <p:ph type="title"/>
          </p:nvPr>
        </p:nvSpPr>
        <p:spPr/>
        <p:txBody>
          <a:bodyPr>
            <a:normAutofit fontScale="90000"/>
          </a:bodyPr>
          <a:lstStyle/>
          <a:p>
            <a:r>
              <a:rPr lang="en-GB" cap="all" dirty="0"/>
              <a:t>Binary is for machine </a:t>
            </a:r>
            <a:br>
              <a:rPr lang="en-GB" cap="all" dirty="0"/>
            </a:br>
            <a:r>
              <a:rPr lang="en-GB" cap="all" dirty="0"/>
              <a:t>Code is for people</a:t>
            </a:r>
            <a:br>
              <a:rPr lang="en-GB" cap="all" dirty="0"/>
            </a:br>
            <a:br>
              <a:rPr lang="en-GB" cap="all" dirty="0"/>
            </a:br>
            <a:r>
              <a:rPr lang="en-GB" cap="all" dirty="0"/>
              <a:t>We care people</a:t>
            </a:r>
          </a:p>
        </p:txBody>
      </p:sp>
      <p:sp>
        <p:nvSpPr>
          <p:cNvPr id="5" name="Text Placeholder 4">
            <a:extLst>
              <a:ext uri="{FF2B5EF4-FFF2-40B4-BE49-F238E27FC236}">
                <a16:creationId xmlns:a16="http://schemas.microsoft.com/office/drawing/2014/main" id="{52958301-B971-48EA-B6F1-88BF8BF61632}"/>
              </a:ext>
            </a:extLst>
          </p:cNvPr>
          <p:cNvSpPr>
            <a:spLocks noGrp="1"/>
          </p:cNvSpPr>
          <p:nvPr>
            <p:ph type="body" idx="1"/>
          </p:nvPr>
        </p:nvSpPr>
        <p:spPr>
          <a:xfrm>
            <a:off x="831850" y="5213927"/>
            <a:ext cx="10515600" cy="875723"/>
          </a:xfrm>
        </p:spPr>
        <p:txBody>
          <a:bodyPr>
            <a:normAutofit/>
          </a:bodyPr>
          <a:lstStyle/>
          <a:p>
            <a:r>
              <a:rPr lang="en-GB" sz="1400" b="0" dirty="0"/>
              <a:t>Special thanks to: </a:t>
            </a:r>
            <a:r>
              <a:rPr lang="en-GB" sz="1400" dirty="0"/>
              <a:t>Cyrille DUPUYDAUBY</a:t>
            </a:r>
            <a:r>
              <a:rPr lang="en-GB" sz="1400" b="0" dirty="0"/>
              <a:t> &amp; </a:t>
            </a:r>
            <a:r>
              <a:rPr lang="en-GB" sz="1400" dirty="0"/>
              <a:t>Rui CARVALHO</a:t>
            </a:r>
            <a:r>
              <a:rPr lang="en-GB" sz="1400" b="0" dirty="0"/>
              <a:t> for their kind reviews &amp; feedbacks</a:t>
            </a:r>
          </a:p>
        </p:txBody>
      </p:sp>
    </p:spTree>
    <p:extLst>
      <p:ext uri="{BB962C8B-B14F-4D97-AF65-F5344CB8AC3E}">
        <p14:creationId xmlns:p14="http://schemas.microsoft.com/office/powerpoint/2010/main" val="209150609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Flowchart: Magnetic Disk 1">
            <a:extLst>
              <a:ext uri="{FF2B5EF4-FFF2-40B4-BE49-F238E27FC236}">
                <a16:creationId xmlns:a16="http://schemas.microsoft.com/office/drawing/2014/main" id="{DA91C794-7AC0-40C3-9A17-238CC87E3259}"/>
              </a:ext>
            </a:extLst>
          </p:cNvPr>
          <p:cNvSpPr/>
          <p:nvPr/>
        </p:nvSpPr>
        <p:spPr>
          <a:xfrm>
            <a:off x="3698923" y="3220992"/>
            <a:ext cx="331656" cy="416016"/>
          </a:xfrm>
          <a:prstGeom prst="flowChartMagneticDisk">
            <a:avLst/>
          </a:prstGeom>
          <a:solidFill>
            <a:srgbClr val="BF9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Oval 6">
            <a:extLst>
              <a:ext uri="{FF2B5EF4-FFF2-40B4-BE49-F238E27FC236}">
                <a16:creationId xmlns:a16="http://schemas.microsoft.com/office/drawing/2014/main" id="{0BAF997D-3F0D-42FD-8C53-4CAE1402940E}"/>
              </a:ext>
            </a:extLst>
          </p:cNvPr>
          <p:cNvSpPr/>
          <p:nvPr/>
        </p:nvSpPr>
        <p:spPr>
          <a:xfrm>
            <a:off x="4999629" y="3220992"/>
            <a:ext cx="1039625" cy="1039625"/>
          </a:xfrm>
          <a:prstGeom prst="ellipse">
            <a:avLst/>
          </a:prstGeom>
          <a:solidFill>
            <a:srgbClr val="BF9000"/>
          </a:solidFill>
          <a:ln w="444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Oval 21">
            <a:extLst>
              <a:ext uri="{FF2B5EF4-FFF2-40B4-BE49-F238E27FC236}">
                <a16:creationId xmlns:a16="http://schemas.microsoft.com/office/drawing/2014/main" id="{9CFE85D8-E8C4-4548-9CB8-384539171106}"/>
              </a:ext>
            </a:extLst>
          </p:cNvPr>
          <p:cNvSpPr/>
          <p:nvPr/>
        </p:nvSpPr>
        <p:spPr>
          <a:xfrm>
            <a:off x="5129284" y="3373393"/>
            <a:ext cx="770978" cy="770978"/>
          </a:xfrm>
          <a:prstGeom prst="ellipse">
            <a:avLst/>
          </a:prstGeom>
          <a:solidFill>
            <a:srgbClr val="BF9000"/>
          </a:solidFill>
          <a:ln w="444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val 22">
            <a:extLst>
              <a:ext uri="{FF2B5EF4-FFF2-40B4-BE49-F238E27FC236}">
                <a16:creationId xmlns:a16="http://schemas.microsoft.com/office/drawing/2014/main" id="{B7FC929D-3BFB-4DEF-8047-246E75D4EA13}"/>
              </a:ext>
            </a:extLst>
          </p:cNvPr>
          <p:cNvSpPr/>
          <p:nvPr/>
        </p:nvSpPr>
        <p:spPr>
          <a:xfrm>
            <a:off x="5250975" y="3525792"/>
            <a:ext cx="540225" cy="540225"/>
          </a:xfrm>
          <a:prstGeom prst="ellipse">
            <a:avLst/>
          </a:prstGeom>
          <a:solidFill>
            <a:srgbClr val="BF9000"/>
          </a:solidFill>
          <a:ln w="444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Partial Circle 2">
            <a:extLst>
              <a:ext uri="{FF2B5EF4-FFF2-40B4-BE49-F238E27FC236}">
                <a16:creationId xmlns:a16="http://schemas.microsoft.com/office/drawing/2014/main" id="{FE009069-3E71-43BC-B220-6816391BFD93}"/>
              </a:ext>
            </a:extLst>
          </p:cNvPr>
          <p:cNvSpPr/>
          <p:nvPr/>
        </p:nvSpPr>
        <p:spPr>
          <a:xfrm rot="18900000">
            <a:off x="4958014" y="3184883"/>
            <a:ext cx="1127406" cy="1127406"/>
          </a:xfrm>
          <a:prstGeom prst="pi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25" name="Oval 24">
            <a:extLst>
              <a:ext uri="{FF2B5EF4-FFF2-40B4-BE49-F238E27FC236}">
                <a16:creationId xmlns:a16="http://schemas.microsoft.com/office/drawing/2014/main" id="{1305BF0A-1D79-4CB2-8FD8-F77E172653A9}"/>
              </a:ext>
            </a:extLst>
          </p:cNvPr>
          <p:cNvSpPr/>
          <p:nvPr/>
        </p:nvSpPr>
        <p:spPr>
          <a:xfrm>
            <a:off x="7640471" y="3234643"/>
            <a:ext cx="1039625" cy="1039625"/>
          </a:xfrm>
          <a:prstGeom prst="ellipse">
            <a:avLst/>
          </a:prstGeom>
          <a:solidFill>
            <a:schemeClr val="bg1"/>
          </a:solidFill>
          <a:ln w="44450">
            <a:solidFill>
              <a:srgbClr val="BF9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Oval 26">
            <a:extLst>
              <a:ext uri="{FF2B5EF4-FFF2-40B4-BE49-F238E27FC236}">
                <a16:creationId xmlns:a16="http://schemas.microsoft.com/office/drawing/2014/main" id="{BFAB367F-3347-40CC-87D5-F94B71A7A49E}"/>
              </a:ext>
            </a:extLst>
          </p:cNvPr>
          <p:cNvSpPr/>
          <p:nvPr/>
        </p:nvSpPr>
        <p:spPr>
          <a:xfrm>
            <a:off x="7770126" y="3387044"/>
            <a:ext cx="770978" cy="770978"/>
          </a:xfrm>
          <a:prstGeom prst="ellipse">
            <a:avLst/>
          </a:prstGeom>
          <a:solidFill>
            <a:schemeClr val="bg1"/>
          </a:solidFill>
          <a:ln w="44450">
            <a:solidFill>
              <a:srgbClr val="BF9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Oval 27">
            <a:extLst>
              <a:ext uri="{FF2B5EF4-FFF2-40B4-BE49-F238E27FC236}">
                <a16:creationId xmlns:a16="http://schemas.microsoft.com/office/drawing/2014/main" id="{88C89A24-4A51-4298-AED8-1C048C697448}"/>
              </a:ext>
            </a:extLst>
          </p:cNvPr>
          <p:cNvSpPr/>
          <p:nvPr/>
        </p:nvSpPr>
        <p:spPr>
          <a:xfrm>
            <a:off x="7891817" y="3539443"/>
            <a:ext cx="540225" cy="540225"/>
          </a:xfrm>
          <a:prstGeom prst="ellipse">
            <a:avLst/>
          </a:prstGeom>
          <a:solidFill>
            <a:schemeClr val="bg1"/>
          </a:solidFill>
          <a:ln w="44450">
            <a:solidFill>
              <a:srgbClr val="BF9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Oval 28">
            <a:extLst>
              <a:ext uri="{FF2B5EF4-FFF2-40B4-BE49-F238E27FC236}">
                <a16:creationId xmlns:a16="http://schemas.microsoft.com/office/drawing/2014/main" id="{10B218A3-34B8-487E-B03A-11A3C771DCE1}"/>
              </a:ext>
            </a:extLst>
          </p:cNvPr>
          <p:cNvSpPr/>
          <p:nvPr/>
        </p:nvSpPr>
        <p:spPr>
          <a:xfrm flipH="1">
            <a:off x="8122693" y="3687294"/>
            <a:ext cx="76199" cy="76199"/>
          </a:xfrm>
          <a:prstGeom prst="ellipse">
            <a:avLst/>
          </a:prstGeom>
          <a:solidFill>
            <a:srgbClr val="BF9000"/>
          </a:solidFill>
          <a:ln w="44450">
            <a:solidFill>
              <a:srgbClr val="BF9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Partial Circle 29">
            <a:extLst>
              <a:ext uri="{FF2B5EF4-FFF2-40B4-BE49-F238E27FC236}">
                <a16:creationId xmlns:a16="http://schemas.microsoft.com/office/drawing/2014/main" id="{132AF28A-6ED5-464A-9FF7-F0BB7CBE86F5}"/>
              </a:ext>
            </a:extLst>
          </p:cNvPr>
          <p:cNvSpPr/>
          <p:nvPr/>
        </p:nvSpPr>
        <p:spPr>
          <a:xfrm rot="18900000">
            <a:off x="7598856" y="3198534"/>
            <a:ext cx="1127406" cy="1127406"/>
          </a:xfrm>
          <a:prstGeom prst="pi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24" name="Oval 23">
            <a:extLst>
              <a:ext uri="{FF2B5EF4-FFF2-40B4-BE49-F238E27FC236}">
                <a16:creationId xmlns:a16="http://schemas.microsoft.com/office/drawing/2014/main" id="{50459FC4-1D4A-462E-84D6-672D42F634F9}"/>
              </a:ext>
            </a:extLst>
          </p:cNvPr>
          <p:cNvSpPr/>
          <p:nvPr/>
        </p:nvSpPr>
        <p:spPr>
          <a:xfrm flipH="1">
            <a:off x="5481851" y="3673643"/>
            <a:ext cx="76199" cy="76199"/>
          </a:xfrm>
          <a:prstGeom prst="ellipse">
            <a:avLst/>
          </a:prstGeom>
          <a:solidFill>
            <a:schemeClr val="bg1"/>
          </a:solidFill>
          <a:ln w="444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Oval 36">
            <a:extLst>
              <a:ext uri="{FF2B5EF4-FFF2-40B4-BE49-F238E27FC236}">
                <a16:creationId xmlns:a16="http://schemas.microsoft.com/office/drawing/2014/main" id="{40F552FC-03BB-4B91-8BA5-78704F6DEC85}"/>
              </a:ext>
            </a:extLst>
          </p:cNvPr>
          <p:cNvSpPr/>
          <p:nvPr/>
        </p:nvSpPr>
        <p:spPr>
          <a:xfrm>
            <a:off x="1603610" y="4561047"/>
            <a:ext cx="1039625" cy="1039625"/>
          </a:xfrm>
          <a:prstGeom prst="ellipse">
            <a:avLst/>
          </a:prstGeom>
          <a:solidFill>
            <a:schemeClr val="tx1"/>
          </a:solidFill>
          <a:ln w="69850">
            <a:solidFill>
              <a:srgbClr val="BF9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Oval 37">
            <a:extLst>
              <a:ext uri="{FF2B5EF4-FFF2-40B4-BE49-F238E27FC236}">
                <a16:creationId xmlns:a16="http://schemas.microsoft.com/office/drawing/2014/main" id="{1CCAEBBA-350F-4BCC-9247-A87357D5CB59}"/>
              </a:ext>
            </a:extLst>
          </p:cNvPr>
          <p:cNvSpPr/>
          <p:nvPr/>
        </p:nvSpPr>
        <p:spPr>
          <a:xfrm>
            <a:off x="1733265" y="4713448"/>
            <a:ext cx="770978" cy="770978"/>
          </a:xfrm>
          <a:prstGeom prst="ellipse">
            <a:avLst/>
          </a:prstGeom>
          <a:solidFill>
            <a:schemeClr val="tx1"/>
          </a:solidFill>
          <a:ln w="69850">
            <a:solidFill>
              <a:srgbClr val="BF9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Oval 38">
            <a:extLst>
              <a:ext uri="{FF2B5EF4-FFF2-40B4-BE49-F238E27FC236}">
                <a16:creationId xmlns:a16="http://schemas.microsoft.com/office/drawing/2014/main" id="{02632437-32BA-48F3-8D4F-D1CA740B90FF}"/>
              </a:ext>
            </a:extLst>
          </p:cNvPr>
          <p:cNvSpPr/>
          <p:nvPr/>
        </p:nvSpPr>
        <p:spPr>
          <a:xfrm>
            <a:off x="1854956" y="4865847"/>
            <a:ext cx="540225" cy="540225"/>
          </a:xfrm>
          <a:prstGeom prst="ellipse">
            <a:avLst/>
          </a:prstGeom>
          <a:solidFill>
            <a:schemeClr val="tx1"/>
          </a:solidFill>
          <a:ln w="69850">
            <a:solidFill>
              <a:srgbClr val="BF9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Partial Circle 39">
            <a:extLst>
              <a:ext uri="{FF2B5EF4-FFF2-40B4-BE49-F238E27FC236}">
                <a16:creationId xmlns:a16="http://schemas.microsoft.com/office/drawing/2014/main" id="{092A2B99-3523-42E7-9F1C-CE87B546E921}"/>
              </a:ext>
            </a:extLst>
          </p:cNvPr>
          <p:cNvSpPr/>
          <p:nvPr/>
        </p:nvSpPr>
        <p:spPr>
          <a:xfrm rot="18900000">
            <a:off x="1561995" y="4524938"/>
            <a:ext cx="1127406" cy="1127406"/>
          </a:xfrm>
          <a:prstGeom prst="pi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41" name="Oval 40">
            <a:extLst>
              <a:ext uri="{FF2B5EF4-FFF2-40B4-BE49-F238E27FC236}">
                <a16:creationId xmlns:a16="http://schemas.microsoft.com/office/drawing/2014/main" id="{55F01158-A9BE-4968-800F-9A5B8B3A89F4}"/>
              </a:ext>
            </a:extLst>
          </p:cNvPr>
          <p:cNvSpPr/>
          <p:nvPr/>
        </p:nvSpPr>
        <p:spPr>
          <a:xfrm flipH="1">
            <a:off x="2085832" y="5013698"/>
            <a:ext cx="76199" cy="76199"/>
          </a:xfrm>
          <a:prstGeom prst="ellipse">
            <a:avLst/>
          </a:prstGeom>
          <a:solidFill>
            <a:srgbClr val="BF9000"/>
          </a:solidFill>
          <a:ln w="44450">
            <a:solidFill>
              <a:srgbClr val="BF9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Flowchart: Magnetic Disk 41">
            <a:extLst>
              <a:ext uri="{FF2B5EF4-FFF2-40B4-BE49-F238E27FC236}">
                <a16:creationId xmlns:a16="http://schemas.microsoft.com/office/drawing/2014/main" id="{586576F4-5B67-456A-A102-5A818425B831}"/>
              </a:ext>
            </a:extLst>
          </p:cNvPr>
          <p:cNvSpPr/>
          <p:nvPr/>
        </p:nvSpPr>
        <p:spPr>
          <a:xfrm>
            <a:off x="6579505" y="5530289"/>
            <a:ext cx="318280" cy="355549"/>
          </a:xfrm>
          <a:prstGeom prst="flowChartMagneticDisk">
            <a:avLst/>
          </a:prstGeom>
          <a:solidFill>
            <a:srgbClr val="BF90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Flowchart: Magnetic Disk 43">
            <a:extLst>
              <a:ext uri="{FF2B5EF4-FFF2-40B4-BE49-F238E27FC236}">
                <a16:creationId xmlns:a16="http://schemas.microsoft.com/office/drawing/2014/main" id="{7BCAA9D3-5B99-4CE2-A165-F06FC12FC4E4}"/>
              </a:ext>
            </a:extLst>
          </p:cNvPr>
          <p:cNvSpPr/>
          <p:nvPr/>
        </p:nvSpPr>
        <p:spPr>
          <a:xfrm>
            <a:off x="618293" y="4448586"/>
            <a:ext cx="747046" cy="834521"/>
          </a:xfrm>
          <a:prstGeom prst="flowChartMagneticDisk">
            <a:avLst/>
          </a:prstGeom>
          <a:solidFill>
            <a:srgbClr val="BF9000"/>
          </a:solidFill>
          <a:ln w="793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92745804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D2BB51F1-6521-4DA2-AD82-E16786D764CD}"/>
              </a:ext>
            </a:extLst>
          </p:cNvPr>
          <p:cNvGrpSpPr/>
          <p:nvPr/>
        </p:nvGrpSpPr>
        <p:grpSpPr>
          <a:xfrm>
            <a:off x="146157" y="-213646"/>
            <a:ext cx="14272573" cy="7932000"/>
            <a:chOff x="146157" y="-213646"/>
            <a:chExt cx="14272573" cy="7932000"/>
          </a:xfrm>
        </p:grpSpPr>
        <p:pic>
          <p:nvPicPr>
            <p:cNvPr id="12" name="Picture 11">
              <a:extLst>
                <a:ext uri="{FF2B5EF4-FFF2-40B4-BE49-F238E27FC236}">
                  <a16:creationId xmlns:a16="http://schemas.microsoft.com/office/drawing/2014/main" id="{F31E9E60-707B-4D7E-9F8C-170CACAE053B}"/>
                </a:ext>
              </a:extLst>
            </p:cNvPr>
            <p:cNvPicPr>
              <a:picLocks noChangeAspect="1"/>
            </p:cNvPicPr>
            <p:nvPr/>
          </p:nvPicPr>
          <p:blipFill rotWithShape="1">
            <a:blip r:embed="rId3">
              <a:extLst>
                <a:ext uri="{28A0092B-C50C-407E-A947-70E740481C1C}">
                  <a14:useLocalDpi xmlns:a14="http://schemas.microsoft.com/office/drawing/2010/main" val="0"/>
                </a:ext>
              </a:extLst>
            </a:blip>
            <a:srcRect r="78582"/>
            <a:stretch/>
          </p:blipFill>
          <p:spPr>
            <a:xfrm flipH="1">
              <a:off x="146157" y="-213646"/>
              <a:ext cx="2548348" cy="7931999"/>
            </a:xfrm>
            <a:prstGeom prst="rect">
              <a:avLst/>
            </a:prstGeom>
          </p:spPr>
        </p:pic>
        <p:pic>
          <p:nvPicPr>
            <p:cNvPr id="9" name="Picture 8">
              <a:extLst>
                <a:ext uri="{FF2B5EF4-FFF2-40B4-BE49-F238E27FC236}">
                  <a16:creationId xmlns:a16="http://schemas.microsoft.com/office/drawing/2014/main" id="{2D5074EE-F01A-4339-9FE1-CFEEAE016A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20732" y="-213645"/>
              <a:ext cx="11897998" cy="7931999"/>
            </a:xfrm>
            <a:prstGeom prst="rect">
              <a:avLst/>
            </a:prstGeom>
          </p:spPr>
        </p:pic>
      </p:grpSp>
      <p:sp>
        <p:nvSpPr>
          <p:cNvPr id="15" name="Rectangle 14">
            <a:extLst>
              <a:ext uri="{FF2B5EF4-FFF2-40B4-BE49-F238E27FC236}">
                <a16:creationId xmlns:a16="http://schemas.microsoft.com/office/drawing/2014/main" id="{F0D21BF1-2104-4EE8-B206-F224BF3EAB3F}"/>
              </a:ext>
            </a:extLst>
          </p:cNvPr>
          <p:cNvSpPr/>
          <p:nvPr/>
        </p:nvSpPr>
        <p:spPr>
          <a:xfrm>
            <a:off x="1203519" y="-341285"/>
            <a:ext cx="11782268" cy="74111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10" name="Title 3">
            <a:extLst>
              <a:ext uri="{FF2B5EF4-FFF2-40B4-BE49-F238E27FC236}">
                <a16:creationId xmlns:a16="http://schemas.microsoft.com/office/drawing/2014/main" id="{9E9BE21C-871E-4AE9-B4A6-EC12A9176179}"/>
              </a:ext>
            </a:extLst>
          </p:cNvPr>
          <p:cNvSpPr txBox="1">
            <a:spLocks/>
          </p:cNvSpPr>
          <p:nvPr/>
        </p:nvSpPr>
        <p:spPr>
          <a:xfrm>
            <a:off x="781318" y="4689447"/>
            <a:ext cx="3244772" cy="1196804"/>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800" dirty="0">
                <a:solidFill>
                  <a:schemeClr val="bg1"/>
                </a:solidFill>
              </a:rPr>
              <a:t>Title here</a:t>
            </a:r>
            <a:endParaRPr lang="en-GB" sz="1800" dirty="0">
              <a:solidFill>
                <a:schemeClr val="bg1"/>
              </a:solidFill>
            </a:endParaRPr>
          </a:p>
        </p:txBody>
      </p:sp>
      <p:sp>
        <p:nvSpPr>
          <p:cNvPr id="11" name="Title 3">
            <a:extLst>
              <a:ext uri="{FF2B5EF4-FFF2-40B4-BE49-F238E27FC236}">
                <a16:creationId xmlns:a16="http://schemas.microsoft.com/office/drawing/2014/main" id="{602ACB4C-FD32-44AA-8680-CD5BCE6DA11E}"/>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sp>
        <p:nvSpPr>
          <p:cNvPr id="8" name="Title 3">
            <a:extLst>
              <a:ext uri="{FF2B5EF4-FFF2-40B4-BE49-F238E27FC236}">
                <a16:creationId xmlns:a16="http://schemas.microsoft.com/office/drawing/2014/main" id="{279D0AB6-6217-4696-8B09-66F8D94215D8}"/>
              </a:ext>
            </a:extLst>
          </p:cNvPr>
          <p:cNvSpPr txBox="1">
            <a:spLocks/>
          </p:cNvSpPr>
          <p:nvPr/>
        </p:nvSpPr>
        <p:spPr>
          <a:xfrm>
            <a:off x="5692417" y="3871204"/>
            <a:ext cx="6045004" cy="260965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pPr algn="r">
              <a:spcBef>
                <a:spcPts val="0"/>
              </a:spcBef>
              <a:spcAft>
                <a:spcPts val="600"/>
              </a:spcAft>
            </a:pPr>
            <a:r>
              <a:rPr lang="en-US" sz="2800" dirty="0">
                <a:solidFill>
                  <a:schemeClr val="bg1"/>
                </a:solidFill>
              </a:rPr>
              <a:t>1. Fragile tests </a:t>
            </a:r>
          </a:p>
          <a:p>
            <a:pPr algn="r">
              <a:spcBef>
                <a:spcPts val="0"/>
              </a:spcBef>
              <a:spcAft>
                <a:spcPts val="600"/>
              </a:spcAft>
            </a:pPr>
            <a:r>
              <a:rPr lang="en-US" sz="2800" dirty="0">
                <a:solidFill>
                  <a:schemeClr val="accent5">
                    <a:lumMod val="40000"/>
                    <a:lumOff val="60000"/>
                  </a:schemeClr>
                </a:solidFill>
              </a:rPr>
              <a:t>2. Blind spots</a:t>
            </a:r>
          </a:p>
          <a:p>
            <a:pPr algn="r">
              <a:spcBef>
                <a:spcPts val="0"/>
              </a:spcBef>
              <a:spcAft>
                <a:spcPts val="600"/>
              </a:spcAft>
            </a:pPr>
            <a:r>
              <a:rPr lang="en-US" sz="2800" dirty="0">
                <a:solidFill>
                  <a:schemeClr val="bg1"/>
                </a:solidFill>
              </a:rPr>
              <a:t>3. Complex setups</a:t>
            </a:r>
          </a:p>
        </p:txBody>
      </p:sp>
    </p:spTree>
    <p:extLst>
      <p:ext uri="{BB962C8B-B14F-4D97-AF65-F5344CB8AC3E}">
        <p14:creationId xmlns:p14="http://schemas.microsoft.com/office/powerpoint/2010/main" val="313737089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87CC443-0127-4E04-A932-E0411B102F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00" y="0"/>
            <a:ext cx="10287000" cy="6858000"/>
          </a:xfrm>
          <a:prstGeom prst="rect">
            <a:avLst/>
          </a:prstGeom>
        </p:spPr>
      </p:pic>
    </p:spTree>
    <p:extLst>
      <p:ext uri="{BB962C8B-B14F-4D97-AF65-F5344CB8AC3E}">
        <p14:creationId xmlns:p14="http://schemas.microsoft.com/office/powerpoint/2010/main" val="292613257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5847D72-E094-493A-BC38-423A8BAD60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51555" y="82968"/>
            <a:ext cx="8888889" cy="6692063"/>
          </a:xfrm>
          <a:prstGeom prst="rect">
            <a:avLst/>
          </a:prstGeom>
        </p:spPr>
      </p:pic>
    </p:spTree>
    <p:extLst>
      <p:ext uri="{BB962C8B-B14F-4D97-AF65-F5344CB8AC3E}">
        <p14:creationId xmlns:p14="http://schemas.microsoft.com/office/powerpoint/2010/main" val="149693968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1A8DB38-3DF5-4F40-987D-1ACEDE55C7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5900" y="-123000"/>
            <a:ext cx="11304056" cy="7534154"/>
          </a:xfrm>
          <a:prstGeom prst="rect">
            <a:avLst/>
          </a:prstGeom>
        </p:spPr>
      </p:pic>
      <p:sp>
        <p:nvSpPr>
          <p:cNvPr id="8" name="Rectangle 7">
            <a:extLst>
              <a:ext uri="{FF2B5EF4-FFF2-40B4-BE49-F238E27FC236}">
                <a16:creationId xmlns:a16="http://schemas.microsoft.com/office/drawing/2014/main" id="{B120DB52-6660-4F65-B2C7-DD03A39120E6}"/>
              </a:ext>
            </a:extLst>
          </p:cNvPr>
          <p:cNvSpPr/>
          <p:nvPr/>
        </p:nvSpPr>
        <p:spPr>
          <a:xfrm>
            <a:off x="1154244" y="-341285"/>
            <a:ext cx="11782268" cy="74111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itle 3">
            <a:extLst>
              <a:ext uri="{FF2B5EF4-FFF2-40B4-BE49-F238E27FC236}">
                <a16:creationId xmlns:a16="http://schemas.microsoft.com/office/drawing/2014/main" id="{A53721E9-2B05-4512-A2FF-8CC1EF9E817F}"/>
              </a:ext>
            </a:extLst>
          </p:cNvPr>
          <p:cNvSpPr>
            <a:spLocks noGrp="1"/>
          </p:cNvSpPr>
          <p:nvPr>
            <p:ph type="ctrTitle" idx="4294967295"/>
          </p:nvPr>
        </p:nvSpPr>
        <p:spPr>
          <a:xfrm>
            <a:off x="781318" y="4689447"/>
            <a:ext cx="2347645" cy="1196804"/>
          </a:xfrm>
        </p:spPr>
        <p:txBody>
          <a:bodyPr anchor="t">
            <a:normAutofit/>
          </a:bodyPr>
          <a:lstStyle/>
          <a:p>
            <a:r>
              <a:rPr lang="en-US" sz="2800" dirty="0">
                <a:solidFill>
                  <a:schemeClr val="bg1"/>
                </a:solidFill>
              </a:rPr>
              <a:t>Outside-in?</a:t>
            </a:r>
            <a:endParaRPr lang="en-GB" sz="1800" dirty="0">
              <a:solidFill>
                <a:schemeClr val="bg1"/>
              </a:solidFill>
            </a:endParaRPr>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27" name="Title 3">
            <a:extLst>
              <a:ext uri="{FF2B5EF4-FFF2-40B4-BE49-F238E27FC236}">
                <a16:creationId xmlns:a16="http://schemas.microsoft.com/office/drawing/2014/main" id="{BA403CED-F306-413C-9C9E-D5033F60163F}"/>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grpSp>
        <p:nvGrpSpPr>
          <p:cNvPr id="76" name="Group 75">
            <a:extLst>
              <a:ext uri="{FF2B5EF4-FFF2-40B4-BE49-F238E27FC236}">
                <a16:creationId xmlns:a16="http://schemas.microsoft.com/office/drawing/2014/main" id="{C8A649C4-CF31-4DF8-8225-4D8DE3BD666B}"/>
              </a:ext>
            </a:extLst>
          </p:cNvPr>
          <p:cNvGrpSpPr/>
          <p:nvPr/>
        </p:nvGrpSpPr>
        <p:grpSpPr>
          <a:xfrm>
            <a:off x="7847250" y="2928243"/>
            <a:ext cx="3537069" cy="3010708"/>
            <a:chOff x="7521125" y="2768586"/>
            <a:chExt cx="3537069" cy="3010708"/>
          </a:xfrm>
        </p:grpSpPr>
        <p:sp>
          <p:nvSpPr>
            <p:cNvPr id="50" name="Octagon 49">
              <a:extLst>
                <a:ext uri="{FF2B5EF4-FFF2-40B4-BE49-F238E27FC236}">
                  <a16:creationId xmlns:a16="http://schemas.microsoft.com/office/drawing/2014/main" id="{11677194-346E-42AF-A5B2-4F187D20A589}"/>
                </a:ext>
              </a:extLst>
            </p:cNvPr>
            <p:cNvSpPr/>
            <p:nvPr/>
          </p:nvSpPr>
          <p:spPr>
            <a:xfrm>
              <a:off x="7521125" y="2768586"/>
              <a:ext cx="3537069" cy="3010708"/>
            </a:xfrm>
            <a:prstGeom prst="octagon">
              <a:avLst>
                <a:gd name="adj" fmla="val 30445"/>
              </a:avLst>
            </a:prstGeom>
            <a:solidFill>
              <a:srgbClr val="BA8CDC"/>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TextBox 50">
              <a:extLst>
                <a:ext uri="{FF2B5EF4-FFF2-40B4-BE49-F238E27FC236}">
                  <a16:creationId xmlns:a16="http://schemas.microsoft.com/office/drawing/2014/main" id="{95EE4948-04E9-414A-90E5-C862789F365C}"/>
                </a:ext>
              </a:extLst>
            </p:cNvPr>
            <p:cNvSpPr txBox="1"/>
            <p:nvPr/>
          </p:nvSpPr>
          <p:spPr>
            <a:xfrm>
              <a:off x="9599231" y="2783764"/>
              <a:ext cx="587691" cy="369332"/>
            </a:xfrm>
            <a:prstGeom prst="rect">
              <a:avLst/>
            </a:prstGeom>
            <a:noFill/>
          </p:spPr>
          <p:txBody>
            <a:bodyPr wrap="square" rtlCol="0">
              <a:spAutoFit/>
            </a:bodyPr>
            <a:lstStyle/>
            <a:p>
              <a:pPr algn="r"/>
              <a:r>
                <a:rPr lang="en-GB" b="1" dirty="0">
                  <a:latin typeface="Alte Haas Grotesk" panose="02000503000000020004" pitchFamily="2" charset="0"/>
                </a:rPr>
                <a:t>API</a:t>
              </a:r>
            </a:p>
          </p:txBody>
        </p:sp>
        <p:sp>
          <p:nvSpPr>
            <p:cNvPr id="53" name="Rectangle: Rounded Corners 52">
              <a:extLst>
                <a:ext uri="{FF2B5EF4-FFF2-40B4-BE49-F238E27FC236}">
                  <a16:creationId xmlns:a16="http://schemas.microsoft.com/office/drawing/2014/main" id="{D3391138-A80B-439B-80D5-AF5FFE48590F}"/>
                </a:ext>
              </a:extLst>
            </p:cNvPr>
            <p:cNvSpPr/>
            <p:nvPr/>
          </p:nvSpPr>
          <p:spPr>
            <a:xfrm>
              <a:off x="8323333" y="4681489"/>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5" name="Rectangle: Rounded Corners 54">
              <a:extLst>
                <a:ext uri="{FF2B5EF4-FFF2-40B4-BE49-F238E27FC236}">
                  <a16:creationId xmlns:a16="http://schemas.microsoft.com/office/drawing/2014/main" id="{16761F20-01A1-44AF-BE18-21F5A97495EB}"/>
                </a:ext>
              </a:extLst>
            </p:cNvPr>
            <p:cNvSpPr/>
            <p:nvPr/>
          </p:nvSpPr>
          <p:spPr>
            <a:xfrm>
              <a:off x="9993120" y="4390790"/>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6" name="Rectangle: Rounded Corners 55">
              <a:extLst>
                <a:ext uri="{FF2B5EF4-FFF2-40B4-BE49-F238E27FC236}">
                  <a16:creationId xmlns:a16="http://schemas.microsoft.com/office/drawing/2014/main" id="{2C978D1C-F69B-4647-8D05-B42ED37AF45A}"/>
                </a:ext>
              </a:extLst>
            </p:cNvPr>
            <p:cNvSpPr/>
            <p:nvPr/>
          </p:nvSpPr>
          <p:spPr>
            <a:xfrm>
              <a:off x="9289659" y="4999792"/>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57" name="Connector: Elbow 56">
              <a:extLst>
                <a:ext uri="{FF2B5EF4-FFF2-40B4-BE49-F238E27FC236}">
                  <a16:creationId xmlns:a16="http://schemas.microsoft.com/office/drawing/2014/main" id="{634A25CA-E567-4DFD-9BCB-71262CDDA04C}"/>
                </a:ext>
              </a:extLst>
            </p:cNvPr>
            <p:cNvCxnSpPr>
              <a:cxnSpLocks/>
              <a:stCxn id="52" idx="3"/>
              <a:endCxn id="54" idx="1"/>
            </p:cNvCxnSpPr>
            <p:nvPr/>
          </p:nvCxnSpPr>
          <p:spPr>
            <a:xfrm>
              <a:off x="8411088" y="3670482"/>
              <a:ext cx="847412" cy="145492"/>
            </a:xfrm>
            <a:prstGeom prst="bentConnector3">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58" name="Connector: Elbow 57">
              <a:extLst>
                <a:ext uri="{FF2B5EF4-FFF2-40B4-BE49-F238E27FC236}">
                  <a16:creationId xmlns:a16="http://schemas.microsoft.com/office/drawing/2014/main" id="{8587A79C-9A99-45B1-91D1-4C1DF2171FD0}"/>
                </a:ext>
              </a:extLst>
            </p:cNvPr>
            <p:cNvCxnSpPr>
              <a:cxnSpLocks/>
              <a:stCxn id="54" idx="3"/>
              <a:endCxn id="55" idx="3"/>
            </p:cNvCxnSpPr>
            <p:nvPr/>
          </p:nvCxnSpPr>
          <p:spPr>
            <a:xfrm>
              <a:off x="9721482" y="3815974"/>
              <a:ext cx="734620" cy="765941"/>
            </a:xfrm>
            <a:prstGeom prst="bentConnector3">
              <a:avLst>
                <a:gd name="adj1" fmla="val 131118"/>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59" name="Connector: Elbow 58">
              <a:extLst>
                <a:ext uri="{FF2B5EF4-FFF2-40B4-BE49-F238E27FC236}">
                  <a16:creationId xmlns:a16="http://schemas.microsoft.com/office/drawing/2014/main" id="{D2FA266B-FA8D-4A35-AC38-98A5B689F0B1}"/>
                </a:ext>
              </a:extLst>
            </p:cNvPr>
            <p:cNvCxnSpPr>
              <a:cxnSpLocks/>
              <a:stCxn id="53" idx="3"/>
              <a:endCxn id="56" idx="1"/>
            </p:cNvCxnSpPr>
            <p:nvPr/>
          </p:nvCxnSpPr>
          <p:spPr>
            <a:xfrm>
              <a:off x="8786315" y="4872614"/>
              <a:ext cx="503344" cy="318303"/>
            </a:xfrm>
            <a:prstGeom prst="bentConnector3">
              <a:avLst>
                <a:gd name="adj1" fmla="val 50000"/>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CBDAD4F8-8260-490C-A964-B7889A0342BB}"/>
                </a:ext>
              </a:extLst>
            </p:cNvPr>
            <p:cNvCxnSpPr>
              <a:cxnSpLocks/>
              <a:stCxn id="52" idx="2"/>
              <a:endCxn id="53" idx="0"/>
            </p:cNvCxnSpPr>
            <p:nvPr/>
          </p:nvCxnSpPr>
          <p:spPr>
            <a:xfrm>
              <a:off x="8179597" y="3861606"/>
              <a:ext cx="375227" cy="819883"/>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nvGrpSpPr>
            <p:cNvPr id="19" name="Group 18">
              <a:extLst>
                <a:ext uri="{FF2B5EF4-FFF2-40B4-BE49-F238E27FC236}">
                  <a16:creationId xmlns:a16="http://schemas.microsoft.com/office/drawing/2014/main" id="{1B01AE05-96A7-4D5F-A0AA-35E17327877B}"/>
                </a:ext>
              </a:extLst>
            </p:cNvPr>
            <p:cNvGrpSpPr/>
            <p:nvPr/>
          </p:nvGrpSpPr>
          <p:grpSpPr>
            <a:xfrm>
              <a:off x="9258500" y="3624849"/>
              <a:ext cx="644700" cy="382249"/>
              <a:chOff x="9227632" y="3957458"/>
              <a:chExt cx="644700" cy="382249"/>
            </a:xfrm>
          </p:grpSpPr>
          <p:sp>
            <p:nvSpPr>
              <p:cNvPr id="54" name="Rectangle: Rounded Corners 53">
                <a:extLst>
                  <a:ext uri="{FF2B5EF4-FFF2-40B4-BE49-F238E27FC236}">
                    <a16:creationId xmlns:a16="http://schemas.microsoft.com/office/drawing/2014/main" id="{4E3C9C28-6212-46FB-A166-1D94C55DE18D}"/>
                  </a:ext>
                </a:extLst>
              </p:cNvPr>
              <p:cNvSpPr/>
              <p:nvPr/>
            </p:nvSpPr>
            <p:spPr>
              <a:xfrm>
                <a:off x="9227632" y="3957458"/>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Diamond 61">
                <a:extLst>
                  <a:ext uri="{FF2B5EF4-FFF2-40B4-BE49-F238E27FC236}">
                    <a16:creationId xmlns:a16="http://schemas.microsoft.com/office/drawing/2014/main" id="{849091E6-1A70-4EE9-9909-471EBABADBB3}"/>
                  </a:ext>
                </a:extLst>
              </p:cNvPr>
              <p:cNvSpPr/>
              <p:nvPr/>
            </p:nvSpPr>
            <p:spPr>
              <a:xfrm>
                <a:off x="9690614" y="4057723"/>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66" name="Group 65">
              <a:extLst>
                <a:ext uri="{FF2B5EF4-FFF2-40B4-BE49-F238E27FC236}">
                  <a16:creationId xmlns:a16="http://schemas.microsoft.com/office/drawing/2014/main" id="{FB9DC8BE-8643-4FB1-8B08-E190FA7C4924}"/>
                </a:ext>
              </a:extLst>
            </p:cNvPr>
            <p:cNvGrpSpPr/>
            <p:nvPr/>
          </p:nvGrpSpPr>
          <p:grpSpPr>
            <a:xfrm>
              <a:off x="7948106" y="3059782"/>
              <a:ext cx="652988" cy="801824"/>
              <a:chOff x="7948106" y="3059782"/>
              <a:chExt cx="652988" cy="801824"/>
            </a:xfrm>
          </p:grpSpPr>
          <p:grpSp>
            <p:nvGrpSpPr>
              <p:cNvPr id="20" name="Group 19">
                <a:extLst>
                  <a:ext uri="{FF2B5EF4-FFF2-40B4-BE49-F238E27FC236}">
                    <a16:creationId xmlns:a16="http://schemas.microsoft.com/office/drawing/2014/main" id="{C0CE78D0-B895-4FEE-9224-CAA51DD401C0}"/>
                  </a:ext>
                </a:extLst>
              </p:cNvPr>
              <p:cNvGrpSpPr/>
              <p:nvPr/>
            </p:nvGrpSpPr>
            <p:grpSpPr>
              <a:xfrm>
                <a:off x="7948106" y="3479357"/>
                <a:ext cx="652988" cy="382249"/>
                <a:chOff x="7948106" y="3479357"/>
                <a:chExt cx="652988" cy="382249"/>
              </a:xfrm>
            </p:grpSpPr>
            <p:sp>
              <p:nvSpPr>
                <p:cNvPr id="52" name="Rectangle: Rounded Corners 51">
                  <a:extLst>
                    <a:ext uri="{FF2B5EF4-FFF2-40B4-BE49-F238E27FC236}">
                      <a16:creationId xmlns:a16="http://schemas.microsoft.com/office/drawing/2014/main" id="{48A2A748-4058-4FA6-A73C-76FBC8A861E9}"/>
                    </a:ext>
                  </a:extLst>
                </p:cNvPr>
                <p:cNvSpPr/>
                <p:nvPr/>
              </p:nvSpPr>
              <p:spPr>
                <a:xfrm>
                  <a:off x="7948106" y="3479357"/>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 name="Diamond 60">
                  <a:extLst>
                    <a:ext uri="{FF2B5EF4-FFF2-40B4-BE49-F238E27FC236}">
                      <a16:creationId xmlns:a16="http://schemas.microsoft.com/office/drawing/2014/main" id="{7E095925-FCBC-4FAA-90B9-7F2A4A144747}"/>
                    </a:ext>
                  </a:extLst>
                </p:cNvPr>
                <p:cNvSpPr/>
                <p:nvPr/>
              </p:nvSpPr>
              <p:spPr>
                <a:xfrm>
                  <a:off x="8419376" y="3575560"/>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63" name="Oval 62">
                <a:extLst>
                  <a:ext uri="{FF2B5EF4-FFF2-40B4-BE49-F238E27FC236}">
                    <a16:creationId xmlns:a16="http://schemas.microsoft.com/office/drawing/2014/main" id="{A6A138A7-F47C-422A-9FA3-2280FE17F833}"/>
                  </a:ext>
                </a:extLst>
              </p:cNvPr>
              <p:cNvSpPr/>
              <p:nvPr/>
            </p:nvSpPr>
            <p:spPr>
              <a:xfrm>
                <a:off x="8078006" y="3059782"/>
                <a:ext cx="186331" cy="186331"/>
              </a:xfrm>
              <a:prstGeom prst="ellipse">
                <a:avLst/>
              </a:prstGeom>
              <a:solidFill>
                <a:srgbClr val="9A57C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64" name="Straight Connector 63">
                <a:extLst>
                  <a:ext uri="{FF2B5EF4-FFF2-40B4-BE49-F238E27FC236}">
                    <a16:creationId xmlns:a16="http://schemas.microsoft.com/office/drawing/2014/main" id="{0EF7C2C9-E77C-40B4-96BB-3692C5DECC5A}"/>
                  </a:ext>
                </a:extLst>
              </p:cNvPr>
              <p:cNvCxnSpPr>
                <a:cxnSpLocks/>
                <a:endCxn id="52" idx="0"/>
              </p:cNvCxnSpPr>
              <p:nvPr/>
            </p:nvCxnSpPr>
            <p:spPr>
              <a:xfrm>
                <a:off x="8179597" y="3250807"/>
                <a:ext cx="0" cy="22855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grpSp>
      <p:sp>
        <p:nvSpPr>
          <p:cNvPr id="65" name="Rectangle: Single Corner Snipped 64">
            <a:extLst>
              <a:ext uri="{FF2B5EF4-FFF2-40B4-BE49-F238E27FC236}">
                <a16:creationId xmlns:a16="http://schemas.microsoft.com/office/drawing/2014/main" id="{90E754BC-7C65-4097-B12D-71857C4669C7}"/>
              </a:ext>
            </a:extLst>
          </p:cNvPr>
          <p:cNvSpPr/>
          <p:nvPr/>
        </p:nvSpPr>
        <p:spPr>
          <a:xfrm>
            <a:off x="5797247" y="2974474"/>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a:t>
            </a:r>
            <a:r>
              <a:rPr lang="en-GB" dirty="0"/>
              <a:t>T</a:t>
            </a:r>
          </a:p>
        </p:txBody>
      </p:sp>
      <p:cxnSp>
        <p:nvCxnSpPr>
          <p:cNvPr id="78" name="Straight Arrow Connector 77">
            <a:extLst>
              <a:ext uri="{FF2B5EF4-FFF2-40B4-BE49-F238E27FC236}">
                <a16:creationId xmlns:a16="http://schemas.microsoft.com/office/drawing/2014/main" id="{92BBBDE0-712B-47DE-A8A9-9B6F8A6E04D3}"/>
              </a:ext>
            </a:extLst>
          </p:cNvPr>
          <p:cNvCxnSpPr>
            <a:cxnSpLocks/>
            <a:stCxn id="65" idx="0"/>
          </p:cNvCxnSpPr>
          <p:nvPr/>
        </p:nvCxnSpPr>
        <p:spPr>
          <a:xfrm>
            <a:off x="6450390" y="3246727"/>
            <a:ext cx="1917080" cy="7468"/>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88" name="Rectangle: Single Corner Snipped 87">
            <a:extLst>
              <a:ext uri="{FF2B5EF4-FFF2-40B4-BE49-F238E27FC236}">
                <a16:creationId xmlns:a16="http://schemas.microsoft.com/office/drawing/2014/main" id="{C55AEB26-9B7E-4064-9E80-6D251AF8861A}"/>
              </a:ext>
            </a:extLst>
          </p:cNvPr>
          <p:cNvSpPr/>
          <p:nvPr/>
        </p:nvSpPr>
        <p:spPr>
          <a:xfrm>
            <a:off x="6920285" y="1531712"/>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cxnSp>
        <p:nvCxnSpPr>
          <p:cNvPr id="89" name="Straight Arrow Connector 88">
            <a:extLst>
              <a:ext uri="{FF2B5EF4-FFF2-40B4-BE49-F238E27FC236}">
                <a16:creationId xmlns:a16="http://schemas.microsoft.com/office/drawing/2014/main" id="{F20B6C7A-8F3E-4BDA-A02A-DFB7642D6241}"/>
              </a:ext>
            </a:extLst>
          </p:cNvPr>
          <p:cNvCxnSpPr>
            <a:cxnSpLocks/>
            <a:stCxn id="88" idx="0"/>
          </p:cNvCxnSpPr>
          <p:nvPr/>
        </p:nvCxnSpPr>
        <p:spPr>
          <a:xfrm>
            <a:off x="7573428" y="1803965"/>
            <a:ext cx="857991" cy="1346425"/>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91" name="Rectangle: Single Corner Snipped 90">
            <a:extLst>
              <a:ext uri="{FF2B5EF4-FFF2-40B4-BE49-F238E27FC236}">
                <a16:creationId xmlns:a16="http://schemas.microsoft.com/office/drawing/2014/main" id="{FA6FB438-4E5C-41E9-81A3-01E903DD6170}"/>
              </a:ext>
            </a:extLst>
          </p:cNvPr>
          <p:cNvSpPr/>
          <p:nvPr/>
        </p:nvSpPr>
        <p:spPr>
          <a:xfrm>
            <a:off x="7778276" y="830342"/>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cxnSp>
        <p:nvCxnSpPr>
          <p:cNvPr id="92" name="Straight Arrow Connector 91">
            <a:extLst>
              <a:ext uri="{FF2B5EF4-FFF2-40B4-BE49-F238E27FC236}">
                <a16:creationId xmlns:a16="http://schemas.microsoft.com/office/drawing/2014/main" id="{93A0B832-A978-4039-8D8E-B1A14CFC9A70}"/>
              </a:ext>
            </a:extLst>
          </p:cNvPr>
          <p:cNvCxnSpPr>
            <a:cxnSpLocks/>
            <a:stCxn id="91" idx="1"/>
          </p:cNvCxnSpPr>
          <p:nvPr/>
        </p:nvCxnSpPr>
        <p:spPr>
          <a:xfrm>
            <a:off x="8104848" y="1374848"/>
            <a:ext cx="398603" cy="1764682"/>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95" name="Rectangle: Single Corner Snipped 94">
            <a:extLst>
              <a:ext uri="{FF2B5EF4-FFF2-40B4-BE49-F238E27FC236}">
                <a16:creationId xmlns:a16="http://schemas.microsoft.com/office/drawing/2014/main" id="{278C7748-263A-4161-8530-0AF9F05CA6A1}"/>
              </a:ext>
            </a:extLst>
          </p:cNvPr>
          <p:cNvSpPr/>
          <p:nvPr/>
        </p:nvSpPr>
        <p:spPr>
          <a:xfrm>
            <a:off x="6060022" y="3801807"/>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cxnSp>
        <p:nvCxnSpPr>
          <p:cNvPr id="96" name="Straight Arrow Connector 95">
            <a:extLst>
              <a:ext uri="{FF2B5EF4-FFF2-40B4-BE49-F238E27FC236}">
                <a16:creationId xmlns:a16="http://schemas.microsoft.com/office/drawing/2014/main" id="{3685680A-01A0-4B2C-9A37-06C53930921F}"/>
              </a:ext>
            </a:extLst>
          </p:cNvPr>
          <p:cNvCxnSpPr>
            <a:cxnSpLocks/>
            <a:stCxn id="95" idx="0"/>
          </p:cNvCxnSpPr>
          <p:nvPr/>
        </p:nvCxnSpPr>
        <p:spPr>
          <a:xfrm flipV="1">
            <a:off x="6713165" y="3322578"/>
            <a:ext cx="1654305" cy="751482"/>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98" name="Rectangle: Single Corner Snipped 97">
            <a:extLst>
              <a:ext uri="{FF2B5EF4-FFF2-40B4-BE49-F238E27FC236}">
                <a16:creationId xmlns:a16="http://schemas.microsoft.com/office/drawing/2014/main" id="{A1D86CC7-5285-4E77-B776-0E899B219767}"/>
              </a:ext>
            </a:extLst>
          </p:cNvPr>
          <p:cNvSpPr/>
          <p:nvPr/>
        </p:nvSpPr>
        <p:spPr>
          <a:xfrm>
            <a:off x="6250633" y="2181512"/>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cxnSp>
        <p:nvCxnSpPr>
          <p:cNvPr id="99" name="Straight Arrow Connector 98">
            <a:extLst>
              <a:ext uri="{FF2B5EF4-FFF2-40B4-BE49-F238E27FC236}">
                <a16:creationId xmlns:a16="http://schemas.microsoft.com/office/drawing/2014/main" id="{12D78861-9A7A-4924-8003-C0A80C3E4FD1}"/>
              </a:ext>
            </a:extLst>
          </p:cNvPr>
          <p:cNvCxnSpPr>
            <a:cxnSpLocks/>
            <a:stCxn id="98" idx="0"/>
          </p:cNvCxnSpPr>
          <p:nvPr/>
        </p:nvCxnSpPr>
        <p:spPr>
          <a:xfrm>
            <a:off x="6903776" y="2453765"/>
            <a:ext cx="1500355" cy="740165"/>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16" name="Rectangle: Single Corner Snipped 115">
            <a:extLst>
              <a:ext uri="{FF2B5EF4-FFF2-40B4-BE49-F238E27FC236}">
                <a16:creationId xmlns:a16="http://schemas.microsoft.com/office/drawing/2014/main" id="{0D25225E-EA51-45C9-87F9-AEBEFD8288E4}"/>
              </a:ext>
            </a:extLst>
          </p:cNvPr>
          <p:cNvSpPr/>
          <p:nvPr/>
        </p:nvSpPr>
        <p:spPr>
          <a:xfrm>
            <a:off x="6833138" y="5040626"/>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sp>
        <p:nvSpPr>
          <p:cNvPr id="117" name="Rectangle: Single Corner Snipped 116">
            <a:extLst>
              <a:ext uri="{FF2B5EF4-FFF2-40B4-BE49-F238E27FC236}">
                <a16:creationId xmlns:a16="http://schemas.microsoft.com/office/drawing/2014/main" id="{5D648F23-BC8B-476E-8B75-F14758DD2ADA}"/>
              </a:ext>
            </a:extLst>
          </p:cNvPr>
          <p:cNvSpPr/>
          <p:nvPr/>
        </p:nvSpPr>
        <p:spPr>
          <a:xfrm>
            <a:off x="7852579" y="5941909"/>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sp>
        <p:nvSpPr>
          <p:cNvPr id="118" name="Rectangle: Single Corner Snipped 117">
            <a:extLst>
              <a:ext uri="{FF2B5EF4-FFF2-40B4-BE49-F238E27FC236}">
                <a16:creationId xmlns:a16="http://schemas.microsoft.com/office/drawing/2014/main" id="{7708AE55-0561-4569-9413-9E152254311A}"/>
              </a:ext>
            </a:extLst>
          </p:cNvPr>
          <p:cNvSpPr/>
          <p:nvPr/>
        </p:nvSpPr>
        <p:spPr>
          <a:xfrm>
            <a:off x="9682810" y="1879293"/>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cxnSp>
        <p:nvCxnSpPr>
          <p:cNvPr id="120" name="Straight Arrow Connector 119">
            <a:extLst>
              <a:ext uri="{FF2B5EF4-FFF2-40B4-BE49-F238E27FC236}">
                <a16:creationId xmlns:a16="http://schemas.microsoft.com/office/drawing/2014/main" id="{9C4F1AF4-AFBD-4457-A07E-C3FC37B2035E}"/>
              </a:ext>
            </a:extLst>
          </p:cNvPr>
          <p:cNvCxnSpPr>
            <a:cxnSpLocks/>
            <a:stCxn id="116" idx="0"/>
            <a:endCxn id="53" idx="1"/>
          </p:cNvCxnSpPr>
          <p:nvPr/>
        </p:nvCxnSpPr>
        <p:spPr>
          <a:xfrm flipV="1">
            <a:off x="7486281" y="5032271"/>
            <a:ext cx="1163177" cy="280608"/>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8B8C9205-5109-4307-A8B4-6B6F3DECC757}"/>
              </a:ext>
            </a:extLst>
          </p:cNvPr>
          <p:cNvCxnSpPr>
            <a:cxnSpLocks/>
            <a:stCxn id="117" idx="3"/>
            <a:endCxn id="53" idx="2"/>
          </p:cNvCxnSpPr>
          <p:nvPr/>
        </p:nvCxnSpPr>
        <p:spPr>
          <a:xfrm flipV="1">
            <a:off x="8179151" y="5223395"/>
            <a:ext cx="701798" cy="718514"/>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26C1FE0E-3E0C-4872-B741-34D28384E547}"/>
              </a:ext>
            </a:extLst>
          </p:cNvPr>
          <p:cNvCxnSpPr>
            <a:cxnSpLocks/>
            <a:stCxn id="118" idx="1"/>
            <a:endCxn id="54" idx="0"/>
          </p:cNvCxnSpPr>
          <p:nvPr/>
        </p:nvCxnSpPr>
        <p:spPr>
          <a:xfrm flipH="1">
            <a:off x="9816116" y="2423799"/>
            <a:ext cx="193266" cy="1360707"/>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33" name="Rectangle: Single Corner Snipped 132">
            <a:extLst>
              <a:ext uri="{FF2B5EF4-FFF2-40B4-BE49-F238E27FC236}">
                <a16:creationId xmlns:a16="http://schemas.microsoft.com/office/drawing/2014/main" id="{ADA39791-A90D-49A6-967A-7884DA21ADCC}"/>
              </a:ext>
            </a:extLst>
          </p:cNvPr>
          <p:cNvSpPr/>
          <p:nvPr/>
        </p:nvSpPr>
        <p:spPr>
          <a:xfrm>
            <a:off x="8734640" y="1860407"/>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cxnSp>
        <p:nvCxnSpPr>
          <p:cNvPr id="135" name="Straight Arrow Connector 134">
            <a:extLst>
              <a:ext uri="{FF2B5EF4-FFF2-40B4-BE49-F238E27FC236}">
                <a16:creationId xmlns:a16="http://schemas.microsoft.com/office/drawing/2014/main" id="{884A91D3-3C1B-458D-ABD4-7623DE4BFE67}"/>
              </a:ext>
            </a:extLst>
          </p:cNvPr>
          <p:cNvCxnSpPr>
            <a:cxnSpLocks/>
            <a:stCxn id="133" idx="1"/>
          </p:cNvCxnSpPr>
          <p:nvPr/>
        </p:nvCxnSpPr>
        <p:spPr>
          <a:xfrm>
            <a:off x="9061212" y="2404913"/>
            <a:ext cx="667893" cy="1326663"/>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08238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F92AEEA-AF61-4CDE-B1A4-0C0D67133943}"/>
              </a:ext>
            </a:extLst>
          </p:cNvPr>
          <p:cNvPicPr>
            <a:picLocks noChangeAspect="1"/>
          </p:cNvPicPr>
          <p:nvPr/>
        </p:nvPicPr>
        <p:blipFill rotWithShape="1">
          <a:blip r:embed="rId3">
            <a:extLst>
              <a:ext uri="{28A0092B-C50C-407E-A947-70E740481C1C}">
                <a14:useLocalDpi xmlns:a14="http://schemas.microsoft.com/office/drawing/2010/main" val="0"/>
              </a:ext>
            </a:extLst>
          </a:blip>
          <a:srcRect r="16248"/>
          <a:stretch/>
        </p:blipFill>
        <p:spPr>
          <a:xfrm>
            <a:off x="727023" y="-793082"/>
            <a:ext cx="12372289" cy="8314748"/>
          </a:xfrm>
          <a:prstGeom prst="rect">
            <a:avLst/>
          </a:prstGeom>
        </p:spPr>
      </p:pic>
      <p:sp>
        <p:nvSpPr>
          <p:cNvPr id="43" name="Rectangle 42">
            <a:extLst>
              <a:ext uri="{FF2B5EF4-FFF2-40B4-BE49-F238E27FC236}">
                <a16:creationId xmlns:a16="http://schemas.microsoft.com/office/drawing/2014/main" id="{B06DF77F-F685-46CC-AEA0-A2F93299DF0E}"/>
              </a:ext>
            </a:extLst>
          </p:cNvPr>
          <p:cNvSpPr/>
          <p:nvPr/>
        </p:nvSpPr>
        <p:spPr>
          <a:xfrm>
            <a:off x="1380846" y="-609565"/>
            <a:ext cx="11370265" cy="7795555"/>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11" name="Title 3">
            <a:extLst>
              <a:ext uri="{FF2B5EF4-FFF2-40B4-BE49-F238E27FC236}">
                <a16:creationId xmlns:a16="http://schemas.microsoft.com/office/drawing/2014/main" id="{602ACB4C-FD32-44AA-8680-CD5BCE6DA11E}"/>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sp>
        <p:nvSpPr>
          <p:cNvPr id="10" name="Octagon 9">
            <a:extLst>
              <a:ext uri="{FF2B5EF4-FFF2-40B4-BE49-F238E27FC236}">
                <a16:creationId xmlns:a16="http://schemas.microsoft.com/office/drawing/2014/main" id="{FBBA3537-5C7E-4591-8124-946907AAFAB4}"/>
              </a:ext>
            </a:extLst>
          </p:cNvPr>
          <p:cNvSpPr/>
          <p:nvPr/>
        </p:nvSpPr>
        <p:spPr>
          <a:xfrm>
            <a:off x="7611446" y="2273093"/>
            <a:ext cx="2571789" cy="2189074"/>
          </a:xfrm>
          <a:prstGeom prst="octagon">
            <a:avLst>
              <a:gd name="adj" fmla="val 30445"/>
            </a:avLst>
          </a:prstGeom>
          <a:solidFill>
            <a:srgbClr val="BA8CDC"/>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E4C07E13-E787-4FBD-9471-50189356F7AC}"/>
              </a:ext>
            </a:extLst>
          </p:cNvPr>
          <p:cNvSpPr txBox="1"/>
          <p:nvPr/>
        </p:nvSpPr>
        <p:spPr>
          <a:xfrm>
            <a:off x="8780412" y="2279060"/>
            <a:ext cx="805858" cy="215444"/>
          </a:xfrm>
          <a:prstGeom prst="rect">
            <a:avLst/>
          </a:prstGeom>
          <a:noFill/>
        </p:spPr>
        <p:txBody>
          <a:bodyPr wrap="square" rtlCol="0">
            <a:spAutoFit/>
          </a:bodyPr>
          <a:lstStyle/>
          <a:p>
            <a:pPr algn="r"/>
            <a:r>
              <a:rPr lang="en-GB" sz="800" b="1" cap="all" dirty="0">
                <a:latin typeface="Alte Haas Grotesk" panose="02000503000000020004" pitchFamily="2" charset="0"/>
              </a:rPr>
              <a:t>Domain</a:t>
            </a:r>
          </a:p>
        </p:txBody>
      </p:sp>
      <p:sp>
        <p:nvSpPr>
          <p:cNvPr id="13" name="Rectangle: Rounded Corners 12">
            <a:extLst>
              <a:ext uri="{FF2B5EF4-FFF2-40B4-BE49-F238E27FC236}">
                <a16:creationId xmlns:a16="http://schemas.microsoft.com/office/drawing/2014/main" id="{99C3108D-C53E-4514-BC74-B0CE94AB0293}"/>
              </a:ext>
            </a:extLst>
          </p:cNvPr>
          <p:cNvSpPr/>
          <p:nvPr/>
        </p:nvSpPr>
        <p:spPr>
          <a:xfrm>
            <a:off x="8213139" y="3725327"/>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Rounded Corners 13">
            <a:extLst>
              <a:ext uri="{FF2B5EF4-FFF2-40B4-BE49-F238E27FC236}">
                <a16:creationId xmlns:a16="http://schemas.microsoft.com/office/drawing/2014/main" id="{871F5B30-A80B-460A-B3F4-4CF3D298C8C9}"/>
              </a:ext>
            </a:extLst>
          </p:cNvPr>
          <p:cNvSpPr/>
          <p:nvPr/>
        </p:nvSpPr>
        <p:spPr>
          <a:xfrm>
            <a:off x="9427235" y="3513961"/>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Rounded Corners 14">
            <a:extLst>
              <a:ext uri="{FF2B5EF4-FFF2-40B4-BE49-F238E27FC236}">
                <a16:creationId xmlns:a16="http://schemas.microsoft.com/office/drawing/2014/main" id="{F73A8D92-1FBD-4660-BF94-0C2CB2500690}"/>
              </a:ext>
            </a:extLst>
          </p:cNvPr>
          <p:cNvSpPr/>
          <p:nvPr/>
        </p:nvSpPr>
        <p:spPr>
          <a:xfrm>
            <a:off x="8915751" y="3956764"/>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6" name="Connector: Elbow 15">
            <a:extLst>
              <a:ext uri="{FF2B5EF4-FFF2-40B4-BE49-F238E27FC236}">
                <a16:creationId xmlns:a16="http://schemas.microsoft.com/office/drawing/2014/main" id="{92ADCA49-922D-4583-A9CD-797434F42338}"/>
              </a:ext>
            </a:extLst>
          </p:cNvPr>
          <p:cNvCxnSpPr>
            <a:cxnSpLocks/>
            <a:stCxn id="25" idx="3"/>
            <a:endCxn id="28" idx="1"/>
          </p:cNvCxnSpPr>
          <p:nvPr/>
        </p:nvCxnSpPr>
        <p:spPr>
          <a:xfrm>
            <a:off x="8239963" y="2990227"/>
            <a:ext cx="653133" cy="105787"/>
          </a:xfrm>
          <a:prstGeom prst="bentConnector3">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6BE20C4D-E077-481F-AC31-B0767247CE6A}"/>
              </a:ext>
            </a:extLst>
          </p:cNvPr>
          <p:cNvCxnSpPr>
            <a:cxnSpLocks/>
            <a:stCxn id="28" idx="3"/>
            <a:endCxn id="14" idx="3"/>
          </p:cNvCxnSpPr>
          <p:nvPr/>
        </p:nvCxnSpPr>
        <p:spPr>
          <a:xfrm>
            <a:off x="9229728" y="3096015"/>
            <a:ext cx="534139" cy="556913"/>
          </a:xfrm>
          <a:prstGeom prst="bentConnector3">
            <a:avLst>
              <a:gd name="adj1" fmla="val 131118"/>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4163D75C-83AB-4DFB-A14E-D747BFCA06B6}"/>
              </a:ext>
            </a:extLst>
          </p:cNvPr>
          <p:cNvCxnSpPr>
            <a:cxnSpLocks/>
            <a:stCxn id="13" idx="3"/>
            <a:endCxn id="15" idx="1"/>
          </p:cNvCxnSpPr>
          <p:nvPr/>
        </p:nvCxnSpPr>
        <p:spPr>
          <a:xfrm>
            <a:off x="8549772" y="3864294"/>
            <a:ext cx="365979" cy="231437"/>
          </a:xfrm>
          <a:prstGeom prst="bentConnector3">
            <a:avLst>
              <a:gd name="adj1" fmla="val 50000"/>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4469FC4-85D1-4B50-BBD2-7C1345CFD82C}"/>
              </a:ext>
            </a:extLst>
          </p:cNvPr>
          <p:cNvCxnSpPr>
            <a:cxnSpLocks/>
            <a:stCxn id="25" idx="2"/>
            <a:endCxn id="13" idx="0"/>
          </p:cNvCxnSpPr>
          <p:nvPr/>
        </p:nvCxnSpPr>
        <p:spPr>
          <a:xfrm>
            <a:off x="8071647" y="3129193"/>
            <a:ext cx="309808" cy="596134"/>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B3E45977-E48D-4734-B756-9D2F550E99C3}"/>
              </a:ext>
            </a:extLst>
          </p:cNvPr>
          <p:cNvGrpSpPr/>
          <p:nvPr/>
        </p:nvGrpSpPr>
        <p:grpSpPr>
          <a:xfrm>
            <a:off x="8893096" y="2957048"/>
            <a:ext cx="468759" cy="277932"/>
            <a:chOff x="9227632" y="3957458"/>
            <a:chExt cx="644700" cy="382249"/>
          </a:xfrm>
        </p:grpSpPr>
        <p:sp>
          <p:nvSpPr>
            <p:cNvPr id="28" name="Rectangle: Rounded Corners 27">
              <a:extLst>
                <a:ext uri="{FF2B5EF4-FFF2-40B4-BE49-F238E27FC236}">
                  <a16:creationId xmlns:a16="http://schemas.microsoft.com/office/drawing/2014/main" id="{4512494C-4C73-4FC1-A516-5E44C0DF638C}"/>
                </a:ext>
              </a:extLst>
            </p:cNvPr>
            <p:cNvSpPr/>
            <p:nvPr/>
          </p:nvSpPr>
          <p:spPr>
            <a:xfrm>
              <a:off x="9227632" y="3957458"/>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Diamond 28">
              <a:extLst>
                <a:ext uri="{FF2B5EF4-FFF2-40B4-BE49-F238E27FC236}">
                  <a16:creationId xmlns:a16="http://schemas.microsoft.com/office/drawing/2014/main" id="{F6E506FF-5389-477F-BAA2-CA1F9F5C9062}"/>
                </a:ext>
              </a:extLst>
            </p:cNvPr>
            <p:cNvSpPr/>
            <p:nvPr/>
          </p:nvSpPr>
          <p:spPr>
            <a:xfrm>
              <a:off x="9690614" y="4057723"/>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22" name="Group 21">
            <a:extLst>
              <a:ext uri="{FF2B5EF4-FFF2-40B4-BE49-F238E27FC236}">
                <a16:creationId xmlns:a16="http://schemas.microsoft.com/office/drawing/2014/main" id="{E7B9F872-DB72-47D5-8EF6-685B55BA1483}"/>
              </a:ext>
            </a:extLst>
          </p:cNvPr>
          <p:cNvGrpSpPr/>
          <p:nvPr/>
        </p:nvGrpSpPr>
        <p:grpSpPr>
          <a:xfrm>
            <a:off x="7903330" y="2851261"/>
            <a:ext cx="471424" cy="277932"/>
            <a:chOff x="7897242" y="3479357"/>
            <a:chExt cx="648365" cy="382249"/>
          </a:xfrm>
        </p:grpSpPr>
        <p:sp>
          <p:nvSpPr>
            <p:cNvPr id="25" name="Rectangle: Rounded Corners 24">
              <a:extLst>
                <a:ext uri="{FF2B5EF4-FFF2-40B4-BE49-F238E27FC236}">
                  <a16:creationId xmlns:a16="http://schemas.microsoft.com/office/drawing/2014/main" id="{74FF85BB-00BB-4E1B-910A-D75B9E6077EB}"/>
                </a:ext>
              </a:extLst>
            </p:cNvPr>
            <p:cNvSpPr/>
            <p:nvPr/>
          </p:nvSpPr>
          <p:spPr>
            <a:xfrm>
              <a:off x="7897242" y="3479357"/>
              <a:ext cx="462983"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Diamond 26">
              <a:extLst>
                <a:ext uri="{FF2B5EF4-FFF2-40B4-BE49-F238E27FC236}">
                  <a16:creationId xmlns:a16="http://schemas.microsoft.com/office/drawing/2014/main" id="{6DFB715C-3E95-4833-860D-A8CE62F1A3CF}"/>
                </a:ext>
              </a:extLst>
            </p:cNvPr>
            <p:cNvSpPr/>
            <p:nvPr/>
          </p:nvSpPr>
          <p:spPr>
            <a:xfrm>
              <a:off x="8363890" y="3575560"/>
              <a:ext cx="181717" cy="181719"/>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cxnSp>
        <p:nvCxnSpPr>
          <p:cNvPr id="24" name="Straight Connector 23">
            <a:extLst>
              <a:ext uri="{FF2B5EF4-FFF2-40B4-BE49-F238E27FC236}">
                <a16:creationId xmlns:a16="http://schemas.microsoft.com/office/drawing/2014/main" id="{55E19BD1-6957-40BF-83A3-4CD59ACFE0BF}"/>
              </a:ext>
            </a:extLst>
          </p:cNvPr>
          <p:cNvCxnSpPr>
            <a:cxnSpLocks/>
          </p:cNvCxnSpPr>
          <p:nvPr/>
        </p:nvCxnSpPr>
        <p:spPr>
          <a:xfrm>
            <a:off x="8054837" y="2685084"/>
            <a:ext cx="0" cy="166178"/>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1C0A515F-DD78-42D9-9846-6F242FA62508}"/>
              </a:ext>
            </a:extLst>
          </p:cNvPr>
          <p:cNvCxnSpPr>
            <a:cxnSpLocks/>
            <a:stCxn id="14" idx="2"/>
            <a:endCxn id="44" idx="1"/>
          </p:cNvCxnSpPr>
          <p:nvPr/>
        </p:nvCxnSpPr>
        <p:spPr>
          <a:xfrm>
            <a:off x="9595551" y="3791893"/>
            <a:ext cx="201516" cy="205056"/>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7" name="Octagon 36">
            <a:extLst>
              <a:ext uri="{FF2B5EF4-FFF2-40B4-BE49-F238E27FC236}">
                <a16:creationId xmlns:a16="http://schemas.microsoft.com/office/drawing/2014/main" id="{561D815F-57AC-4FA5-BCA6-EE7C221C2EFF}"/>
              </a:ext>
            </a:extLst>
          </p:cNvPr>
          <p:cNvSpPr/>
          <p:nvPr/>
        </p:nvSpPr>
        <p:spPr>
          <a:xfrm>
            <a:off x="7581552" y="2236069"/>
            <a:ext cx="2657819" cy="2262301"/>
          </a:xfrm>
          <a:prstGeom prst="octagon">
            <a:avLst>
              <a:gd name="adj" fmla="val 30445"/>
            </a:avLst>
          </a:prstGeom>
          <a:solidFill>
            <a:srgbClr val="2E8EE4">
              <a:alpha val="78000"/>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Right Brace 46">
            <a:extLst>
              <a:ext uri="{FF2B5EF4-FFF2-40B4-BE49-F238E27FC236}">
                <a16:creationId xmlns:a16="http://schemas.microsoft.com/office/drawing/2014/main" id="{2C1DCAC6-41ED-4AEF-B15E-406A6B8D14BE}"/>
              </a:ext>
            </a:extLst>
          </p:cNvPr>
          <p:cNvSpPr/>
          <p:nvPr/>
        </p:nvSpPr>
        <p:spPr>
          <a:xfrm rot="13371144">
            <a:off x="9854891" y="4061508"/>
            <a:ext cx="566994" cy="567988"/>
          </a:xfrm>
          <a:prstGeom prst="rightBrace">
            <a:avLst>
              <a:gd name="adj1" fmla="val 8333"/>
              <a:gd name="adj2" fmla="val 55289"/>
            </a:avLst>
          </a:prstGeom>
          <a:ln w="3492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44" name="Oval 43">
            <a:extLst>
              <a:ext uri="{FF2B5EF4-FFF2-40B4-BE49-F238E27FC236}">
                <a16:creationId xmlns:a16="http://schemas.microsoft.com/office/drawing/2014/main" id="{A926DF01-8A19-4158-B2AA-37D3D2F0C252}"/>
              </a:ext>
            </a:extLst>
          </p:cNvPr>
          <p:cNvSpPr/>
          <p:nvPr/>
        </p:nvSpPr>
        <p:spPr>
          <a:xfrm>
            <a:off x="9777226" y="3977108"/>
            <a:ext cx="135481" cy="13548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val 22">
            <a:extLst>
              <a:ext uri="{FF2B5EF4-FFF2-40B4-BE49-F238E27FC236}">
                <a16:creationId xmlns:a16="http://schemas.microsoft.com/office/drawing/2014/main" id="{F8421C92-9E24-42C3-A033-15C5B3FEFF2B}"/>
              </a:ext>
            </a:extLst>
          </p:cNvPr>
          <p:cNvSpPr/>
          <p:nvPr/>
        </p:nvSpPr>
        <p:spPr>
          <a:xfrm>
            <a:off x="7980971" y="2546190"/>
            <a:ext cx="135481" cy="13548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9" name="Straight Arrow Connector 38">
            <a:extLst>
              <a:ext uri="{FF2B5EF4-FFF2-40B4-BE49-F238E27FC236}">
                <a16:creationId xmlns:a16="http://schemas.microsoft.com/office/drawing/2014/main" id="{5624E842-A3E5-4ABD-B13C-C2DE8B4E6771}"/>
              </a:ext>
            </a:extLst>
          </p:cNvPr>
          <p:cNvCxnSpPr>
            <a:cxnSpLocks/>
            <a:stCxn id="51" idx="1"/>
            <a:endCxn id="23" idx="1"/>
          </p:cNvCxnSpPr>
          <p:nvPr/>
        </p:nvCxnSpPr>
        <p:spPr>
          <a:xfrm>
            <a:off x="7413013" y="2162464"/>
            <a:ext cx="587799" cy="403567"/>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D29E5C25-EAC3-4CCA-83AE-E9F324A61C76}"/>
              </a:ext>
            </a:extLst>
          </p:cNvPr>
          <p:cNvGrpSpPr/>
          <p:nvPr/>
        </p:nvGrpSpPr>
        <p:grpSpPr>
          <a:xfrm>
            <a:off x="6283565" y="1116235"/>
            <a:ext cx="1896683" cy="1948489"/>
            <a:chOff x="6283565" y="1116235"/>
            <a:chExt cx="1896683" cy="1948489"/>
          </a:xfrm>
        </p:grpSpPr>
        <p:grpSp>
          <p:nvGrpSpPr>
            <p:cNvPr id="7" name="Group 6">
              <a:extLst>
                <a:ext uri="{FF2B5EF4-FFF2-40B4-BE49-F238E27FC236}">
                  <a16:creationId xmlns:a16="http://schemas.microsoft.com/office/drawing/2014/main" id="{4567AEB5-AD86-425E-BD13-C99284BA97F0}"/>
                </a:ext>
              </a:extLst>
            </p:cNvPr>
            <p:cNvGrpSpPr/>
            <p:nvPr/>
          </p:nvGrpSpPr>
          <p:grpSpPr>
            <a:xfrm>
              <a:off x="6283565" y="2320352"/>
              <a:ext cx="832095" cy="744372"/>
              <a:chOff x="6322835" y="2292302"/>
              <a:chExt cx="832095" cy="744372"/>
            </a:xfrm>
          </p:grpSpPr>
          <p:sp>
            <p:nvSpPr>
              <p:cNvPr id="61" name="Rectangle: Single Corner Snipped 60">
                <a:extLst>
                  <a:ext uri="{FF2B5EF4-FFF2-40B4-BE49-F238E27FC236}">
                    <a16:creationId xmlns:a16="http://schemas.microsoft.com/office/drawing/2014/main" id="{137664BA-7004-4DF0-BC89-3198ED26A28B}"/>
                  </a:ext>
                </a:extLst>
              </p:cNvPr>
              <p:cNvSpPr/>
              <p:nvPr/>
            </p:nvSpPr>
            <p:spPr>
              <a:xfrm>
                <a:off x="6322835" y="2492168"/>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62" name="Rectangle: Single Corner Snipped 61">
                <a:extLst>
                  <a:ext uri="{FF2B5EF4-FFF2-40B4-BE49-F238E27FC236}">
                    <a16:creationId xmlns:a16="http://schemas.microsoft.com/office/drawing/2014/main" id="{4980C380-9E7E-4547-B28B-9FC39C4551DA}"/>
                  </a:ext>
                </a:extLst>
              </p:cNvPr>
              <p:cNvSpPr/>
              <p:nvPr/>
            </p:nvSpPr>
            <p:spPr>
              <a:xfrm>
                <a:off x="6399362" y="2403988"/>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63" name="Rectangle: Single Corner Snipped 62">
                <a:extLst>
                  <a:ext uri="{FF2B5EF4-FFF2-40B4-BE49-F238E27FC236}">
                    <a16:creationId xmlns:a16="http://schemas.microsoft.com/office/drawing/2014/main" id="{260ACA40-FE28-448D-A506-E6C6CE21E53F}"/>
                  </a:ext>
                </a:extLst>
              </p:cNvPr>
              <p:cNvSpPr/>
              <p:nvPr/>
            </p:nvSpPr>
            <p:spPr>
              <a:xfrm>
                <a:off x="6501787" y="2292302"/>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grpSp>
        <p:grpSp>
          <p:nvGrpSpPr>
            <p:cNvPr id="4" name="Group 3">
              <a:extLst>
                <a:ext uri="{FF2B5EF4-FFF2-40B4-BE49-F238E27FC236}">
                  <a16:creationId xmlns:a16="http://schemas.microsoft.com/office/drawing/2014/main" id="{7833F6AC-EE76-49EE-B417-ADB4EE396A2B}"/>
                </a:ext>
              </a:extLst>
            </p:cNvPr>
            <p:cNvGrpSpPr/>
            <p:nvPr/>
          </p:nvGrpSpPr>
          <p:grpSpPr>
            <a:xfrm>
              <a:off x="6560456" y="1116235"/>
              <a:ext cx="1619792" cy="1642363"/>
              <a:chOff x="7056064" y="555523"/>
              <a:chExt cx="1619792" cy="1642363"/>
            </a:xfrm>
          </p:grpSpPr>
          <p:sp>
            <p:nvSpPr>
              <p:cNvPr id="38" name="Rectangle: Single Corner Snipped 37">
                <a:extLst>
                  <a:ext uri="{FF2B5EF4-FFF2-40B4-BE49-F238E27FC236}">
                    <a16:creationId xmlns:a16="http://schemas.microsoft.com/office/drawing/2014/main" id="{B968CBAC-0015-4B91-9EB6-CBF8E554D146}"/>
                  </a:ext>
                </a:extLst>
              </p:cNvPr>
              <p:cNvSpPr/>
              <p:nvPr/>
            </p:nvSpPr>
            <p:spPr>
              <a:xfrm>
                <a:off x="7056064" y="1653380"/>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42" name="Rectangle: Single Corner Snipped 41">
                <a:extLst>
                  <a:ext uri="{FF2B5EF4-FFF2-40B4-BE49-F238E27FC236}">
                    <a16:creationId xmlns:a16="http://schemas.microsoft.com/office/drawing/2014/main" id="{4BAF1697-831C-4BAE-8F0F-02C0E43177A9}"/>
                  </a:ext>
                </a:extLst>
              </p:cNvPr>
              <p:cNvSpPr/>
              <p:nvPr/>
            </p:nvSpPr>
            <p:spPr>
              <a:xfrm>
                <a:off x="7132591" y="1565200"/>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45" name="Rectangle: Single Corner Snipped 44">
                <a:extLst>
                  <a:ext uri="{FF2B5EF4-FFF2-40B4-BE49-F238E27FC236}">
                    <a16:creationId xmlns:a16="http://schemas.microsoft.com/office/drawing/2014/main" id="{01602177-FE0E-4B38-BB26-4F3DFB28FBCC}"/>
                  </a:ext>
                </a:extLst>
              </p:cNvPr>
              <p:cNvSpPr/>
              <p:nvPr/>
            </p:nvSpPr>
            <p:spPr>
              <a:xfrm>
                <a:off x="7235016" y="1453514"/>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46" name="Rectangle: Single Corner Snipped 45">
                <a:extLst>
                  <a:ext uri="{FF2B5EF4-FFF2-40B4-BE49-F238E27FC236}">
                    <a16:creationId xmlns:a16="http://schemas.microsoft.com/office/drawing/2014/main" id="{9A5EEAC3-569D-4D70-8097-0A109AF0AAE1}"/>
                  </a:ext>
                </a:extLst>
              </p:cNvPr>
              <p:cNvSpPr/>
              <p:nvPr/>
            </p:nvSpPr>
            <p:spPr>
              <a:xfrm>
                <a:off x="7317776" y="1351523"/>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48" name="Rectangle: Single Corner Snipped 47">
                <a:extLst>
                  <a:ext uri="{FF2B5EF4-FFF2-40B4-BE49-F238E27FC236}">
                    <a16:creationId xmlns:a16="http://schemas.microsoft.com/office/drawing/2014/main" id="{C50ACC7E-906C-454A-963D-7BE8B59C2EDE}"/>
                  </a:ext>
                </a:extLst>
              </p:cNvPr>
              <p:cNvSpPr/>
              <p:nvPr/>
            </p:nvSpPr>
            <p:spPr>
              <a:xfrm>
                <a:off x="7394303" y="1263343"/>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49" name="Rectangle: Single Corner Snipped 48">
                <a:extLst>
                  <a:ext uri="{FF2B5EF4-FFF2-40B4-BE49-F238E27FC236}">
                    <a16:creationId xmlns:a16="http://schemas.microsoft.com/office/drawing/2014/main" id="{11857260-DE14-4C0C-A9C4-A25CE7810800}"/>
                  </a:ext>
                </a:extLst>
              </p:cNvPr>
              <p:cNvSpPr/>
              <p:nvPr/>
            </p:nvSpPr>
            <p:spPr>
              <a:xfrm>
                <a:off x="7496728" y="1151657"/>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51" name="Rectangle: Single Corner Snipped 50">
                <a:extLst>
                  <a:ext uri="{FF2B5EF4-FFF2-40B4-BE49-F238E27FC236}">
                    <a16:creationId xmlns:a16="http://schemas.microsoft.com/office/drawing/2014/main" id="{BF6C7652-B605-42C7-AFAF-FB02C70A0482}"/>
                  </a:ext>
                </a:extLst>
              </p:cNvPr>
              <p:cNvSpPr/>
              <p:nvPr/>
            </p:nvSpPr>
            <p:spPr>
              <a:xfrm>
                <a:off x="7582049" y="1057246"/>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52" name="Rectangle: Single Corner Snipped 51">
                <a:extLst>
                  <a:ext uri="{FF2B5EF4-FFF2-40B4-BE49-F238E27FC236}">
                    <a16:creationId xmlns:a16="http://schemas.microsoft.com/office/drawing/2014/main" id="{A6F30753-CDE9-4D75-8B73-40C6DD6AE59A}"/>
                  </a:ext>
                </a:extLst>
              </p:cNvPr>
              <p:cNvSpPr/>
              <p:nvPr/>
            </p:nvSpPr>
            <p:spPr>
              <a:xfrm>
                <a:off x="7658576" y="969066"/>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53" name="Rectangle: Single Corner Snipped 52">
                <a:extLst>
                  <a:ext uri="{FF2B5EF4-FFF2-40B4-BE49-F238E27FC236}">
                    <a16:creationId xmlns:a16="http://schemas.microsoft.com/office/drawing/2014/main" id="{D21C775E-CF48-4683-994B-A65E03619F58}"/>
                  </a:ext>
                </a:extLst>
              </p:cNvPr>
              <p:cNvSpPr/>
              <p:nvPr/>
            </p:nvSpPr>
            <p:spPr>
              <a:xfrm>
                <a:off x="7761001" y="857380"/>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55" name="Rectangle: Single Corner Snipped 54">
                <a:extLst>
                  <a:ext uri="{FF2B5EF4-FFF2-40B4-BE49-F238E27FC236}">
                    <a16:creationId xmlns:a16="http://schemas.microsoft.com/office/drawing/2014/main" id="{99C3C80A-7C0F-4869-9EF0-6392E8AB1867}"/>
                  </a:ext>
                </a:extLst>
              </p:cNvPr>
              <p:cNvSpPr/>
              <p:nvPr/>
            </p:nvSpPr>
            <p:spPr>
              <a:xfrm>
                <a:off x="7843761" y="755389"/>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56" name="Rectangle: Single Corner Snipped 55">
                <a:extLst>
                  <a:ext uri="{FF2B5EF4-FFF2-40B4-BE49-F238E27FC236}">
                    <a16:creationId xmlns:a16="http://schemas.microsoft.com/office/drawing/2014/main" id="{F9BA9CED-E0A8-4373-8F39-A0EB44349E78}"/>
                  </a:ext>
                </a:extLst>
              </p:cNvPr>
              <p:cNvSpPr/>
              <p:nvPr/>
            </p:nvSpPr>
            <p:spPr>
              <a:xfrm>
                <a:off x="7920288" y="667209"/>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58" name="Rectangle: Single Corner Snipped 57">
                <a:extLst>
                  <a:ext uri="{FF2B5EF4-FFF2-40B4-BE49-F238E27FC236}">
                    <a16:creationId xmlns:a16="http://schemas.microsoft.com/office/drawing/2014/main" id="{5ED9CFD4-6779-417E-BD33-AA0AC99C1428}"/>
                  </a:ext>
                </a:extLst>
              </p:cNvPr>
              <p:cNvSpPr/>
              <p:nvPr/>
            </p:nvSpPr>
            <p:spPr>
              <a:xfrm>
                <a:off x="8022713" y="555523"/>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grpSp>
      </p:grpSp>
      <p:sp>
        <p:nvSpPr>
          <p:cNvPr id="59" name="TextBox 58">
            <a:extLst>
              <a:ext uri="{FF2B5EF4-FFF2-40B4-BE49-F238E27FC236}">
                <a16:creationId xmlns:a16="http://schemas.microsoft.com/office/drawing/2014/main" id="{33DA1ED4-FA0E-458B-9F32-B46DE81127D1}"/>
              </a:ext>
            </a:extLst>
          </p:cNvPr>
          <p:cNvSpPr txBox="1"/>
          <p:nvPr/>
        </p:nvSpPr>
        <p:spPr>
          <a:xfrm rot="18780000">
            <a:off x="10023705" y="4355746"/>
            <a:ext cx="643001" cy="338554"/>
          </a:xfrm>
          <a:prstGeom prst="rect">
            <a:avLst/>
          </a:prstGeom>
          <a:noFill/>
        </p:spPr>
        <p:txBody>
          <a:bodyPr wrap="square" rtlCol="0">
            <a:spAutoFit/>
          </a:bodyPr>
          <a:lstStyle/>
          <a:p>
            <a:r>
              <a:rPr lang="fr-FR" sz="1600" b="1" cap="all" dirty="0">
                <a:solidFill>
                  <a:schemeClr val="bg1"/>
                </a:solidFill>
              </a:rPr>
              <a:t>Stub</a:t>
            </a:r>
            <a:endParaRPr lang="en-GB" sz="1600" b="1" cap="all" dirty="0">
              <a:solidFill>
                <a:schemeClr val="bg1"/>
              </a:solidFill>
            </a:endParaRPr>
          </a:p>
        </p:txBody>
      </p:sp>
      <p:sp>
        <p:nvSpPr>
          <p:cNvPr id="60" name="TextBox 59">
            <a:extLst>
              <a:ext uri="{FF2B5EF4-FFF2-40B4-BE49-F238E27FC236}">
                <a16:creationId xmlns:a16="http://schemas.microsoft.com/office/drawing/2014/main" id="{7ED82698-8854-4A9A-B725-6B66E99AD274}"/>
              </a:ext>
            </a:extLst>
          </p:cNvPr>
          <p:cNvSpPr txBox="1"/>
          <p:nvPr/>
        </p:nvSpPr>
        <p:spPr>
          <a:xfrm>
            <a:off x="7775924" y="2875038"/>
            <a:ext cx="2253291" cy="1012755"/>
          </a:xfrm>
          <a:prstGeom prst="rect">
            <a:avLst/>
          </a:prstGeom>
          <a:noFill/>
        </p:spPr>
        <p:txBody>
          <a:bodyPr wrap="square" tIns="90000" bIns="90000" rtlCol="0" anchor="ctr">
            <a:spAutoFit/>
          </a:bodyPr>
          <a:lstStyle/>
          <a:p>
            <a:pPr algn="ctr"/>
            <a:r>
              <a:rPr lang="en-GB" b="1" dirty="0">
                <a:solidFill>
                  <a:schemeClr val="bg1"/>
                </a:solidFill>
                <a:latin typeface="Alte Haas Grotesk" panose="02000503000000020004" pitchFamily="2" charset="0"/>
              </a:rPr>
              <a:t>100% covered</a:t>
            </a:r>
          </a:p>
          <a:p>
            <a:pPr algn="ctr"/>
            <a:r>
              <a:rPr lang="en-GB" b="1" dirty="0">
                <a:solidFill>
                  <a:schemeClr val="bg1"/>
                </a:solidFill>
                <a:latin typeface="Alte Haas Grotesk" panose="02000503000000020004" pitchFamily="2" charset="0"/>
              </a:rPr>
              <a:t>by Acceptance Tests</a:t>
            </a:r>
          </a:p>
        </p:txBody>
      </p:sp>
      <p:cxnSp>
        <p:nvCxnSpPr>
          <p:cNvPr id="36" name="Straight Connector 35">
            <a:extLst>
              <a:ext uri="{FF2B5EF4-FFF2-40B4-BE49-F238E27FC236}">
                <a16:creationId xmlns:a16="http://schemas.microsoft.com/office/drawing/2014/main" id="{11C7B56D-56C3-4AF0-B319-3D57AA596F7B}"/>
              </a:ext>
            </a:extLst>
          </p:cNvPr>
          <p:cNvCxnSpPr/>
          <p:nvPr/>
        </p:nvCxnSpPr>
        <p:spPr>
          <a:xfrm>
            <a:off x="4398096" y="4900919"/>
            <a:ext cx="7399347" cy="0"/>
          </a:xfrm>
          <a:prstGeom prst="line">
            <a:avLst/>
          </a:prstGeom>
          <a:ln w="31750">
            <a:solidFill>
              <a:schemeClr val="accent3">
                <a:lumMod val="75000"/>
              </a:schemeClr>
            </a:solidFill>
            <a:prstDash val="lgDash"/>
          </a:ln>
        </p:spPr>
        <p:style>
          <a:lnRef idx="1">
            <a:schemeClr val="accent1"/>
          </a:lnRef>
          <a:fillRef idx="0">
            <a:schemeClr val="accent1"/>
          </a:fillRef>
          <a:effectRef idx="0">
            <a:schemeClr val="accent1"/>
          </a:effectRef>
          <a:fontRef idx="minor">
            <a:schemeClr val="tx1"/>
          </a:fontRef>
        </p:style>
      </p:cxnSp>
      <p:grpSp>
        <p:nvGrpSpPr>
          <p:cNvPr id="31" name="Group 30">
            <a:extLst>
              <a:ext uri="{FF2B5EF4-FFF2-40B4-BE49-F238E27FC236}">
                <a16:creationId xmlns:a16="http://schemas.microsoft.com/office/drawing/2014/main" id="{BC3E69DB-8ED7-42D1-ABBB-DD9456F16E54}"/>
              </a:ext>
            </a:extLst>
          </p:cNvPr>
          <p:cNvGrpSpPr/>
          <p:nvPr/>
        </p:nvGrpSpPr>
        <p:grpSpPr>
          <a:xfrm>
            <a:off x="3047765" y="5832045"/>
            <a:ext cx="1849050" cy="542238"/>
            <a:chOff x="3400383" y="5696309"/>
            <a:chExt cx="2416122" cy="708533"/>
          </a:xfrm>
        </p:grpSpPr>
        <p:grpSp>
          <p:nvGrpSpPr>
            <p:cNvPr id="30" name="Group 29">
              <a:extLst>
                <a:ext uri="{FF2B5EF4-FFF2-40B4-BE49-F238E27FC236}">
                  <a16:creationId xmlns:a16="http://schemas.microsoft.com/office/drawing/2014/main" id="{0537AB3D-09ED-4C22-AF16-0511E71AD9F7}"/>
                </a:ext>
              </a:extLst>
            </p:cNvPr>
            <p:cNvGrpSpPr/>
            <p:nvPr/>
          </p:nvGrpSpPr>
          <p:grpSpPr>
            <a:xfrm>
              <a:off x="3400383" y="5696309"/>
              <a:ext cx="1120226" cy="615321"/>
              <a:chOff x="7290288" y="5862572"/>
              <a:chExt cx="632111" cy="347208"/>
            </a:xfrm>
          </p:grpSpPr>
          <p:sp>
            <p:nvSpPr>
              <p:cNvPr id="66" name="Rectangle 65">
                <a:extLst>
                  <a:ext uri="{FF2B5EF4-FFF2-40B4-BE49-F238E27FC236}">
                    <a16:creationId xmlns:a16="http://schemas.microsoft.com/office/drawing/2014/main" id="{C2460A3D-85D5-4838-8213-0C1CC5A996A1}"/>
                  </a:ext>
                </a:extLst>
              </p:cNvPr>
              <p:cNvSpPr/>
              <p:nvPr/>
            </p:nvSpPr>
            <p:spPr>
              <a:xfrm rot="18900000">
                <a:off x="7330416" y="5862572"/>
                <a:ext cx="591983" cy="347208"/>
              </a:xfrm>
              <a:prstGeom prst="rect">
                <a:avLst/>
              </a:prstGeom>
              <a:solidFill>
                <a:schemeClr val="accent4">
                  <a:lumMod val="60000"/>
                  <a:lumOff val="4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700" b="1" dirty="0">
                  <a:solidFill>
                    <a:schemeClr val="tx1"/>
                  </a:solidFill>
                </a:endParaRPr>
              </a:p>
              <a:p>
                <a:pPr algn="ctr"/>
                <a:endParaRPr lang="fr-FR" sz="700" b="1" dirty="0">
                  <a:solidFill>
                    <a:schemeClr val="tx1"/>
                  </a:solidFill>
                </a:endParaRPr>
              </a:p>
              <a:p>
                <a:pPr algn="ctr"/>
                <a:endParaRPr lang="fr-FR" sz="700" b="1" dirty="0">
                  <a:solidFill>
                    <a:schemeClr val="tx1"/>
                  </a:solidFill>
                </a:endParaRPr>
              </a:p>
              <a:p>
                <a:pPr algn="ctr"/>
                <a:r>
                  <a:rPr lang="fr-FR" sz="700" b="1" dirty="0" err="1">
                    <a:solidFill>
                      <a:schemeClr val="tx1"/>
                    </a:solidFill>
                  </a:rPr>
                  <a:t>Left</a:t>
                </a:r>
                <a:r>
                  <a:rPr lang="fr-FR" sz="700" b="1" dirty="0">
                    <a:solidFill>
                      <a:schemeClr val="tx1"/>
                    </a:solidFill>
                  </a:rPr>
                  <a:t> Adapter</a:t>
                </a:r>
                <a:endParaRPr lang="en-GB" sz="700" b="1" dirty="0">
                  <a:solidFill>
                    <a:schemeClr val="tx1"/>
                  </a:solidFill>
                </a:endParaRPr>
              </a:p>
            </p:txBody>
          </p:sp>
          <p:sp>
            <p:nvSpPr>
              <p:cNvPr id="67" name="Rectangle 66">
                <a:extLst>
                  <a:ext uri="{FF2B5EF4-FFF2-40B4-BE49-F238E27FC236}">
                    <a16:creationId xmlns:a16="http://schemas.microsoft.com/office/drawing/2014/main" id="{F9528FFF-C906-40CA-895E-2661737F3E1D}"/>
                  </a:ext>
                </a:extLst>
              </p:cNvPr>
              <p:cNvSpPr/>
              <p:nvPr/>
            </p:nvSpPr>
            <p:spPr>
              <a:xfrm rot="18900000">
                <a:off x="7290288" y="5881050"/>
                <a:ext cx="591983" cy="241965"/>
              </a:xfrm>
              <a:prstGeom prst="rect">
                <a:avLst/>
              </a:prstGeom>
              <a:solidFill>
                <a:srgbClr val="BF9000">
                  <a:alpha val="63000"/>
                </a:srgbClr>
              </a:solidFill>
              <a:ln w="25400">
                <a:solidFill>
                  <a:srgbClr val="BF9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dirty="0">
                    <a:solidFill>
                      <a:schemeClr val="bg1"/>
                    </a:solidFill>
                    <a:latin typeface="Alte Haas Grotesk" panose="02000503000000020004" pitchFamily="2" charset="0"/>
                  </a:rPr>
                  <a:t>80%</a:t>
                </a:r>
                <a:endParaRPr lang="en-GB" sz="1400" b="1" dirty="0">
                  <a:solidFill>
                    <a:schemeClr val="bg1"/>
                  </a:solidFill>
                  <a:latin typeface="Alte Haas Grotesk" panose="02000503000000020004" pitchFamily="2" charset="0"/>
                </a:endParaRPr>
              </a:p>
            </p:txBody>
          </p:sp>
        </p:grpSp>
        <p:cxnSp>
          <p:nvCxnSpPr>
            <p:cNvPr id="94" name="Straight Arrow Connector 93">
              <a:extLst>
                <a:ext uri="{FF2B5EF4-FFF2-40B4-BE49-F238E27FC236}">
                  <a16:creationId xmlns:a16="http://schemas.microsoft.com/office/drawing/2014/main" id="{76127A91-E97A-4E34-9E31-D45AB715FAF8}"/>
                </a:ext>
              </a:extLst>
            </p:cNvPr>
            <p:cNvCxnSpPr>
              <a:cxnSpLocks/>
              <a:stCxn id="91" idx="2"/>
            </p:cNvCxnSpPr>
            <p:nvPr/>
          </p:nvCxnSpPr>
          <p:spPr>
            <a:xfrm flipH="1">
              <a:off x="4335466" y="5977246"/>
              <a:ext cx="907852" cy="20262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88" name="Group 87">
              <a:extLst>
                <a:ext uri="{FF2B5EF4-FFF2-40B4-BE49-F238E27FC236}">
                  <a16:creationId xmlns:a16="http://schemas.microsoft.com/office/drawing/2014/main" id="{7F2923EC-E08D-46E4-A03C-A838BEBFD5F1}"/>
                </a:ext>
              </a:extLst>
            </p:cNvPr>
            <p:cNvGrpSpPr/>
            <p:nvPr/>
          </p:nvGrpSpPr>
          <p:grpSpPr>
            <a:xfrm>
              <a:off x="5066047" y="5738322"/>
              <a:ext cx="750458" cy="666520"/>
              <a:chOff x="5983840" y="4933334"/>
              <a:chExt cx="855143" cy="759496"/>
            </a:xfrm>
          </p:grpSpPr>
          <p:sp>
            <p:nvSpPr>
              <p:cNvPr id="89" name="Rectangle: Single Corner Snipped 88">
                <a:extLst>
                  <a:ext uri="{FF2B5EF4-FFF2-40B4-BE49-F238E27FC236}">
                    <a16:creationId xmlns:a16="http://schemas.microsoft.com/office/drawing/2014/main" id="{2AEC8F3C-4D26-45F1-9247-BB98138908F9}"/>
                  </a:ext>
                </a:extLst>
              </p:cNvPr>
              <p:cNvSpPr/>
              <p:nvPr/>
            </p:nvSpPr>
            <p:spPr>
              <a:xfrm>
                <a:off x="5983840" y="5148324"/>
                <a:ext cx="653143" cy="544506"/>
              </a:xfrm>
              <a:prstGeom prst="snip1Rect">
                <a:avLst/>
              </a:prstGeom>
              <a:solidFill>
                <a:srgbClr val="BF9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IT</a:t>
                </a:r>
              </a:p>
            </p:txBody>
          </p:sp>
          <p:sp>
            <p:nvSpPr>
              <p:cNvPr id="90" name="Rectangle: Single Corner Snipped 89">
                <a:extLst>
                  <a:ext uri="{FF2B5EF4-FFF2-40B4-BE49-F238E27FC236}">
                    <a16:creationId xmlns:a16="http://schemas.microsoft.com/office/drawing/2014/main" id="{0CE8C81C-185F-44E6-BDE6-C57B446DACA6}"/>
                  </a:ext>
                </a:extLst>
              </p:cNvPr>
              <p:cNvSpPr/>
              <p:nvPr/>
            </p:nvSpPr>
            <p:spPr>
              <a:xfrm>
                <a:off x="6077687" y="5037749"/>
                <a:ext cx="653143" cy="544506"/>
              </a:xfrm>
              <a:prstGeom prst="snip1Rect">
                <a:avLst/>
              </a:prstGeom>
              <a:solidFill>
                <a:srgbClr val="BF9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IT</a:t>
                </a:r>
              </a:p>
            </p:txBody>
          </p:sp>
          <p:sp>
            <p:nvSpPr>
              <p:cNvPr id="91" name="Rectangle: Single Corner Snipped 90">
                <a:extLst>
                  <a:ext uri="{FF2B5EF4-FFF2-40B4-BE49-F238E27FC236}">
                    <a16:creationId xmlns:a16="http://schemas.microsoft.com/office/drawing/2014/main" id="{D26128AA-7336-4204-8DAE-C0C70E7D887D}"/>
                  </a:ext>
                </a:extLst>
              </p:cNvPr>
              <p:cNvSpPr/>
              <p:nvPr/>
            </p:nvSpPr>
            <p:spPr>
              <a:xfrm>
                <a:off x="6185840" y="4933334"/>
                <a:ext cx="653143" cy="544506"/>
              </a:xfrm>
              <a:prstGeom prst="snip1Rect">
                <a:avLst/>
              </a:prstGeom>
              <a:solidFill>
                <a:srgbClr val="BF9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IT</a:t>
                </a:r>
              </a:p>
            </p:txBody>
          </p:sp>
        </p:grpSp>
      </p:grpSp>
      <p:grpSp>
        <p:nvGrpSpPr>
          <p:cNvPr id="34" name="Group 33">
            <a:extLst>
              <a:ext uri="{FF2B5EF4-FFF2-40B4-BE49-F238E27FC236}">
                <a16:creationId xmlns:a16="http://schemas.microsoft.com/office/drawing/2014/main" id="{3FD9DEFD-16A2-4663-B6A6-4F73958CB355}"/>
              </a:ext>
            </a:extLst>
          </p:cNvPr>
          <p:cNvGrpSpPr/>
          <p:nvPr/>
        </p:nvGrpSpPr>
        <p:grpSpPr>
          <a:xfrm>
            <a:off x="6145463" y="5292189"/>
            <a:ext cx="2245539" cy="875232"/>
            <a:chOff x="6683816" y="5163597"/>
            <a:chExt cx="2934207" cy="1143651"/>
          </a:xfrm>
        </p:grpSpPr>
        <p:grpSp>
          <p:nvGrpSpPr>
            <p:cNvPr id="32" name="Group 31">
              <a:extLst>
                <a:ext uri="{FF2B5EF4-FFF2-40B4-BE49-F238E27FC236}">
                  <a16:creationId xmlns:a16="http://schemas.microsoft.com/office/drawing/2014/main" id="{5C68B630-93E7-4E4B-B4E0-27DF72C993B2}"/>
                </a:ext>
              </a:extLst>
            </p:cNvPr>
            <p:cNvGrpSpPr/>
            <p:nvPr/>
          </p:nvGrpSpPr>
          <p:grpSpPr>
            <a:xfrm>
              <a:off x="6683816" y="5163597"/>
              <a:ext cx="2467069" cy="765738"/>
              <a:chOff x="6683816" y="5299329"/>
              <a:chExt cx="2467069" cy="765738"/>
            </a:xfrm>
          </p:grpSpPr>
          <p:grpSp>
            <p:nvGrpSpPr>
              <p:cNvPr id="85" name="Group 84">
                <a:extLst>
                  <a:ext uri="{FF2B5EF4-FFF2-40B4-BE49-F238E27FC236}">
                    <a16:creationId xmlns:a16="http://schemas.microsoft.com/office/drawing/2014/main" id="{CAF2441B-5EB8-4C1C-A0E5-E54C2CDD2A5E}"/>
                  </a:ext>
                </a:extLst>
              </p:cNvPr>
              <p:cNvGrpSpPr/>
              <p:nvPr/>
            </p:nvGrpSpPr>
            <p:grpSpPr>
              <a:xfrm>
                <a:off x="7999869" y="5331971"/>
                <a:ext cx="1120226" cy="615321"/>
                <a:chOff x="7290288" y="5862572"/>
                <a:chExt cx="632111" cy="347208"/>
              </a:xfrm>
            </p:grpSpPr>
            <p:sp>
              <p:nvSpPr>
                <p:cNvPr id="86" name="Rectangle 85">
                  <a:extLst>
                    <a:ext uri="{FF2B5EF4-FFF2-40B4-BE49-F238E27FC236}">
                      <a16:creationId xmlns:a16="http://schemas.microsoft.com/office/drawing/2014/main" id="{5E2F3EBC-4009-4BC9-A7EF-DCFC04F8D003}"/>
                    </a:ext>
                  </a:extLst>
                </p:cNvPr>
                <p:cNvSpPr/>
                <p:nvPr/>
              </p:nvSpPr>
              <p:spPr>
                <a:xfrm rot="18900000">
                  <a:off x="7330416" y="5862572"/>
                  <a:ext cx="591983" cy="347208"/>
                </a:xfrm>
                <a:prstGeom prst="rect">
                  <a:avLst/>
                </a:prstGeom>
                <a:solidFill>
                  <a:schemeClr val="accent4">
                    <a:lumMod val="60000"/>
                    <a:lumOff val="4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700" b="1" dirty="0">
                    <a:solidFill>
                      <a:schemeClr val="tx1"/>
                    </a:solidFill>
                  </a:endParaRPr>
                </a:p>
                <a:p>
                  <a:pPr algn="ctr"/>
                  <a:endParaRPr lang="fr-FR" sz="700" b="1" dirty="0">
                    <a:solidFill>
                      <a:schemeClr val="tx1"/>
                    </a:solidFill>
                  </a:endParaRPr>
                </a:p>
                <a:p>
                  <a:pPr algn="ctr"/>
                  <a:endParaRPr lang="fr-FR" sz="700" b="1" dirty="0">
                    <a:solidFill>
                      <a:schemeClr val="tx1"/>
                    </a:solidFill>
                  </a:endParaRPr>
                </a:p>
                <a:p>
                  <a:pPr algn="ctr"/>
                  <a:r>
                    <a:rPr lang="fr-FR" sz="700" b="1" dirty="0">
                      <a:solidFill>
                        <a:schemeClr val="tx1"/>
                      </a:solidFill>
                    </a:rPr>
                    <a:t>Right Adapter</a:t>
                  </a:r>
                  <a:endParaRPr lang="en-GB" sz="700" b="1" dirty="0">
                    <a:solidFill>
                      <a:schemeClr val="tx1"/>
                    </a:solidFill>
                  </a:endParaRPr>
                </a:p>
              </p:txBody>
            </p:sp>
            <p:sp>
              <p:nvSpPr>
                <p:cNvPr id="87" name="Rectangle 86">
                  <a:extLst>
                    <a:ext uri="{FF2B5EF4-FFF2-40B4-BE49-F238E27FC236}">
                      <a16:creationId xmlns:a16="http://schemas.microsoft.com/office/drawing/2014/main" id="{4491F876-C6B3-4758-9683-7309CF4D9E3D}"/>
                    </a:ext>
                  </a:extLst>
                </p:cNvPr>
                <p:cNvSpPr/>
                <p:nvPr/>
              </p:nvSpPr>
              <p:spPr>
                <a:xfrm rot="18900000">
                  <a:off x="7290288" y="5881050"/>
                  <a:ext cx="591983" cy="241965"/>
                </a:xfrm>
                <a:prstGeom prst="rect">
                  <a:avLst/>
                </a:prstGeom>
                <a:solidFill>
                  <a:srgbClr val="BF9000">
                    <a:alpha val="63000"/>
                  </a:srgbClr>
                </a:solidFill>
                <a:ln w="25400">
                  <a:solidFill>
                    <a:srgbClr val="BF9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dirty="0">
                      <a:solidFill>
                        <a:schemeClr val="bg1"/>
                      </a:solidFill>
                      <a:latin typeface="Alte Haas Grotesk" panose="02000503000000020004" pitchFamily="2" charset="0"/>
                    </a:rPr>
                    <a:t>80%</a:t>
                  </a:r>
                  <a:endParaRPr lang="en-GB" sz="1400" b="1" dirty="0">
                    <a:solidFill>
                      <a:schemeClr val="bg1"/>
                    </a:solidFill>
                    <a:latin typeface="Alte Haas Grotesk" panose="02000503000000020004" pitchFamily="2" charset="0"/>
                  </a:endParaRPr>
                </a:p>
              </p:txBody>
            </p:sp>
          </p:grpSp>
          <p:cxnSp>
            <p:nvCxnSpPr>
              <p:cNvPr id="93" name="Straight Arrow Connector 92">
                <a:extLst>
                  <a:ext uri="{FF2B5EF4-FFF2-40B4-BE49-F238E27FC236}">
                    <a16:creationId xmlns:a16="http://schemas.microsoft.com/office/drawing/2014/main" id="{DFB8451F-9133-44AB-A25E-C74F3522FFD3}"/>
                  </a:ext>
                </a:extLst>
              </p:cNvPr>
              <p:cNvCxnSpPr>
                <a:cxnSpLocks/>
              </p:cNvCxnSpPr>
              <p:nvPr/>
            </p:nvCxnSpPr>
            <p:spPr>
              <a:xfrm flipV="1">
                <a:off x="7200739" y="5427517"/>
                <a:ext cx="1104265" cy="304511"/>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21" name="Group 20">
                <a:extLst>
                  <a:ext uri="{FF2B5EF4-FFF2-40B4-BE49-F238E27FC236}">
                    <a16:creationId xmlns:a16="http://schemas.microsoft.com/office/drawing/2014/main" id="{2DC9CD39-9F5C-4DEC-951E-1A879A722CEB}"/>
                  </a:ext>
                </a:extLst>
              </p:cNvPr>
              <p:cNvGrpSpPr/>
              <p:nvPr/>
            </p:nvGrpSpPr>
            <p:grpSpPr>
              <a:xfrm>
                <a:off x="6683816" y="5299329"/>
                <a:ext cx="845371" cy="765738"/>
                <a:chOff x="5983840" y="4820275"/>
                <a:chExt cx="963296" cy="872555"/>
              </a:xfrm>
            </p:grpSpPr>
            <p:sp>
              <p:nvSpPr>
                <p:cNvPr id="74" name="Rectangle: Single Corner Snipped 73">
                  <a:extLst>
                    <a:ext uri="{FF2B5EF4-FFF2-40B4-BE49-F238E27FC236}">
                      <a16:creationId xmlns:a16="http://schemas.microsoft.com/office/drawing/2014/main" id="{2DF02960-4701-421B-9A28-BE2B6AAE00CA}"/>
                    </a:ext>
                  </a:extLst>
                </p:cNvPr>
                <p:cNvSpPr/>
                <p:nvPr/>
              </p:nvSpPr>
              <p:spPr>
                <a:xfrm>
                  <a:off x="5983840" y="5148324"/>
                  <a:ext cx="653143" cy="544506"/>
                </a:xfrm>
                <a:prstGeom prst="snip1Rect">
                  <a:avLst/>
                </a:prstGeom>
                <a:solidFill>
                  <a:srgbClr val="BF9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IT</a:t>
                  </a:r>
                </a:p>
              </p:txBody>
            </p:sp>
            <p:sp>
              <p:nvSpPr>
                <p:cNvPr id="82" name="Rectangle: Single Corner Snipped 81">
                  <a:extLst>
                    <a:ext uri="{FF2B5EF4-FFF2-40B4-BE49-F238E27FC236}">
                      <a16:creationId xmlns:a16="http://schemas.microsoft.com/office/drawing/2014/main" id="{EC8F29BC-5595-4327-BCE1-14491516E5BA}"/>
                    </a:ext>
                  </a:extLst>
                </p:cNvPr>
                <p:cNvSpPr/>
                <p:nvPr/>
              </p:nvSpPr>
              <p:spPr>
                <a:xfrm>
                  <a:off x="6077687" y="5037749"/>
                  <a:ext cx="653143" cy="544506"/>
                </a:xfrm>
                <a:prstGeom prst="snip1Rect">
                  <a:avLst/>
                </a:prstGeom>
                <a:solidFill>
                  <a:srgbClr val="BF9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IT</a:t>
                  </a:r>
                </a:p>
              </p:txBody>
            </p:sp>
            <p:sp>
              <p:nvSpPr>
                <p:cNvPr id="83" name="Rectangle: Single Corner Snipped 82">
                  <a:extLst>
                    <a:ext uri="{FF2B5EF4-FFF2-40B4-BE49-F238E27FC236}">
                      <a16:creationId xmlns:a16="http://schemas.microsoft.com/office/drawing/2014/main" id="{27922804-145D-4B68-A114-A3CC6120A64A}"/>
                    </a:ext>
                  </a:extLst>
                </p:cNvPr>
                <p:cNvSpPr/>
                <p:nvPr/>
              </p:nvSpPr>
              <p:spPr>
                <a:xfrm>
                  <a:off x="6185840" y="4933334"/>
                  <a:ext cx="653143" cy="544506"/>
                </a:xfrm>
                <a:prstGeom prst="snip1Rect">
                  <a:avLst/>
                </a:prstGeom>
                <a:solidFill>
                  <a:srgbClr val="BF9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IT</a:t>
                  </a:r>
                </a:p>
              </p:txBody>
            </p:sp>
            <p:sp>
              <p:nvSpPr>
                <p:cNvPr id="84" name="Rectangle: Single Corner Snipped 83">
                  <a:extLst>
                    <a:ext uri="{FF2B5EF4-FFF2-40B4-BE49-F238E27FC236}">
                      <a16:creationId xmlns:a16="http://schemas.microsoft.com/office/drawing/2014/main" id="{1CD5A7FF-788C-463B-BD57-B0861A6F2B4A}"/>
                    </a:ext>
                  </a:extLst>
                </p:cNvPr>
                <p:cNvSpPr/>
                <p:nvPr/>
              </p:nvSpPr>
              <p:spPr>
                <a:xfrm>
                  <a:off x="6293993" y="4820275"/>
                  <a:ext cx="653143" cy="544506"/>
                </a:xfrm>
                <a:prstGeom prst="snip1Rect">
                  <a:avLst/>
                </a:prstGeom>
                <a:solidFill>
                  <a:srgbClr val="BF9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IT</a:t>
                  </a:r>
                </a:p>
              </p:txBody>
            </p:sp>
          </p:grpSp>
          <p:sp>
            <p:nvSpPr>
              <p:cNvPr id="95" name="Rectangle 94">
                <a:extLst>
                  <a:ext uri="{FF2B5EF4-FFF2-40B4-BE49-F238E27FC236}">
                    <a16:creationId xmlns:a16="http://schemas.microsoft.com/office/drawing/2014/main" id="{A7BC1DA6-93D6-4F8B-B919-F4F131372FB3}"/>
                  </a:ext>
                </a:extLst>
              </p:cNvPr>
              <p:cNvSpPr/>
              <p:nvPr/>
            </p:nvSpPr>
            <p:spPr>
              <a:xfrm rot="18900000">
                <a:off x="8827890" y="5492076"/>
                <a:ext cx="322995" cy="126504"/>
              </a:xfrm>
              <a:prstGeom prst="rect">
                <a:avLst/>
              </a:prstGeom>
              <a:solidFill>
                <a:srgbClr val="C00000"/>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600" b="1" dirty="0">
                    <a:solidFill>
                      <a:schemeClr val="bg1"/>
                    </a:solidFill>
                    <a:latin typeface="Alte Haas Grotesk" panose="02000503000000020004" pitchFamily="2" charset="0"/>
                  </a:rPr>
                  <a:t>BUG</a:t>
                </a:r>
                <a:endParaRPr lang="en-GB" sz="600" b="1" dirty="0">
                  <a:solidFill>
                    <a:schemeClr val="bg1"/>
                  </a:solidFill>
                  <a:latin typeface="Alte Haas Grotesk" panose="02000503000000020004" pitchFamily="2" charset="0"/>
                </a:endParaRPr>
              </a:p>
            </p:txBody>
          </p:sp>
        </p:grpSp>
        <p:grpSp>
          <p:nvGrpSpPr>
            <p:cNvPr id="33" name="Group 32">
              <a:extLst>
                <a:ext uri="{FF2B5EF4-FFF2-40B4-BE49-F238E27FC236}">
                  <a16:creationId xmlns:a16="http://schemas.microsoft.com/office/drawing/2014/main" id="{3408ACFA-5690-4BEC-89D5-DFA50B8441E5}"/>
                </a:ext>
              </a:extLst>
            </p:cNvPr>
            <p:cNvGrpSpPr/>
            <p:nvPr/>
          </p:nvGrpSpPr>
          <p:grpSpPr>
            <a:xfrm>
              <a:off x="8783211" y="5670876"/>
              <a:ext cx="834812" cy="636372"/>
              <a:chOff x="8783211" y="5670876"/>
              <a:chExt cx="834812" cy="636372"/>
            </a:xfrm>
          </p:grpSpPr>
          <p:cxnSp>
            <p:nvCxnSpPr>
              <p:cNvPr id="76" name="Straight Arrow Connector 75">
                <a:extLst>
                  <a:ext uri="{FF2B5EF4-FFF2-40B4-BE49-F238E27FC236}">
                    <a16:creationId xmlns:a16="http://schemas.microsoft.com/office/drawing/2014/main" id="{ECA11873-9BF6-443F-9370-8AED5B8D4775}"/>
                  </a:ext>
                </a:extLst>
              </p:cNvPr>
              <p:cNvCxnSpPr>
                <a:cxnSpLocks/>
              </p:cNvCxnSpPr>
              <p:nvPr/>
            </p:nvCxnSpPr>
            <p:spPr>
              <a:xfrm>
                <a:off x="8783211" y="5674836"/>
                <a:ext cx="448929" cy="382843"/>
              </a:xfrm>
              <a:prstGeom prst="straightConnector1">
                <a:avLst/>
              </a:prstGeom>
              <a:ln w="19050">
                <a:solidFill>
                  <a:schemeClr val="bg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082C0927-C9E4-40C6-AC73-FB3E69E443C1}"/>
                  </a:ext>
                </a:extLst>
              </p:cNvPr>
              <p:cNvSpPr txBox="1"/>
              <p:nvPr/>
            </p:nvSpPr>
            <p:spPr>
              <a:xfrm>
                <a:off x="8920879" y="5670876"/>
                <a:ext cx="697144" cy="281517"/>
              </a:xfrm>
              <a:prstGeom prst="rect">
                <a:avLst/>
              </a:prstGeom>
              <a:noFill/>
            </p:spPr>
            <p:txBody>
              <a:bodyPr wrap="square" rtlCol="0">
                <a:spAutoFit/>
              </a:bodyPr>
              <a:lstStyle/>
              <a:p>
                <a:r>
                  <a:rPr lang="fr-FR" sz="800" b="1" dirty="0">
                    <a:solidFill>
                      <a:schemeClr val="bg1"/>
                    </a:solidFill>
                    <a:latin typeface="Alte Haas Grotesk" panose="02000503000000020004" pitchFamily="2" charset="0"/>
                  </a:rPr>
                  <a:t>HTTP</a:t>
                </a:r>
                <a:endParaRPr lang="en-GB" sz="800" b="1" dirty="0">
                  <a:solidFill>
                    <a:schemeClr val="bg1"/>
                  </a:solidFill>
                  <a:latin typeface="Alte Haas Grotesk" panose="02000503000000020004" pitchFamily="2" charset="0"/>
                </a:endParaRPr>
              </a:p>
            </p:txBody>
          </p:sp>
          <p:sp>
            <p:nvSpPr>
              <p:cNvPr id="78" name="Octagon 77">
                <a:extLst>
                  <a:ext uri="{FF2B5EF4-FFF2-40B4-BE49-F238E27FC236}">
                    <a16:creationId xmlns:a16="http://schemas.microsoft.com/office/drawing/2014/main" id="{5156B216-CCD2-42DD-A017-5ABEB1C0A730}"/>
                  </a:ext>
                </a:extLst>
              </p:cNvPr>
              <p:cNvSpPr/>
              <p:nvPr/>
            </p:nvSpPr>
            <p:spPr>
              <a:xfrm>
                <a:off x="9249421" y="6000778"/>
                <a:ext cx="360050" cy="306470"/>
              </a:xfrm>
              <a:prstGeom prst="octagon">
                <a:avLst>
                  <a:gd name="adj" fmla="val 30445"/>
                </a:avLst>
              </a:prstGeom>
              <a:solidFill>
                <a:srgbClr val="DFC9EF"/>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600" b="1" dirty="0">
                    <a:solidFill>
                      <a:schemeClr val="tx1"/>
                    </a:solidFill>
                    <a:latin typeface="Alte Haas Grotesk" panose="02000503000000020004" pitchFamily="2" charset="0"/>
                  </a:rPr>
                  <a:t>API</a:t>
                </a:r>
                <a:endParaRPr lang="en-GB" sz="600" b="1" dirty="0">
                  <a:solidFill>
                    <a:schemeClr val="tx1"/>
                  </a:solidFill>
                  <a:latin typeface="Alte Haas Grotesk" panose="02000503000000020004" pitchFamily="2" charset="0"/>
                </a:endParaRPr>
              </a:p>
            </p:txBody>
          </p:sp>
        </p:grpSp>
      </p:grpSp>
      <p:cxnSp>
        <p:nvCxnSpPr>
          <p:cNvPr id="92" name="Straight Connector 91">
            <a:extLst>
              <a:ext uri="{FF2B5EF4-FFF2-40B4-BE49-F238E27FC236}">
                <a16:creationId xmlns:a16="http://schemas.microsoft.com/office/drawing/2014/main" id="{563B34CF-4017-4E13-BE83-F0EBDEF49E58}"/>
              </a:ext>
            </a:extLst>
          </p:cNvPr>
          <p:cNvCxnSpPr>
            <a:cxnSpLocks/>
          </p:cNvCxnSpPr>
          <p:nvPr/>
        </p:nvCxnSpPr>
        <p:spPr>
          <a:xfrm>
            <a:off x="4985614" y="5213604"/>
            <a:ext cx="1574842" cy="1388116"/>
          </a:xfrm>
          <a:prstGeom prst="line">
            <a:avLst/>
          </a:prstGeom>
          <a:ln w="31750">
            <a:solidFill>
              <a:schemeClr val="accent3">
                <a:lumMod val="75000"/>
              </a:schemeClr>
            </a:solidFill>
            <a:prstDash val="lgDash"/>
          </a:ln>
        </p:spPr>
        <p:style>
          <a:lnRef idx="1">
            <a:schemeClr val="accent1"/>
          </a:lnRef>
          <a:fillRef idx="0">
            <a:schemeClr val="accent1"/>
          </a:fillRef>
          <a:effectRef idx="0">
            <a:schemeClr val="accent1"/>
          </a:effectRef>
          <a:fontRef idx="minor">
            <a:schemeClr val="tx1"/>
          </a:fontRef>
        </p:style>
      </p:cxnSp>
      <p:sp>
        <p:nvSpPr>
          <p:cNvPr id="96" name="Title 3">
            <a:extLst>
              <a:ext uri="{FF2B5EF4-FFF2-40B4-BE49-F238E27FC236}">
                <a16:creationId xmlns:a16="http://schemas.microsoft.com/office/drawing/2014/main" id="{C711A546-CD12-4ED7-8918-58EDAF55136F}"/>
              </a:ext>
            </a:extLst>
          </p:cNvPr>
          <p:cNvSpPr txBox="1">
            <a:spLocks/>
          </p:cNvSpPr>
          <p:nvPr/>
        </p:nvSpPr>
        <p:spPr>
          <a:xfrm>
            <a:off x="8965635" y="5239630"/>
            <a:ext cx="2885441" cy="1196804"/>
          </a:xfrm>
          <a:prstGeom prst="rect">
            <a:avLst/>
          </a:prstGeom>
          <a:solidFill>
            <a:schemeClr val="tx1">
              <a:alpha val="31000"/>
            </a:schemeClr>
          </a:solidFill>
        </p:spPr>
        <p:txBody>
          <a:bodyPr vert="horz" lIns="91440" tIns="45720" rIns="91440" bIns="45720" rtlCol="0" anchor="t">
            <a:normAutofit fontScale="92500"/>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000" dirty="0">
                <a:solidFill>
                  <a:schemeClr val="bg1"/>
                </a:solidFill>
              </a:rPr>
              <a:t>Because integration tests are slow &amp; boring </a:t>
            </a:r>
            <a:br>
              <a:rPr lang="en-US" sz="2000" dirty="0">
                <a:solidFill>
                  <a:schemeClr val="bg1"/>
                </a:solidFill>
              </a:rPr>
            </a:br>
            <a:br>
              <a:rPr lang="en-US" sz="1100" dirty="0">
                <a:solidFill>
                  <a:schemeClr val="bg1"/>
                </a:solidFill>
              </a:rPr>
            </a:br>
            <a:r>
              <a:rPr lang="en-US" sz="2000" dirty="0">
                <a:solidFill>
                  <a:schemeClr val="bg1"/>
                </a:solidFill>
                <a:sym typeface="Wingdings" panose="05000000000000000000" pitchFamily="2" charset="2"/>
              </a:rPr>
              <a:t></a:t>
            </a:r>
            <a:endParaRPr lang="en-GB" sz="1400" dirty="0">
              <a:solidFill>
                <a:schemeClr val="bg1"/>
              </a:solidFill>
            </a:endParaRPr>
          </a:p>
        </p:txBody>
      </p:sp>
      <p:sp>
        <p:nvSpPr>
          <p:cNvPr id="97" name="Rectangle 96">
            <a:extLst>
              <a:ext uri="{FF2B5EF4-FFF2-40B4-BE49-F238E27FC236}">
                <a16:creationId xmlns:a16="http://schemas.microsoft.com/office/drawing/2014/main" id="{0ED76CBE-367B-4F2D-979D-E7E55982023A}"/>
              </a:ext>
            </a:extLst>
          </p:cNvPr>
          <p:cNvSpPr/>
          <p:nvPr/>
        </p:nvSpPr>
        <p:spPr>
          <a:xfrm>
            <a:off x="9428209" y="5939160"/>
            <a:ext cx="565064" cy="215769"/>
          </a:xfrm>
          <a:prstGeom prst="rect">
            <a:avLst/>
          </a:prstGeom>
          <a:solidFill>
            <a:srgbClr val="C00000"/>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1200" b="1" dirty="0">
                <a:solidFill>
                  <a:schemeClr val="bg1"/>
                </a:solidFill>
                <a:latin typeface="Alte Haas Grotesk" panose="02000503000000020004" pitchFamily="2" charset="0"/>
              </a:rPr>
              <a:t>BUG</a:t>
            </a:r>
            <a:endParaRPr lang="en-GB" sz="1200" b="1" dirty="0">
              <a:solidFill>
                <a:schemeClr val="bg1"/>
              </a:solidFill>
              <a:latin typeface="Alte Haas Grotesk" panose="02000503000000020004" pitchFamily="2" charset="0"/>
            </a:endParaRPr>
          </a:p>
        </p:txBody>
      </p:sp>
      <p:sp>
        <p:nvSpPr>
          <p:cNvPr id="80" name="Title 3">
            <a:extLst>
              <a:ext uri="{FF2B5EF4-FFF2-40B4-BE49-F238E27FC236}">
                <a16:creationId xmlns:a16="http://schemas.microsoft.com/office/drawing/2014/main" id="{E8D97B26-D5E6-4780-A526-CF516BFAA7FF}"/>
              </a:ext>
            </a:extLst>
          </p:cNvPr>
          <p:cNvSpPr txBox="1">
            <a:spLocks/>
          </p:cNvSpPr>
          <p:nvPr/>
        </p:nvSpPr>
        <p:spPr>
          <a:xfrm>
            <a:off x="781318" y="4270693"/>
            <a:ext cx="2611362" cy="161555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1800" dirty="0">
                <a:solidFill>
                  <a:schemeClr val="bg1"/>
                </a:solidFill>
              </a:rPr>
              <a:t>2.</a:t>
            </a:r>
          </a:p>
          <a:p>
            <a:r>
              <a:rPr lang="en-US" sz="2800" dirty="0">
                <a:solidFill>
                  <a:schemeClr val="bg1"/>
                </a:solidFill>
              </a:rPr>
              <a:t>Beware of…</a:t>
            </a:r>
            <a:br>
              <a:rPr lang="en-US" sz="2800" dirty="0">
                <a:solidFill>
                  <a:schemeClr val="bg1"/>
                </a:solidFill>
              </a:rPr>
            </a:br>
            <a:r>
              <a:rPr lang="en-US" sz="2800" dirty="0">
                <a:solidFill>
                  <a:schemeClr val="bg1"/>
                </a:solidFill>
              </a:rPr>
              <a:t>Blind Spots</a:t>
            </a:r>
            <a:endParaRPr lang="en-GB" sz="1800" dirty="0">
              <a:solidFill>
                <a:schemeClr val="bg1"/>
              </a:solidFill>
            </a:endParaRPr>
          </a:p>
        </p:txBody>
      </p:sp>
      <p:sp>
        <p:nvSpPr>
          <p:cNvPr id="98" name="Rectangle 97">
            <a:extLst>
              <a:ext uri="{FF2B5EF4-FFF2-40B4-BE49-F238E27FC236}">
                <a16:creationId xmlns:a16="http://schemas.microsoft.com/office/drawing/2014/main" id="{79ED868B-079A-47FD-84F4-9F3FA4A15895}"/>
              </a:ext>
            </a:extLst>
          </p:cNvPr>
          <p:cNvSpPr/>
          <p:nvPr/>
        </p:nvSpPr>
        <p:spPr>
          <a:xfrm rot="1024950">
            <a:off x="2589592" y="4883417"/>
            <a:ext cx="565064" cy="215769"/>
          </a:xfrm>
          <a:prstGeom prst="rect">
            <a:avLst/>
          </a:prstGeom>
          <a:solidFill>
            <a:srgbClr val="C00000"/>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1200" b="1" dirty="0">
                <a:solidFill>
                  <a:schemeClr val="bg1"/>
                </a:solidFill>
                <a:latin typeface="Alte Haas Grotesk" panose="02000503000000020004" pitchFamily="2" charset="0"/>
              </a:rPr>
              <a:t>BUG</a:t>
            </a:r>
            <a:endParaRPr lang="en-GB" sz="1200" b="1" dirty="0">
              <a:solidFill>
                <a:schemeClr val="bg1"/>
              </a:solidFill>
              <a:latin typeface="Alte Haas Grotesk" panose="02000503000000020004" pitchFamily="2" charset="0"/>
            </a:endParaRPr>
          </a:p>
        </p:txBody>
      </p:sp>
    </p:spTree>
    <p:extLst>
      <p:ext uri="{BB962C8B-B14F-4D97-AF65-F5344CB8AC3E}">
        <p14:creationId xmlns:p14="http://schemas.microsoft.com/office/powerpoint/2010/main" val="216772134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4970</TotalTime>
  <Words>5821</Words>
  <Application>Microsoft Office PowerPoint</Application>
  <PresentationFormat>Widescreen</PresentationFormat>
  <Paragraphs>1455</Paragraphs>
  <Slides>99</Slides>
  <Notes>97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99</vt:i4>
      </vt:variant>
    </vt:vector>
  </HeadingPairs>
  <TitlesOfParts>
    <vt:vector size="107" baseType="lpstr">
      <vt:lpstr>Alte Haas Grotesk</vt:lpstr>
      <vt:lpstr>Arial</vt:lpstr>
      <vt:lpstr>Bahnschrift SemiLight Condensed</vt:lpstr>
      <vt:lpstr>Calibri</vt:lpstr>
      <vt:lpstr>Chantilly-Light</vt:lpstr>
      <vt:lpstr>DK More Or Less</vt:lpstr>
      <vt:lpstr>Slack-Lato</vt:lpstr>
      <vt:lpstr>Office Theme</vt:lpstr>
      <vt:lpstr>Write Antifragile &amp; Domain-Driven Tests with  </vt:lpstr>
      <vt:lpstr>Disclaimers</vt:lpstr>
      <vt:lpstr>Preamble</vt:lpstr>
      <vt:lpstr>PowerPoint Presentation</vt:lpstr>
      <vt:lpstr>PowerPoint Presentation</vt:lpstr>
      <vt:lpstr>PowerPoint Presentation</vt:lpstr>
      <vt:lpstr>PowerPoint Presentation</vt:lpstr>
      <vt:lpstr>PowerPoint Presentation</vt:lpstr>
      <vt:lpstr>PowerPoint Presentation</vt:lpstr>
      <vt:lpstr>Let’s talk about tests!</vt:lpstr>
      <vt:lpstr>PowerPoint Presentation</vt:lpstr>
      <vt:lpstr>Why do I do TDD?</vt:lpstr>
      <vt:lpstr>Made me…</vt:lpstr>
      <vt:lpstr>TDD Workflows</vt:lpstr>
      <vt:lpstr>Outside-in</vt:lpstr>
      <vt:lpstr>Outside-in</vt:lpstr>
      <vt:lpstr>Outside-in</vt:lpstr>
      <vt:lpstr>Outside-in</vt:lpstr>
      <vt:lpstr>Outside-in</vt:lpstr>
      <vt:lpstr>Outside-in</vt:lpstr>
      <vt:lpstr>Outside-in</vt:lpstr>
      <vt:lpstr>Outside-in</vt:lpstr>
      <vt:lpstr>Outside-in</vt:lpstr>
      <vt:lpstr>Inside-out</vt:lpstr>
      <vt:lpstr>Inside-out</vt:lpstr>
      <vt:lpstr>Inside-out</vt:lpstr>
      <vt:lpstr>Inside-out</vt:lpstr>
      <vt:lpstr>Inside-out</vt:lpstr>
      <vt:lpstr>Inside-out</vt:lpstr>
      <vt:lpstr>Inside-out</vt:lpstr>
      <vt:lpstr>Inside-out</vt:lpstr>
      <vt:lpstr>Inside-out</vt:lpstr>
      <vt:lpstr>Inside-out</vt:lpstr>
      <vt:lpstr>Workflows</vt:lpstr>
      <vt:lpstr>Common pitfalls &amp; mitigations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Outside-in Diamond       TDD</vt:lpstr>
      <vt:lpstr>Outside-in Diamond       TDD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Live code</vt:lpstr>
      <vt:lpstr>Wrap up</vt:lpstr>
      <vt:lpstr>PowerPoint Presentation</vt:lpstr>
      <vt:lpstr>PowerPoint Presentation</vt:lpstr>
      <vt:lpstr>PowerPoint Presentation</vt:lpstr>
      <vt:lpstr>Binary is for machine  Code is for people  We care people</vt:lpstr>
      <vt:lpstr>PowerPoint Presentation</vt:lpstr>
      <vt:lpstr>PowerPoint Presentation</vt:lpstr>
      <vt:lpstr>PowerPoint Presentation</vt:lpstr>
      <vt:lpstr>PowerPoint Presentation</vt:lpstr>
      <vt:lpstr>Outside-in?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PIERRAIN Thomas</dc:creator>
  <cp:lastModifiedBy>PIERRAIN Thomas</cp:lastModifiedBy>
  <cp:revision>577</cp:revision>
  <cp:lastPrinted>2021-01-24T16:35:49Z</cp:lastPrinted>
  <dcterms:created xsi:type="dcterms:W3CDTF">2021-01-22T11:53:11Z</dcterms:created>
  <dcterms:modified xsi:type="dcterms:W3CDTF">2021-02-20T12:19:36Z</dcterms:modified>
</cp:coreProperties>
</file>